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768" r:id="rId3"/>
    <p:sldMasterId id="2147483780" r:id="rId4"/>
    <p:sldMasterId id="2147483792" r:id="rId5"/>
  </p:sldMasterIdLst>
  <p:notesMasterIdLst>
    <p:notesMasterId r:id="rId98"/>
  </p:notesMasterIdLst>
  <p:handoutMasterIdLst>
    <p:handoutMasterId r:id="rId99"/>
  </p:handoutMasterIdLst>
  <p:sldIdLst>
    <p:sldId id="256" r:id="rId6"/>
    <p:sldId id="330" r:id="rId7"/>
    <p:sldId id="354" r:id="rId8"/>
    <p:sldId id="355" r:id="rId9"/>
    <p:sldId id="332" r:id="rId10"/>
    <p:sldId id="356" r:id="rId11"/>
    <p:sldId id="357" r:id="rId12"/>
    <p:sldId id="335" r:id="rId13"/>
    <p:sldId id="333" r:id="rId14"/>
    <p:sldId id="358" r:id="rId15"/>
    <p:sldId id="387" r:id="rId16"/>
    <p:sldId id="347" r:id="rId17"/>
    <p:sldId id="334" r:id="rId18"/>
    <p:sldId id="345" r:id="rId19"/>
    <p:sldId id="346" r:id="rId20"/>
    <p:sldId id="348" r:id="rId21"/>
    <p:sldId id="349" r:id="rId22"/>
    <p:sldId id="350" r:id="rId23"/>
    <p:sldId id="388" r:id="rId24"/>
    <p:sldId id="389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90" r:id="rId35"/>
    <p:sldId id="391" r:id="rId36"/>
    <p:sldId id="338" r:id="rId37"/>
    <p:sldId id="370" r:id="rId38"/>
    <p:sldId id="386" r:id="rId39"/>
    <p:sldId id="371" r:id="rId40"/>
    <p:sldId id="372" r:id="rId41"/>
    <p:sldId id="373" r:id="rId42"/>
    <p:sldId id="374" r:id="rId43"/>
    <p:sldId id="375" r:id="rId44"/>
    <p:sldId id="342" r:id="rId45"/>
    <p:sldId id="343" r:id="rId46"/>
    <p:sldId id="344" r:id="rId47"/>
    <p:sldId id="392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429" r:id="rId83"/>
    <p:sldId id="430" r:id="rId84"/>
    <p:sldId id="431" r:id="rId85"/>
    <p:sldId id="432" r:id="rId86"/>
    <p:sldId id="433" r:id="rId87"/>
    <p:sldId id="434" r:id="rId88"/>
    <p:sldId id="435" r:id="rId89"/>
    <p:sldId id="436" r:id="rId90"/>
    <p:sldId id="437" r:id="rId91"/>
    <p:sldId id="438" r:id="rId92"/>
    <p:sldId id="439" r:id="rId93"/>
    <p:sldId id="440" r:id="rId94"/>
    <p:sldId id="441" r:id="rId95"/>
    <p:sldId id="442" r:id="rId96"/>
    <p:sldId id="443" r:id="rId9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1A7CB1-89BC-8147-8E31-A8EAECF3EC4C}">
          <p14:sldIdLst>
            <p14:sldId id="256"/>
            <p14:sldId id="330"/>
            <p14:sldId id="354"/>
            <p14:sldId id="355"/>
            <p14:sldId id="332"/>
            <p14:sldId id="356"/>
            <p14:sldId id="357"/>
            <p14:sldId id="335"/>
            <p14:sldId id="333"/>
            <p14:sldId id="358"/>
            <p14:sldId id="387"/>
            <p14:sldId id="347"/>
            <p14:sldId id="334"/>
            <p14:sldId id="345"/>
            <p14:sldId id="346"/>
            <p14:sldId id="348"/>
            <p14:sldId id="349"/>
            <p14:sldId id="350"/>
            <p14:sldId id="388"/>
            <p14:sldId id="389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90"/>
            <p14:sldId id="391"/>
            <p14:sldId id="338"/>
            <p14:sldId id="370"/>
            <p14:sldId id="386"/>
            <p14:sldId id="371"/>
            <p14:sldId id="372"/>
            <p14:sldId id="373"/>
            <p14:sldId id="374"/>
            <p14:sldId id="375"/>
            <p14:sldId id="342"/>
            <p14:sldId id="343"/>
            <p14:sldId id="344"/>
            <p14:sldId id="392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69" autoAdjust="0"/>
  </p:normalViewPr>
  <p:slideViewPr>
    <p:cSldViewPr snapToGrid="0" snapToObjects="1">
      <p:cViewPr varScale="1">
        <p:scale>
          <a:sx n="162" d="100"/>
          <a:sy n="162" d="100"/>
        </p:scale>
        <p:origin x="-104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9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D2E6-82F0-A84F-B193-80002DED82A9}" type="datetime1">
              <a:rPr lang="en-US" smtClean="0"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E06D2-F5AB-654E-99D4-348578E5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8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906E-8335-B849-854C-677430886595}" type="datetime1">
              <a:rPr lang="en-US" smtClean="0"/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63405-363A-1546-8DD5-90534FDF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6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EA3AE-E201-4E44-8869-977D21E3E0A1}" type="slidenum">
              <a:rPr lang="en-US">
                <a:solidFill>
                  <a:prstClr val="white"/>
                </a:solidFill>
              </a:rPr>
              <a:pPr/>
              <a:t>50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6FBC5-6CBB-A842-A02B-935472B78E01}" type="slidenum">
              <a:rPr lang="en-US">
                <a:solidFill>
                  <a:prstClr val="white"/>
                </a:solidFill>
              </a:rPr>
              <a:pPr/>
              <a:t>51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407F8-40A1-7E48-8B97-2A7CA0367E10}" type="slidenum">
              <a:rPr lang="en-US">
                <a:solidFill>
                  <a:prstClr val="white"/>
                </a:solidFill>
              </a:rPr>
              <a:pPr/>
              <a:t>52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81C8C-81E9-3749-A967-FD145ECE4B38}" type="slidenum">
              <a:rPr lang="en-US">
                <a:solidFill>
                  <a:prstClr val="white"/>
                </a:solidFill>
              </a:rPr>
              <a:pPr/>
              <a:t>53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66C5-0B18-9B4F-8CA7-7A2BC4F08A11}" type="slidenum">
              <a:rPr lang="en-US">
                <a:solidFill>
                  <a:prstClr val="white"/>
                </a:solidFill>
              </a:rPr>
              <a:pPr/>
              <a:t>54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99966-85AB-9344-BDCA-55BE91754CA9}" type="slidenum">
              <a:rPr lang="en-US">
                <a:solidFill>
                  <a:prstClr val="white"/>
                </a:solidFill>
              </a:rPr>
              <a:pPr/>
              <a:t>55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20878-2237-7E45-B238-870809B6B40D}" type="slidenum">
              <a:rPr lang="en-US">
                <a:solidFill>
                  <a:prstClr val="white"/>
                </a:solidFill>
              </a:rPr>
              <a:pPr/>
              <a:t>56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F44AA-3D59-6949-B9D8-19FCC7CF3F65}" type="slidenum">
              <a:rPr lang="en-US">
                <a:solidFill>
                  <a:prstClr val="white"/>
                </a:solidFill>
              </a:rPr>
              <a:pPr/>
              <a:t>57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BEE11-327B-F040-B46E-C6176408E9E8}" type="slidenum">
              <a:rPr lang="en-US">
                <a:solidFill>
                  <a:prstClr val="white"/>
                </a:solidFill>
              </a:rPr>
              <a:pPr/>
              <a:t>58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3EA8-1876-BF4D-B29F-AD728FDA8842}" type="slidenum">
              <a:rPr lang="en-US">
                <a:solidFill>
                  <a:prstClr val="white"/>
                </a:solidFill>
              </a:rPr>
              <a:pPr/>
              <a:t>59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2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D3FDD-4D04-CA45-BCC5-D2464B49264D}" type="slidenum">
              <a:rPr lang="en-US">
                <a:solidFill>
                  <a:prstClr val="white"/>
                </a:solidFill>
              </a:rPr>
              <a:pPr/>
              <a:t>60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4FB53-6820-AF4D-95EF-B2F0BB607CB8}" type="slidenum">
              <a:rPr lang="en-US">
                <a:solidFill>
                  <a:prstClr val="white"/>
                </a:solidFill>
              </a:rPr>
              <a:pPr/>
              <a:t>61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68664-B677-394E-A7A9-E633A5C107F8}" type="slidenum">
              <a:rPr lang="en-US">
                <a:solidFill>
                  <a:prstClr val="white"/>
                </a:solidFill>
              </a:rPr>
              <a:pPr/>
              <a:t>62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CBF49-EDFA-D646-9412-C6A2A36400D2}" type="slidenum">
              <a:rPr lang="en-US">
                <a:solidFill>
                  <a:prstClr val="white"/>
                </a:solidFill>
              </a:rPr>
              <a:pPr/>
              <a:t>63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A1978-D1F8-7842-A1DD-EDD4C3CF7AE6}" type="slidenum">
              <a:rPr lang="en-US">
                <a:solidFill>
                  <a:prstClr val="white"/>
                </a:solidFill>
              </a:rPr>
              <a:pPr/>
              <a:t>64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F51FD-0AF7-E04B-A637-FCC5947AE61A}" type="slidenum">
              <a:rPr lang="en-US">
                <a:solidFill>
                  <a:prstClr val="white"/>
                </a:solidFill>
              </a:rPr>
              <a:pPr/>
              <a:t>65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8BDCA-DEB5-414A-AA44-446C2185270B}" type="slidenum">
              <a:rPr lang="en-US">
                <a:solidFill>
                  <a:prstClr val="white"/>
                </a:solidFill>
              </a:rPr>
              <a:pPr/>
              <a:t>66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4DE24-13B7-5442-8959-E21CEE5D11FD}" type="slidenum">
              <a:rPr lang="en-US">
                <a:solidFill>
                  <a:prstClr val="white"/>
                </a:solidFill>
              </a:rPr>
              <a:pPr/>
              <a:t>67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17685-3129-394C-9CFD-D62D1F80E5A4}" type="slidenum">
              <a:rPr lang="en-US">
                <a:solidFill>
                  <a:prstClr val="white"/>
                </a:solidFill>
              </a:rPr>
              <a:pPr/>
              <a:t>68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BFB92-990C-3749-8883-9173621F2786}" type="slidenum">
              <a:rPr lang="en-US">
                <a:solidFill>
                  <a:prstClr val="white"/>
                </a:solidFill>
              </a:rPr>
              <a:pPr/>
              <a:t>69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B810D-8097-E042-A3EE-6BBCBD2C36CE}" type="slidenum">
              <a:rPr lang="en-US">
                <a:solidFill>
                  <a:prstClr val="white"/>
                </a:solidFill>
              </a:rPr>
              <a:pPr/>
              <a:t>43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BFB92-990C-3749-8883-9173621F2786}" type="slidenum">
              <a:rPr lang="en-US">
                <a:solidFill>
                  <a:prstClr val="white"/>
                </a:solidFill>
              </a:rPr>
              <a:pPr/>
              <a:t>70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90C93-F24D-FD47-8964-4CC423CC053F}" type="slidenum">
              <a:rPr lang="en-US">
                <a:solidFill>
                  <a:prstClr val="white"/>
                </a:solidFill>
              </a:rPr>
              <a:pPr/>
              <a:t>71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53201-5974-EE46-8734-9AA1624D92A1}" type="slidenum">
              <a:rPr lang="en-US">
                <a:solidFill>
                  <a:prstClr val="white"/>
                </a:solidFill>
              </a:rPr>
              <a:pPr/>
              <a:t>72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EF295-AAEA-AC47-BBAB-4505D9FCBCC5}" type="slidenum">
              <a:rPr lang="en-US">
                <a:solidFill>
                  <a:prstClr val="white"/>
                </a:solidFill>
              </a:rPr>
              <a:pPr/>
              <a:t>73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2E04F-A9B2-9849-8F9A-80A6540A1C07}" type="slidenum">
              <a:rPr lang="en-US">
                <a:solidFill>
                  <a:prstClr val="white"/>
                </a:solidFill>
              </a:rPr>
              <a:pPr/>
              <a:t>74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CFFBE-A939-FD45-B3D2-9D83C907DAC9}" type="slidenum">
              <a:rPr lang="en-US">
                <a:solidFill>
                  <a:prstClr val="white"/>
                </a:solidFill>
              </a:rPr>
              <a:pPr/>
              <a:t>75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44C2F-88D7-514E-BC8C-55B48D85C89F}" type="slidenum">
              <a:rPr lang="en-US">
                <a:solidFill>
                  <a:prstClr val="white"/>
                </a:solidFill>
              </a:rPr>
              <a:pPr/>
              <a:t>76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7B235-2FAE-B746-9E3F-8445000AD7E4}" type="slidenum">
              <a:rPr lang="en-US">
                <a:solidFill>
                  <a:prstClr val="white"/>
                </a:solidFill>
              </a:rPr>
              <a:pPr/>
              <a:t>77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E8154-8442-1942-8D48-623448C1F05A}" type="slidenum">
              <a:rPr lang="en-US">
                <a:solidFill>
                  <a:prstClr val="white"/>
                </a:solidFill>
              </a:rPr>
              <a:pPr/>
              <a:t>78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B06F3-C89C-4343-A486-18D6A326238E}" type="slidenum">
              <a:rPr lang="en-US">
                <a:solidFill>
                  <a:prstClr val="white"/>
                </a:solidFill>
              </a:rPr>
              <a:pPr/>
              <a:t>79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249E4-7FF3-9942-9E92-BA3E4D47BB8E}" type="slidenum">
              <a:rPr lang="en-US">
                <a:solidFill>
                  <a:prstClr val="white"/>
                </a:solidFill>
              </a:rPr>
              <a:pPr/>
              <a:t>44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6DDE9-38ED-3446-86F8-79CF6E3907EC}" type="slidenum">
              <a:rPr lang="en-US">
                <a:solidFill>
                  <a:prstClr val="white"/>
                </a:solidFill>
              </a:rPr>
              <a:pPr/>
              <a:t>80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1BDBE-4BC5-DC43-A226-D99ADCF83065}" type="slidenum">
              <a:rPr lang="en-US">
                <a:solidFill>
                  <a:prstClr val="white"/>
                </a:solidFill>
              </a:rPr>
              <a:pPr/>
              <a:t>81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9055-924F-024D-80AF-B9599E6542F7}" type="slidenum">
              <a:rPr lang="en-US">
                <a:solidFill>
                  <a:prstClr val="white"/>
                </a:solidFill>
              </a:rPr>
              <a:pPr/>
              <a:t>82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EC6A8-F2FD-A14D-8204-277A0B42BCE8}" type="slidenum">
              <a:rPr lang="en-US">
                <a:solidFill>
                  <a:prstClr val="white"/>
                </a:solidFill>
              </a:rPr>
              <a:pPr/>
              <a:t>83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49422-BD6D-AE4D-9DDD-72CF186CC08B}" type="slidenum">
              <a:rPr lang="en-US">
                <a:solidFill>
                  <a:prstClr val="white"/>
                </a:solidFill>
              </a:rPr>
              <a:pPr/>
              <a:t>84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5B509-951F-C44D-BC9E-3A8650386AEA}" type="slidenum">
              <a:rPr lang="en-US">
                <a:solidFill>
                  <a:prstClr val="white"/>
                </a:solidFill>
              </a:rPr>
              <a:pPr/>
              <a:t>85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63F07-3442-4944-A64C-29F0476B45AA}" type="slidenum">
              <a:rPr lang="en-US">
                <a:solidFill>
                  <a:prstClr val="white"/>
                </a:solidFill>
              </a:rPr>
              <a:pPr/>
              <a:t>86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07123-7E09-4144-91DD-A4A656FA8B7C}" type="slidenum">
              <a:rPr lang="en-US">
                <a:solidFill>
                  <a:prstClr val="white"/>
                </a:solidFill>
              </a:rPr>
              <a:pPr/>
              <a:t>87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4C7EB-6082-0A4A-9222-C51AF18FD440}" type="slidenum">
              <a:rPr lang="en-US">
                <a:solidFill>
                  <a:prstClr val="white"/>
                </a:solidFill>
              </a:rPr>
              <a:pPr/>
              <a:t>88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A2657-CB89-7B45-9B21-CAE84F09687A}" type="slidenum">
              <a:rPr lang="en-US">
                <a:solidFill>
                  <a:prstClr val="white"/>
                </a:solidFill>
              </a:rPr>
              <a:pPr/>
              <a:t>89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074E7-DDC3-F44C-A0EA-0A2DEDC0B76C}" type="slidenum">
              <a:rPr lang="en-US">
                <a:solidFill>
                  <a:prstClr val="white"/>
                </a:solidFill>
              </a:rPr>
              <a:pPr/>
              <a:t>45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027A6-94E0-E04D-B78F-6C0BEB7773CA}" type="slidenum">
              <a:rPr lang="en-US">
                <a:solidFill>
                  <a:prstClr val="white"/>
                </a:solidFill>
              </a:rPr>
              <a:pPr/>
              <a:t>90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7A229-AB4F-6E45-B3E7-39F2EB493402}" type="slidenum">
              <a:rPr lang="en-US">
                <a:solidFill>
                  <a:prstClr val="white"/>
                </a:solidFill>
              </a:rPr>
              <a:pPr/>
              <a:t>91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87A3F-56B0-0A44-B9A2-EF051B0CBC46}" type="slidenum">
              <a:rPr lang="en-US">
                <a:solidFill>
                  <a:prstClr val="white"/>
                </a:solidFill>
              </a:rPr>
              <a:pPr/>
              <a:t>92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2A330-5633-8249-8575-BF804ACBBD51}" type="slidenum">
              <a:rPr lang="en-US">
                <a:solidFill>
                  <a:prstClr val="white"/>
                </a:solidFill>
              </a:rPr>
              <a:pPr/>
              <a:t>46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4066-C250-234D-B852-E01F41B29C20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A4755-8BB2-4D4B-AD5B-812FA40CDCA1}" type="slidenum">
              <a:rPr lang="en-US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EA3AE-E201-4E44-8869-977D21E3E0A1}" type="slidenum">
              <a:rPr lang="en-US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9"/>
            <a:ext cx="5029200" cy="27463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DB63-84DF-5843-8BF4-878C5560E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B045-B7C6-E242-80A0-69283DEA3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4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D550-F73C-C249-B08B-14E83FB8C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D868-59B8-F446-855B-E39A77E50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AA16-0CA9-3B40-B4FB-7F5281132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6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A205-D34A-FD41-AFD1-8742A6323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9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A756-2F61-F54F-AC29-B156C0461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7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E3F2-0339-C945-BF91-1D1610611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352B-543A-2146-A99B-39EF9AC2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9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64F-26AA-854D-A731-C611377B5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3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8B84-629D-8546-8090-86D0FB88D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7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67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19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77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0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67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16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2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017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76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451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86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F36C-1E2D-9546-837F-F20CC2F7B8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8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72C0-77FF-6B43-BF99-08D4436C7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8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1E96-909D-BA4E-849F-3DFAAFC7D4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2E7F-ADE8-3D46-85CA-C8A855E08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7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EE9A-97DC-214E-B472-2584A75568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7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5AB9-60A0-0D43-87F1-CE8CE55FCD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4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A941-096C-FB45-8B0F-D952A01005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1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4A72-4150-2C42-BC65-1CD37AB8FF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7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6A78-D5CC-0149-AFAD-D010CA30AA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4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7C1F-9B52-FE4F-A657-3FA9201D41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92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B0F4-9325-D144-B273-1DE86A9136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DB63-84DF-5843-8BF4-878C5560EC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70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B045-B7C6-E242-80A0-69283DEA36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8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D550-F73C-C249-B08B-14E83FB8C9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19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D868-59B8-F446-855B-E39A77E506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9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AA16-0CA9-3B40-B4FB-7F52811322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96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A205-D34A-FD41-AFD1-8742A63232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6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A756-2F61-F54F-AC29-B156C04615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5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E3F2-0339-C945-BF91-1D16106111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9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352B-543A-2146-A99B-39EF9AC21B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3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64F-26AA-854D-A731-C611377B54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10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8B84-629D-8546-8090-86D0FB88D4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B67B-7C66-0545-869A-CC44EA3C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fld id="{2DAB6566-9C5A-F641-B27E-C9F9217E4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82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7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Eurostile"/>
                <a:cs typeface="Eurostile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03FDAC60-7EE6-BF42-902C-5DB3BEE9A480}" type="slidenum">
              <a:rPr lang="en-US">
                <a:solidFill>
                  <a:srgbClr val="FFFFFF"/>
                </a:solidFill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Eurostile"/>
                <a:cs typeface="Eurostile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2DAB6566-9C5A-F641-B27E-C9F9217E4124}" type="slidenum">
              <a:rPr lang="en-US">
                <a:solidFill>
                  <a:srgbClr val="FFFFFF"/>
                </a:solidFill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9367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Trust of Medical Devices, Applications, and Users in Pervasive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Michael Clifford and Matt Bishop</a:t>
            </a:r>
          </a:p>
          <a:p>
            <a:r>
              <a:rPr lang="en-US" dirty="0" smtClean="0"/>
              <a:t>UC Davis Computer Security Laboratory</a:t>
            </a:r>
          </a:p>
          <a:p>
            <a:r>
              <a:rPr lang="en-US" dirty="0" smtClean="0"/>
              <a:t>PETRA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4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6350"/>
            <a:ext cx="9144000" cy="5016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This makes the threat model very different!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47" y="1524000"/>
            <a:ext cx="508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" y="4315822"/>
            <a:ext cx="1074753" cy="1207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048" y="1143000"/>
            <a:ext cx="1768203" cy="140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65" y="2660384"/>
            <a:ext cx="1548190" cy="12075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351707" y="3429000"/>
            <a:ext cx="1070520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0620" y="1524000"/>
            <a:ext cx="0" cy="381000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32506" y="5334000"/>
            <a:ext cx="758114" cy="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32506" y="1534838"/>
            <a:ext cx="758114" cy="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hospital can not control every data source</a:t>
            </a:r>
          </a:p>
          <a:p>
            <a:endParaRPr lang="en-US" dirty="0" smtClean="0"/>
          </a:p>
          <a:p>
            <a:r>
              <a:rPr lang="en-US" dirty="0" smtClean="0"/>
              <a:t>Patients</a:t>
            </a:r>
            <a:r>
              <a:rPr lang="en-US" dirty="0"/>
              <a:t>, caregivers, or even strangers may have access to sensors and devices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sources may be networked, and could be attacked from outside!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Healthcare Trust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trust models grant or deny access to patient data, allow certain people to add to existing records</a:t>
            </a:r>
          </a:p>
          <a:p>
            <a:endParaRPr lang="en-US" dirty="0" smtClean="0"/>
          </a:p>
          <a:p>
            <a:r>
              <a:rPr lang="en-US" dirty="0" smtClean="0"/>
              <a:t>These extend access control mechanisms in Role Based Access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Role 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Doctors can read and append data, but not alter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572000" y="2732752"/>
            <a:ext cx="1" cy="1161915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0" y="2744847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Read Patient Data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46" y="3906762"/>
            <a:ext cx="2954510" cy="20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Role Based Access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581668" y="2732752"/>
            <a:ext cx="1" cy="1161915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0" y="2732752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Append Patient Data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Doctors can read and append data, but not alter 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46" y="3906762"/>
            <a:ext cx="2954510" cy="20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Role Based Access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581668" y="2732752"/>
            <a:ext cx="1" cy="11619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0" y="2732752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Alter Patient Data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Doctors can read and append data, but not alter 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46" y="3906762"/>
            <a:ext cx="2954510" cy="20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Role Based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Patients can only read data, not append or alter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572000" y="2732752"/>
            <a:ext cx="1" cy="1161915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0" y="2744847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Read Patient Data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 t="13213" b="13213"/>
          <a:stretch>
            <a:fillRect/>
          </a:stretch>
        </p:blipFill>
        <p:spPr>
          <a:xfrm>
            <a:off x="2496972" y="3886200"/>
            <a:ext cx="4150056" cy="2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Role Based Access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581668" y="2732752"/>
            <a:ext cx="1" cy="11619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0" y="2732752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Append Patient Data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Patients can only read data, not append or alter it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 t="13213" b="13213"/>
          <a:stretch>
            <a:fillRect/>
          </a:stretch>
        </p:blipFill>
        <p:spPr>
          <a:xfrm>
            <a:off x="2496972" y="3886200"/>
            <a:ext cx="4150056" cy="2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Role Based Access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65" y="1242126"/>
            <a:ext cx="2293271" cy="14906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581668" y="2732752"/>
            <a:ext cx="1" cy="11619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0" y="2732752"/>
            <a:ext cx="4572001" cy="1161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Alter Patient Data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Patients can only read data, not append or alter it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rcRect t="13213" b="13213"/>
          <a:stretch>
            <a:fillRect/>
          </a:stretch>
        </p:blipFill>
        <p:spPr>
          <a:xfrm>
            <a:off x="2496972" y="3886200"/>
            <a:ext cx="4150056" cy="2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Trust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Protect patient privacy and data integrity by restricting access to those who are </a:t>
            </a:r>
            <a:r>
              <a:rPr lang="en-US" dirty="0" smtClean="0"/>
              <a:t>trusted</a:t>
            </a:r>
          </a:p>
          <a:p>
            <a:endParaRPr lang="en-US" dirty="0"/>
          </a:p>
          <a:p>
            <a:r>
              <a:rPr lang="en-US" dirty="0" smtClean="0"/>
              <a:t>Some address context sensitivity </a:t>
            </a:r>
          </a:p>
          <a:p>
            <a:endParaRPr lang="en-US" dirty="0"/>
          </a:p>
          <a:p>
            <a:r>
              <a:rPr lang="en-US" dirty="0" smtClean="0"/>
              <a:t>Some address the trustworthiness of users to </a:t>
            </a:r>
            <a:r>
              <a:rPr lang="en-US" i="1" dirty="0" smtClean="0">
                <a:solidFill>
                  <a:srgbClr val="FF0000"/>
                </a:solidFill>
              </a:rPr>
              <a:t>access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examine data </a:t>
            </a:r>
            <a:r>
              <a:rPr lang="en-US" i="1" dirty="0">
                <a:solidFill>
                  <a:srgbClr val="FF0000"/>
                </a:solidFill>
              </a:rPr>
              <a:t>source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trustworthiness!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models protect patient privacy, and medical record integrity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Patient in a Pervasive Healthcare Environment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3213" b="13213"/>
          <a:stretch>
            <a:fillRect/>
          </a:stretch>
        </p:blipFill>
        <p:spPr>
          <a:xfrm>
            <a:off x="2496972" y="3678767"/>
            <a:ext cx="4150056" cy="2282371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64779" y="2680262"/>
            <a:ext cx="452877" cy="653138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27844" y="2680263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09006" y="2680261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62811" y="2680261"/>
            <a:ext cx="394998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43360" y="1273737"/>
            <a:ext cx="8657280" cy="1406526"/>
            <a:chOff x="243360" y="1273737"/>
            <a:chExt cx="8657280" cy="1406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887" y="1273737"/>
              <a:ext cx="1074753" cy="12075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360" y="1273738"/>
              <a:ext cx="1768203" cy="1406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9423" y="1273737"/>
              <a:ext cx="531628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56397" y="1273738"/>
              <a:ext cx="1548190" cy="1207588"/>
            </a:xfrm>
            <a:prstGeom prst="rect">
              <a:avLst/>
            </a:prstGeom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Many devices </a:t>
            </a:r>
            <a:r>
              <a:rPr lang="en-US" smtClean="0"/>
              <a:t>monitor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They don't provide assurance that the data sources are </a:t>
            </a:r>
            <a:r>
              <a:rPr lang="en-US" dirty="0" smtClean="0"/>
              <a:t>trustworthy</a:t>
            </a:r>
          </a:p>
          <a:p>
            <a:endParaRPr lang="en-US" dirty="0" smtClean="0"/>
          </a:p>
          <a:p>
            <a:r>
              <a:rPr lang="en-US" dirty="0"/>
              <a:t>This leaves data sources such as sensors and devices open to attack and manipulation. </a:t>
            </a:r>
          </a:p>
          <a:p>
            <a:endParaRPr lang="en-US" dirty="0" smtClean="0"/>
          </a:p>
          <a:p>
            <a:r>
              <a:rPr lang="en-US" dirty="0" smtClean="0"/>
              <a:t>We’d </a:t>
            </a:r>
            <a:r>
              <a:rPr lang="en-US" dirty="0"/>
              <a:t>like to provide assurance that patent data </a:t>
            </a:r>
            <a:r>
              <a:rPr lang="en-US" i="1" dirty="0">
                <a:solidFill>
                  <a:srgbClr val="FF0000"/>
                </a:solidFill>
              </a:rPr>
              <a:t>sources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trustworthy</a:t>
            </a:r>
          </a:p>
          <a:p>
            <a:endParaRPr lang="en-US" dirty="0" smtClean="0"/>
          </a:p>
          <a:p>
            <a:r>
              <a:rPr lang="en-US" dirty="0" smtClean="0"/>
              <a:t>Existing </a:t>
            </a:r>
            <a:r>
              <a:rPr lang="en-US" dirty="0"/>
              <a:t>healthcare trust models don’t let us do that!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40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Sensors monitor the patient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105" idx="7"/>
            <a:endCxn id="111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5" idx="6"/>
            <a:endCxn id="106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11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1" idx="4"/>
            <a:endCxn id="106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2" idx="6"/>
            <a:endCxn id="111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106" idx="7"/>
            <a:endCxn id="11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2" idx="4"/>
            <a:endCxn id="105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05" idx="4"/>
            <a:endCxn id="11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Sensor data goes to doctor and medication dispenser</a:t>
            </a:r>
            <a:endParaRPr lang="en-US" dirty="0"/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Dispenser medicates patient based on sensor data and doctor’s instructions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64" name="Oval 6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4" idx="7"/>
              <a:endCxn id="7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4" idx="6"/>
              <a:endCxn id="6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4"/>
              <a:endCxn id="6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72" name="Straight Arrow Connector 71"/>
            <p:cNvCxnSpPr>
              <a:stCxn id="71" idx="6"/>
              <a:endCxn id="7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65" idx="7"/>
              <a:endCxn id="7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1" idx="4"/>
              <a:endCxn id="6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>
              <a:stCxn id="64" idx="4"/>
              <a:endCxn id="7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83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Attacker alters sensor data output</a:t>
            </a:r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4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…producing incorrect data throughout the network</a:t>
            </a:r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…Causing the patient to be incorrectly medicated</a:t>
            </a:r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…Killing the patient!</a:t>
            </a:r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9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9792" y="3802135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59631" y="3698766"/>
            <a:ext cx="1791866" cy="181405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Dispenser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7"/>
            <a:endCxn id="9" idx="3"/>
          </p:cNvCxnSpPr>
          <p:nvPr/>
        </p:nvCxnSpPr>
        <p:spPr>
          <a:xfrm flipV="1">
            <a:off x="2281727" y="2657545"/>
            <a:ext cx="1934783" cy="1379977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2517114" y="4605796"/>
            <a:ext cx="134251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473844" y="2136740"/>
            <a:ext cx="1235732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>
            <a:off x="4737315" y="2873269"/>
            <a:ext cx="18249" cy="82549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00786" y="1400211"/>
            <a:ext cx="1473058" cy="14730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09792" y="1333079"/>
            <a:ext cx="1607322" cy="160732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Sensor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6"/>
            <a:endCxn id="9" idx="2"/>
          </p:cNvCxnSpPr>
          <p:nvPr/>
        </p:nvCxnSpPr>
        <p:spPr>
          <a:xfrm>
            <a:off x="2517114" y="2136740"/>
            <a:ext cx="1483672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09576" y="1400211"/>
            <a:ext cx="1473058" cy="14730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0" idx="7"/>
            <a:endCxn id="54" idx="3"/>
          </p:cNvCxnSpPr>
          <p:nvPr/>
        </p:nvCxnSpPr>
        <p:spPr>
          <a:xfrm flipV="1">
            <a:off x="5389084" y="2657545"/>
            <a:ext cx="1536216" cy="130688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7" idx="0"/>
          </p:cNvCxnSpPr>
          <p:nvPr/>
        </p:nvCxnSpPr>
        <p:spPr>
          <a:xfrm>
            <a:off x="1713453" y="2940401"/>
            <a:ext cx="0" cy="8617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Data privacy and integrity models don’t deal with data sources</a:t>
            </a:r>
          </a:p>
        </p:txBody>
      </p:sp>
      <p:cxnSp>
        <p:nvCxnSpPr>
          <p:cNvPr id="85" name="Curved Connector 84"/>
          <p:cNvCxnSpPr>
            <a:stCxn id="7" idx="4"/>
            <a:endCxn id="54" idx="4"/>
          </p:cNvCxnSpPr>
          <p:nvPr/>
        </p:nvCxnSpPr>
        <p:spPr>
          <a:xfrm rot="5400000" flipH="1" flipV="1">
            <a:off x="3311685" y="1275037"/>
            <a:ext cx="2536188" cy="5732652"/>
          </a:xfrm>
          <a:prstGeom prst="curvedConnector3">
            <a:avLst>
              <a:gd name="adj1" fmla="val -23196"/>
            </a:avLst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different trust model is needed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7" name="Oval 6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7" idx="7"/>
              <a:endCxn id="9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6"/>
              <a:endCxn id="10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4"/>
              <a:endCxn id="10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6"/>
              <a:endCxn id="9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10" idx="7"/>
              <a:endCxn id="54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2" idx="4"/>
              <a:endCxn id="7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7" idx="4"/>
              <a:endCxn id="54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47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Sensors, Devices, Doctors, and the Patient Form a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213" b="13213"/>
          <a:stretch>
            <a:fillRect/>
          </a:stretch>
        </p:blipFill>
        <p:spPr>
          <a:xfrm>
            <a:off x="2496972" y="3678767"/>
            <a:ext cx="4150056" cy="2282371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64779" y="2680262"/>
            <a:ext cx="452877" cy="653138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27844" y="2680263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09006" y="2680261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62811" y="2680261"/>
            <a:ext cx="394998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43360" y="1273737"/>
            <a:ext cx="8657280" cy="1406526"/>
            <a:chOff x="243360" y="1273737"/>
            <a:chExt cx="8657280" cy="1406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5887" y="1273737"/>
              <a:ext cx="1074753" cy="12075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360" y="1273738"/>
              <a:ext cx="1768203" cy="1406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9423" y="1273737"/>
              <a:ext cx="531628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6397" y="1273738"/>
              <a:ext cx="1548190" cy="1207588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2254923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047948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824412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Sensors and devices send each other data…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in a trust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Doctors, patients, and devices should be able to determine how much data from different sources can be trusted relative to each other, or to </a:t>
            </a:r>
            <a:r>
              <a:rPr lang="en-US" dirty="0" smtClean="0">
                <a:solidFill>
                  <a:srgbClr val="000000"/>
                </a:solidFill>
              </a:rPr>
              <a:t>baselines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Using that information, we can determine whether to utilize information from each source in different contexts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52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Trust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apply the Solar Trust Model to solve this problem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80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Data source is compromised…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3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Data consumers have trust policies or heuristics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3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V="1">
            <a:off x="238533" y="5226541"/>
            <a:ext cx="759828" cy="63275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64100" y="4257576"/>
            <a:ext cx="708350" cy="83958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869438" y="2873269"/>
            <a:ext cx="484498" cy="51811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Policies describe the conditions under which data is trusted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3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V="1">
            <a:off x="238533" y="5226541"/>
            <a:ext cx="759828" cy="63275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64100" y="4257576"/>
            <a:ext cx="708350" cy="83958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869438" y="2873269"/>
            <a:ext cx="484498" cy="51811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7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Data from the compromised source violates those policies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3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Paths including the compromised sensor become less trustworthy…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34" idx="0"/>
            </p:cNvCxnSpPr>
            <p:nvPr/>
          </p:nvCxnSpPr>
          <p:spPr>
            <a:xfrm>
              <a:off x="1713453" y="2940401"/>
              <a:ext cx="0" cy="86173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33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…and eventually are not trusted!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792" y="1333079"/>
            <a:ext cx="7272842" cy="4179746"/>
            <a:chOff x="909792" y="1333079"/>
            <a:chExt cx="7272842" cy="4179746"/>
          </a:xfrm>
        </p:grpSpPr>
        <p:sp>
          <p:nvSpPr>
            <p:cNvPr id="34" name="Oval 33"/>
            <p:cNvSpPr/>
            <p:nvPr/>
          </p:nvSpPr>
          <p:spPr>
            <a:xfrm>
              <a:off x="909792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859631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40" idx="3"/>
            </p:cNvCxnSpPr>
            <p:nvPr/>
          </p:nvCxnSpPr>
          <p:spPr>
            <a:xfrm flipV="1">
              <a:off x="2281727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6"/>
              <a:endCxn id="35" idx="2"/>
            </p:cNvCxnSpPr>
            <p:nvPr/>
          </p:nvCxnSpPr>
          <p:spPr>
            <a:xfrm>
              <a:off x="2517114" y="4605796"/>
              <a:ext cx="1342517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6"/>
            </p:cNvCxnSpPr>
            <p:nvPr/>
          </p:nvCxnSpPr>
          <p:spPr>
            <a:xfrm>
              <a:off x="5473844" y="2136740"/>
              <a:ext cx="1235732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0" idx="4"/>
              <a:endCxn id="35" idx="0"/>
            </p:cNvCxnSpPr>
            <p:nvPr/>
          </p:nvCxnSpPr>
          <p:spPr>
            <a:xfrm>
              <a:off x="4737315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00078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09792" y="1333079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2517114" y="2136740"/>
              <a:ext cx="1483672" cy="0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709576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5" idx="7"/>
              <a:endCxn id="43" idx="3"/>
            </p:cNvCxnSpPr>
            <p:nvPr/>
          </p:nvCxnSpPr>
          <p:spPr>
            <a:xfrm flipV="1">
              <a:off x="5389084" y="2657545"/>
              <a:ext cx="1536216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34" idx="4"/>
              <a:endCxn id="43" idx="4"/>
            </p:cNvCxnSpPr>
            <p:nvPr/>
          </p:nvCxnSpPr>
          <p:spPr>
            <a:xfrm rot="5400000" flipH="1" flipV="1">
              <a:off x="3311685" y="1275037"/>
              <a:ext cx="2536188" cy="5732652"/>
            </a:xfrm>
            <a:prstGeom prst="curvedConnector3">
              <a:avLst>
                <a:gd name="adj1" fmla="val -23196"/>
              </a:avLst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6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If the network is more complex…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6099" y="1400211"/>
            <a:ext cx="8731803" cy="4112614"/>
            <a:chOff x="96539" y="1400211"/>
            <a:chExt cx="8731803" cy="4112614"/>
          </a:xfrm>
        </p:grpSpPr>
        <p:sp>
          <p:nvSpPr>
            <p:cNvPr id="21" name="Oval 20"/>
            <p:cNvSpPr/>
            <p:nvPr/>
          </p:nvSpPr>
          <p:spPr>
            <a:xfrm>
              <a:off x="2017977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820997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389912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6"/>
              <a:endCxn id="22" idx="2"/>
            </p:cNvCxnSpPr>
            <p:nvPr/>
          </p:nvCxnSpPr>
          <p:spPr>
            <a:xfrm>
              <a:off x="3625299" y="4605796"/>
              <a:ext cx="1195698" cy="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7" idx="6"/>
              <a:endCxn id="30" idx="2"/>
            </p:cNvCxnSpPr>
            <p:nvPr/>
          </p:nvCxnSpPr>
          <p:spPr>
            <a:xfrm>
              <a:off x="6435210" y="2136740"/>
              <a:ext cx="920074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7" idx="4"/>
              <a:endCxn id="22" idx="0"/>
            </p:cNvCxnSpPr>
            <p:nvPr/>
          </p:nvCxnSpPr>
          <p:spPr>
            <a:xfrm>
              <a:off x="5698681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62152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17977" y="1467268"/>
              <a:ext cx="1607322" cy="16073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8" idx="6"/>
              <a:endCxn id="27" idx="2"/>
            </p:cNvCxnSpPr>
            <p:nvPr/>
          </p:nvCxnSpPr>
          <p:spPr>
            <a:xfrm flipV="1">
              <a:off x="3625299" y="2136740"/>
              <a:ext cx="1336853" cy="134189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355284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2" idx="7"/>
              <a:endCxn id="30" idx="3"/>
            </p:cNvCxnSpPr>
            <p:nvPr/>
          </p:nvCxnSpPr>
          <p:spPr>
            <a:xfrm flipV="1">
              <a:off x="6350450" y="2657545"/>
              <a:ext cx="1220558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4"/>
              <a:endCxn id="21" idx="0"/>
            </p:cNvCxnSpPr>
            <p:nvPr/>
          </p:nvCxnSpPr>
          <p:spPr>
            <a:xfrm>
              <a:off x="2821638" y="3074590"/>
              <a:ext cx="0" cy="727545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21" idx="4"/>
              <a:endCxn id="30" idx="4"/>
            </p:cNvCxnSpPr>
            <p:nvPr/>
          </p:nvCxnSpPr>
          <p:spPr>
            <a:xfrm rot="5400000" flipH="1" flipV="1">
              <a:off x="4188631" y="1506275"/>
              <a:ext cx="2536188" cy="5270175"/>
            </a:xfrm>
            <a:prstGeom prst="curvedConnector3">
              <a:avLst>
                <a:gd name="adj1" fmla="val -15382"/>
              </a:avLst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96539" y="2549873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28" idx="2"/>
              <a:endCxn id="48" idx="7"/>
            </p:cNvCxnSpPr>
            <p:nvPr/>
          </p:nvCxnSpPr>
          <p:spPr>
            <a:xfrm flipH="1">
              <a:off x="1468474" y="2270929"/>
              <a:ext cx="549503" cy="514331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8" idx="5"/>
              <a:endCxn id="21" idx="2"/>
            </p:cNvCxnSpPr>
            <p:nvPr/>
          </p:nvCxnSpPr>
          <p:spPr>
            <a:xfrm>
              <a:off x="1468474" y="3921808"/>
              <a:ext cx="549503" cy="683988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27" idx="1"/>
              <a:endCxn id="48" idx="0"/>
            </p:cNvCxnSpPr>
            <p:nvPr/>
          </p:nvCxnSpPr>
          <p:spPr>
            <a:xfrm rot="16200000" flipH="1" flipV="1">
              <a:off x="2572069" y="-55934"/>
              <a:ext cx="933938" cy="4277676"/>
            </a:xfrm>
            <a:prstGeom prst="curvedConnector3">
              <a:avLst>
                <a:gd name="adj1" fmla="val -28711"/>
              </a:avLst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6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6168571"/>
            <a:ext cx="9144000" cy="68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model can route around the compromised sensor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6099" y="1400211"/>
            <a:ext cx="8731803" cy="4112614"/>
            <a:chOff x="96539" y="1400211"/>
            <a:chExt cx="8731803" cy="4112614"/>
          </a:xfrm>
        </p:grpSpPr>
        <p:sp>
          <p:nvSpPr>
            <p:cNvPr id="21" name="Oval 20"/>
            <p:cNvSpPr/>
            <p:nvPr/>
          </p:nvSpPr>
          <p:spPr>
            <a:xfrm>
              <a:off x="2017977" y="3802135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820997" y="3698766"/>
              <a:ext cx="1791866" cy="181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Medication Dispenser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389912" y="2657545"/>
              <a:ext cx="1934783" cy="1379977"/>
            </a:xfrm>
            <a:prstGeom prst="straightConnector1">
              <a:avLst/>
            </a:prstGeom>
            <a:ln w="762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6"/>
              <a:endCxn id="22" idx="2"/>
            </p:cNvCxnSpPr>
            <p:nvPr/>
          </p:nvCxnSpPr>
          <p:spPr>
            <a:xfrm>
              <a:off x="3625299" y="4605796"/>
              <a:ext cx="1195698" cy="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7" idx="6"/>
              <a:endCxn id="30" idx="2"/>
            </p:cNvCxnSpPr>
            <p:nvPr/>
          </p:nvCxnSpPr>
          <p:spPr>
            <a:xfrm>
              <a:off x="6435210" y="2136740"/>
              <a:ext cx="920074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7" idx="4"/>
              <a:endCxn id="22" idx="0"/>
            </p:cNvCxnSpPr>
            <p:nvPr/>
          </p:nvCxnSpPr>
          <p:spPr>
            <a:xfrm>
              <a:off x="5698681" y="2873269"/>
              <a:ext cx="18249" cy="825497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62152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Patient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355284" y="1400211"/>
              <a:ext cx="1473058" cy="14730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2" idx="7"/>
              <a:endCxn id="30" idx="3"/>
            </p:cNvCxnSpPr>
            <p:nvPr/>
          </p:nvCxnSpPr>
          <p:spPr>
            <a:xfrm flipV="1">
              <a:off x="6350450" y="2657545"/>
              <a:ext cx="1220558" cy="1306884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21" idx="4"/>
              <a:endCxn id="30" idx="4"/>
            </p:cNvCxnSpPr>
            <p:nvPr/>
          </p:nvCxnSpPr>
          <p:spPr>
            <a:xfrm rot="5400000" flipH="1" flipV="1">
              <a:off x="4188631" y="1506275"/>
              <a:ext cx="2536188" cy="5270175"/>
            </a:xfrm>
            <a:prstGeom prst="curvedConnector3">
              <a:avLst>
                <a:gd name="adj1" fmla="val -15382"/>
              </a:avLst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96539" y="2549873"/>
              <a:ext cx="1607322" cy="160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Sensor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8" idx="5"/>
              <a:endCxn id="21" idx="2"/>
            </p:cNvCxnSpPr>
            <p:nvPr/>
          </p:nvCxnSpPr>
          <p:spPr>
            <a:xfrm>
              <a:off x="1468474" y="3921808"/>
              <a:ext cx="549503" cy="683988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27" idx="1"/>
              <a:endCxn id="48" idx="0"/>
            </p:cNvCxnSpPr>
            <p:nvPr/>
          </p:nvCxnSpPr>
          <p:spPr>
            <a:xfrm rot="16200000" flipH="1" flipV="1">
              <a:off x="2572069" y="-55934"/>
              <a:ext cx="933938" cy="4277676"/>
            </a:xfrm>
            <a:prstGeom prst="curvedConnector3">
              <a:avLst>
                <a:gd name="adj1" fmla="val -28711"/>
              </a:avLst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Sensors, Devices, Doctors, and the Patient Form a Network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27846" y="2680265"/>
            <a:ext cx="0" cy="840948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47948" y="2680263"/>
            <a:ext cx="1001307" cy="84095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43360" y="1273737"/>
            <a:ext cx="8657280" cy="1406526"/>
            <a:chOff x="243360" y="1273737"/>
            <a:chExt cx="8657280" cy="1406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5887" y="1273737"/>
              <a:ext cx="1074753" cy="12075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360" y="1273738"/>
              <a:ext cx="1768203" cy="1406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9423" y="1273737"/>
              <a:ext cx="531628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6397" y="1273738"/>
              <a:ext cx="1548190" cy="1207588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2254923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047948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824412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…and communicate with doctors and nurses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745" y="3715219"/>
            <a:ext cx="2954510" cy="20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Pervasive healthcare has a different threat model than traditional </a:t>
            </a:r>
            <a:r>
              <a:rPr lang="en-US" dirty="0" smtClean="0"/>
              <a:t>healthcare</a:t>
            </a:r>
          </a:p>
          <a:p>
            <a:endParaRPr lang="en-US" dirty="0"/>
          </a:p>
          <a:p>
            <a:r>
              <a:rPr lang="en-US" dirty="0" smtClean="0"/>
              <a:t>Traditional </a:t>
            </a:r>
            <a:r>
              <a:rPr lang="en-US" dirty="0"/>
              <a:t>models address patient privacy and data integrity, but not trust of data </a:t>
            </a:r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STM addresses trust of data </a:t>
            </a:r>
            <a:r>
              <a:rPr lang="en-US" dirty="0" smtClean="0"/>
              <a:t>sources</a:t>
            </a:r>
            <a:r>
              <a:rPr lang="en-US" dirty="0"/>
              <a:t>, providing assurance to patients and doctors that </a:t>
            </a:r>
            <a:r>
              <a:rPr lang="en-US" dirty="0" smtClean="0"/>
              <a:t>data sources are </a:t>
            </a:r>
            <a:r>
              <a:rPr lang="en-US" dirty="0"/>
              <a:t>less open to </a:t>
            </a:r>
            <a:r>
              <a:rPr lang="en-US" dirty="0" smtClean="0"/>
              <a:t>manipulation, malfunction, and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3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000000"/>
                </a:solidFill>
              </a:rPr>
              <a:t>?</a:t>
            </a:r>
            <a:endParaRPr lang="en-US" sz="23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8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0000" dirty="0" smtClean="0"/>
              <a:t>Backup </a:t>
            </a:r>
            <a:r>
              <a:rPr lang="en-US" sz="10000" dirty="0"/>
              <a:t>Slides</a:t>
            </a:r>
            <a:endParaRPr lang="en-US" sz="1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00375"/>
            <a:ext cx="7162800" cy="85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global trust network that dynamically models the trust relationships of its users from their perspectives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752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7000">
                <a:srgbClr val="000000"/>
              </a:gs>
              <a:gs pos="100000">
                <a:srgbClr val="10253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WHAT IS THE SOLAR TRUST MODEL?</a:t>
            </a:r>
          </a:p>
        </p:txBody>
      </p:sp>
    </p:spTree>
    <p:extLst>
      <p:ext uri="{BB962C8B-B14F-4D97-AF65-F5344CB8AC3E}">
        <p14:creationId xmlns:p14="http://schemas.microsoft.com/office/powerpoint/2010/main" val="28255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0" y="59118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solar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system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represents a solar trust server (STS) and its relationships with other entities</a:t>
            </a:r>
          </a:p>
        </p:txBody>
      </p:sp>
      <p:sp>
        <p:nvSpPr>
          <p:cNvPr id="113668" name="Line 5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103678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5715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716" name="Text Box 12"/>
          <p:cNvSpPr txBox="1">
            <a:spLocks noChangeArrowheads="1"/>
          </p:cNvSpPr>
          <p:nvPr/>
        </p:nvSpPr>
        <p:spPr bwMode="auto">
          <a:xfrm>
            <a:off x="0" y="63388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Solar Systems contain an ordered, dense set of disjoint orbits, plus a star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375445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7763" name="Line 10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7764" name="Group 21"/>
          <p:cNvGrpSpPr>
            <a:grpSpLocks/>
          </p:cNvGrpSpPr>
          <p:nvPr/>
        </p:nvGrpSpPr>
        <p:grpSpPr bwMode="auto">
          <a:xfrm>
            <a:off x="0" y="3062288"/>
            <a:ext cx="9144000" cy="3676650"/>
            <a:chOff x="0" y="1872"/>
            <a:chExt cx="5760" cy="2316"/>
          </a:xfrm>
        </p:grpSpPr>
        <p:sp>
          <p:nvSpPr>
            <p:cNvPr id="117767" name="Text Box 22"/>
            <p:cNvSpPr txBox="1">
              <a:spLocks noChangeArrowheads="1"/>
            </p:cNvSpPr>
            <p:nvPr/>
          </p:nvSpPr>
          <p:spPr bwMode="auto">
            <a:xfrm>
              <a:off x="0" y="3936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The star represents the STS</a:t>
              </a:r>
            </a:p>
          </p:txBody>
        </p:sp>
        <p:sp>
          <p:nvSpPr>
            <p:cNvPr id="117768" name="Line 23"/>
            <p:cNvSpPr>
              <a:spLocks noChangeShapeType="1"/>
            </p:cNvSpPr>
            <p:nvPr/>
          </p:nvSpPr>
          <p:spPr bwMode="auto">
            <a:xfrm flipH="1" flipV="1">
              <a:off x="3024" y="1872"/>
              <a:ext cx="2256" cy="163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409270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11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657600"/>
            <a:ext cx="9144000" cy="2533650"/>
            <a:chOff x="0" y="3657600"/>
            <a:chExt cx="9144000" cy="2533650"/>
          </a:xfrm>
        </p:grpSpPr>
        <p:sp>
          <p:nvSpPr>
            <p:cNvPr id="119816" name="Line 7"/>
            <p:cNvSpPr>
              <a:spLocks noChangeShapeType="1"/>
            </p:cNvSpPr>
            <p:nvPr/>
          </p:nvSpPr>
          <p:spPr bwMode="auto">
            <a:xfrm flipH="1" flipV="1">
              <a:off x="7010400" y="3962400"/>
              <a:ext cx="1143000" cy="914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17" name="Line 8"/>
            <p:cNvSpPr>
              <a:spLocks noChangeShapeType="1"/>
            </p:cNvSpPr>
            <p:nvPr/>
          </p:nvSpPr>
          <p:spPr bwMode="auto">
            <a:xfrm flipH="1" flipV="1">
              <a:off x="5715000" y="3810000"/>
              <a:ext cx="1143000" cy="914400"/>
            </a:xfrm>
            <a:prstGeom prst="line">
              <a:avLst/>
            </a:prstGeom>
            <a:noFill/>
            <a:ln w="76200">
              <a:solidFill>
                <a:srgbClr val="154D15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18" name="Line 9"/>
            <p:cNvSpPr>
              <a:spLocks noChangeShapeType="1"/>
            </p:cNvSpPr>
            <p:nvPr/>
          </p:nvSpPr>
          <p:spPr bwMode="auto">
            <a:xfrm flipH="1" flipV="1">
              <a:off x="4495800" y="3657600"/>
              <a:ext cx="1143000" cy="91440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19" name="Text Box 11"/>
            <p:cNvSpPr txBox="1">
              <a:spLocks noChangeArrowheads="1"/>
            </p:cNvSpPr>
            <p:nvPr/>
          </p:nvSpPr>
          <p:spPr bwMode="auto">
            <a:xfrm>
              <a:off x="0" y="5791200"/>
              <a:ext cx="9144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Orbits</a:t>
              </a:r>
              <a:r>
                <a:rPr lang="en-US" sz="200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represent levels of trust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63388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Inner orbits are more trusted than outer orbits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115618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0193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An orbit</a:t>
            </a:r>
            <a:r>
              <a:rPr lang="en-US" sz="2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is an unordered set of entities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44386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Orbits are labeled using rational numbers between 0.0 and 1.0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Orbits</a:t>
            </a:r>
          </a:p>
        </p:txBody>
      </p:sp>
    </p:spTree>
    <p:extLst>
      <p:ext uri="{BB962C8B-B14F-4D97-AF65-F5344CB8AC3E}">
        <p14:creationId xmlns:p14="http://schemas.microsoft.com/office/powerpoint/2010/main" val="16592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2207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59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00" y="2700550"/>
            <a:ext cx="1397596" cy="4157450"/>
            <a:chOff x="3873202" y="2700550"/>
            <a:chExt cx="1397596" cy="4157450"/>
          </a:xfrm>
        </p:grpSpPr>
        <p:sp>
          <p:nvSpPr>
            <p:cNvPr id="17" name="Oval 16"/>
            <p:cNvSpPr/>
            <p:nvPr/>
          </p:nvSpPr>
          <p:spPr bwMode="auto">
            <a:xfrm>
              <a:off x="3873202" y="2700550"/>
              <a:ext cx="1397596" cy="415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2000">
                  <a:schemeClr val="bg1">
                    <a:alpha val="0"/>
                  </a:schemeClr>
                </a:gs>
                <a:gs pos="8800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05300" y="2700550"/>
              <a:ext cx="533400" cy="3496508"/>
              <a:chOff x="7354888" y="2099846"/>
              <a:chExt cx="533400" cy="3496508"/>
            </a:xfrm>
          </p:grpSpPr>
          <p:sp>
            <p:nvSpPr>
              <p:cNvPr id="14" name="TextBox 84"/>
              <p:cNvSpPr txBox="1">
                <a:spLocks noChangeArrowheads="1"/>
              </p:cNvSpPr>
              <p:nvPr/>
            </p:nvSpPr>
            <p:spPr bwMode="auto">
              <a:xfrm>
                <a:off x="7361041" y="2099846"/>
                <a:ext cx="52109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FF00"/>
                    </a:solidFill>
                    <a:latin typeface="Arial" charset="0"/>
                  </a:rPr>
                  <a:t>1.0</a:t>
                </a:r>
                <a:endParaRPr lang="en-US" sz="16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TextBox 84"/>
              <p:cNvSpPr txBox="1">
                <a:spLocks noChangeArrowheads="1"/>
              </p:cNvSpPr>
              <p:nvPr/>
            </p:nvSpPr>
            <p:spPr bwMode="auto">
              <a:xfrm>
                <a:off x="7354888" y="5257800"/>
                <a:ext cx="533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  <a:latin typeface="Arial" charset="0"/>
                  </a:rPr>
                  <a:t>0.0</a:t>
                </a:r>
                <a:endParaRPr lang="en-US" sz="16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7621588" y="2438399"/>
                <a:ext cx="0" cy="2724090"/>
              </a:xfrm>
              <a:prstGeom prst="line">
                <a:avLst/>
              </a:prstGeom>
              <a:noFill/>
              <a:ln w="762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prstDash val="solid"/>
                <a:round/>
                <a:headEnd/>
                <a:tailEnd type="triangle" w="med" len="med"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1860" name="Text Box 11"/>
          <p:cNvSpPr txBox="1">
            <a:spLocks noChangeArrowheads="1"/>
          </p:cNvSpPr>
          <p:nvPr/>
        </p:nvSpPr>
        <p:spPr bwMode="auto">
          <a:xfrm>
            <a:off x="-76200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1.0 = Most trusted, 0.0 = least trusted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7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 May Be Compromised or an Insider May Manipulate Them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Example: a malicious nurse alters the data from a device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485" y="2795039"/>
            <a:ext cx="1768203" cy="14065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774273" y="2658271"/>
            <a:ext cx="2472198" cy="1541459"/>
            <a:chOff x="3239535" y="2182859"/>
            <a:chExt cx="2472198" cy="154145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329000" y="3724318"/>
              <a:ext cx="2230217" cy="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Heart 14"/>
            <p:cNvSpPr/>
            <p:nvPr/>
          </p:nvSpPr>
          <p:spPr>
            <a:xfrm>
              <a:off x="3239535" y="2322578"/>
              <a:ext cx="1092901" cy="10541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332436" y="2182859"/>
              <a:ext cx="1379297" cy="11835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dirty="0" smtClean="0">
                  <a:solidFill>
                    <a:srgbClr val="008000"/>
                  </a:solidFill>
                </a:rPr>
                <a:t>97</a:t>
              </a:r>
              <a:endParaRPr lang="en-US" sz="7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05" y="2465568"/>
            <a:ext cx="2954510" cy="20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59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860" name="Text Box 11"/>
          <p:cNvSpPr txBox="1">
            <a:spLocks noChangeArrowheads="1"/>
          </p:cNvSpPr>
          <p:nvPr/>
        </p:nvSpPr>
        <p:spPr bwMode="auto">
          <a:xfrm>
            <a:off x="0" y="57912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An orbit may be minimally trusted in a certain context</a:t>
            </a:r>
          </a:p>
        </p:txBody>
      </p:sp>
      <p:sp>
        <p:nvSpPr>
          <p:cNvPr id="121861" name="Rectangle 83"/>
          <p:cNvSpPr>
            <a:spLocks noChangeArrowheads="1"/>
          </p:cNvSpPr>
          <p:nvPr/>
        </p:nvSpPr>
        <p:spPr bwMode="auto">
          <a:xfrm>
            <a:off x="4495800" y="1141413"/>
            <a:ext cx="3125788" cy="45735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Minimally Trusted Orbit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4775200" y="4056063"/>
            <a:ext cx="3783013" cy="400050"/>
            <a:chOff x="4495800" y="3990945"/>
            <a:chExt cx="3784146" cy="400110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 flipV="1">
              <a:off x="4495800" y="4202114"/>
              <a:ext cx="1117146" cy="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3366FF"/>
                  </a:gs>
                  <a:gs pos="100000">
                    <a:schemeClr val="bg1"/>
                  </a:gs>
                </a:gsLst>
                <a:lin ang="10800000" scaled="0"/>
                <a:tileRect/>
              </a:gradFill>
              <a:prstDash val="solid"/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84"/>
            <p:cNvSpPr txBox="1">
              <a:spLocks noChangeArrowheads="1"/>
            </p:cNvSpPr>
            <p:nvPr/>
          </p:nvSpPr>
          <p:spPr bwMode="auto">
            <a:xfrm>
              <a:off x="5612946" y="3990945"/>
              <a:ext cx="2667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3366FF"/>
                  </a:solidFill>
                  <a:latin typeface="Arial" charset="0"/>
                </a:rPr>
                <a:t>Minimally trusted orbit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8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07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08" name="Rectangle 83"/>
          <p:cNvSpPr>
            <a:spLocks noChangeArrowheads="1"/>
          </p:cNvSpPr>
          <p:nvPr/>
        </p:nvSpPr>
        <p:spPr bwMode="auto">
          <a:xfrm>
            <a:off x="4495800" y="1141413"/>
            <a:ext cx="3125788" cy="45735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10" name="Text Box 12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Orbits trusted more than the minimally trusted orbit are sufficiently trusted in that context</a:t>
            </a:r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775200" y="4056063"/>
            <a:ext cx="3783013" cy="400050"/>
            <a:chOff x="4495800" y="3990945"/>
            <a:chExt cx="3784146" cy="40011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4495800" y="4202114"/>
              <a:ext cx="1117146" cy="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3366FF"/>
                  </a:gs>
                  <a:gs pos="100000">
                    <a:schemeClr val="bg1"/>
                  </a:gs>
                </a:gsLst>
                <a:lin ang="10800000" scaled="0"/>
                <a:tileRect/>
              </a:gradFill>
              <a:prstDash val="solid"/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Box 84"/>
            <p:cNvSpPr txBox="1">
              <a:spLocks noChangeArrowheads="1"/>
            </p:cNvSpPr>
            <p:nvPr/>
          </p:nvSpPr>
          <p:spPr bwMode="auto">
            <a:xfrm>
              <a:off x="5612946" y="3990945"/>
              <a:ext cx="2667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3366FF"/>
                  </a:solidFill>
                  <a:latin typeface="Arial" charset="0"/>
                </a:rPr>
                <a:t>Minimally trusted orbit</a:t>
              </a: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775200" y="3140075"/>
            <a:ext cx="3505200" cy="457200"/>
            <a:chOff x="4648197" y="3425279"/>
            <a:chExt cx="3505203" cy="457200"/>
          </a:xfrm>
        </p:grpSpPr>
        <p:sp>
          <p:nvSpPr>
            <p:cNvPr id="23" name="TextBox 85"/>
            <p:cNvSpPr txBox="1">
              <a:spLocks noChangeArrowheads="1"/>
            </p:cNvSpPr>
            <p:nvPr/>
          </p:nvSpPr>
          <p:spPr bwMode="auto">
            <a:xfrm>
              <a:off x="5612946" y="3425279"/>
              <a:ext cx="25404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FF00"/>
                  </a:solidFill>
                  <a:latin typeface="Zapf Dingbats" charset="2"/>
                  <a:ea typeface="Zapf Dingbats" charset="2"/>
                  <a:cs typeface="Zapf Dingbats" charset="2"/>
                </a:rPr>
                <a:t>✓ </a:t>
              </a:r>
              <a:r>
                <a:rPr lang="en-US" sz="2000" dirty="0">
                  <a:solidFill>
                    <a:srgbClr val="00FF00"/>
                  </a:solidFill>
                  <a:latin typeface="Arial" charset="0"/>
                </a:rPr>
                <a:t>Sufficiently trusted</a:t>
              </a: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 flipV="1">
              <a:off x="4648197" y="3425279"/>
              <a:ext cx="0" cy="45720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Minimally Trusted Orbit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3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Minimally Trusted Orbit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25954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55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6" name="Rectangle 83"/>
          <p:cNvSpPr>
            <a:spLocks noChangeArrowheads="1"/>
          </p:cNvSpPr>
          <p:nvPr/>
        </p:nvSpPr>
        <p:spPr bwMode="auto">
          <a:xfrm>
            <a:off x="4495800" y="1141413"/>
            <a:ext cx="3125788" cy="45735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8" name="Text Box 12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Orbits trusted less than the minimally trusted orbit are insufficiently trusted in that context</a:t>
            </a:r>
          </a:p>
        </p:txBody>
      </p:sp>
      <p:grpSp>
        <p:nvGrpSpPr>
          <p:cNvPr id="125959" name="Group 91"/>
          <p:cNvGrpSpPr>
            <a:grpSpLocks/>
          </p:cNvGrpSpPr>
          <p:nvPr/>
        </p:nvGrpSpPr>
        <p:grpSpPr bwMode="auto">
          <a:xfrm>
            <a:off x="4775200" y="4056063"/>
            <a:ext cx="3783013" cy="400050"/>
            <a:chOff x="4495800" y="3990945"/>
            <a:chExt cx="3784146" cy="400110"/>
          </a:xfrm>
        </p:grpSpPr>
        <p:sp>
          <p:nvSpPr>
            <p:cNvPr id="46085" name="Line 8"/>
            <p:cNvSpPr>
              <a:spLocks noChangeShapeType="1"/>
            </p:cNvSpPr>
            <p:nvPr/>
          </p:nvSpPr>
          <p:spPr bwMode="auto">
            <a:xfrm flipH="1" flipV="1">
              <a:off x="4495800" y="4202114"/>
              <a:ext cx="1117146" cy="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3366FF"/>
                  </a:gs>
                  <a:gs pos="100000">
                    <a:schemeClr val="bg1"/>
                  </a:gs>
                </a:gsLst>
                <a:lin ang="10800000" scaled="0"/>
                <a:tileRect/>
              </a:gradFill>
              <a:prstDash val="solid"/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974" name="TextBox 84"/>
            <p:cNvSpPr txBox="1">
              <a:spLocks noChangeArrowheads="1"/>
            </p:cNvSpPr>
            <p:nvPr/>
          </p:nvSpPr>
          <p:spPr bwMode="auto">
            <a:xfrm>
              <a:off x="5612946" y="3990945"/>
              <a:ext cx="2667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3366FF"/>
                  </a:solidFill>
                  <a:latin typeface="Arial" charset="0"/>
                </a:rPr>
                <a:t>Minimally trusted orbit</a:t>
              </a:r>
            </a:p>
          </p:txBody>
        </p:sp>
      </p:grpSp>
      <p:grpSp>
        <p:nvGrpSpPr>
          <p:cNvPr id="125960" name="Group 90"/>
          <p:cNvGrpSpPr>
            <a:grpSpLocks/>
          </p:cNvGrpSpPr>
          <p:nvPr/>
        </p:nvGrpSpPr>
        <p:grpSpPr bwMode="auto">
          <a:xfrm>
            <a:off x="4775200" y="4857750"/>
            <a:ext cx="3629025" cy="457200"/>
            <a:chOff x="4648197" y="4514910"/>
            <a:chExt cx="3629060" cy="457200"/>
          </a:xfrm>
        </p:grpSpPr>
        <p:sp>
          <p:nvSpPr>
            <p:cNvPr id="88" name="Line 8"/>
            <p:cNvSpPr>
              <a:spLocks noChangeShapeType="1"/>
            </p:cNvSpPr>
            <p:nvPr/>
          </p:nvSpPr>
          <p:spPr bwMode="auto">
            <a:xfrm flipH="1" flipV="1">
              <a:off x="4648197" y="4514910"/>
              <a:ext cx="0" cy="45720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round/>
              <a:headEnd type="triangle"/>
              <a:tailEnd type="non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970" name="TextBox 88"/>
            <p:cNvSpPr txBox="1">
              <a:spLocks noChangeArrowheads="1"/>
            </p:cNvSpPr>
            <p:nvPr/>
          </p:nvSpPr>
          <p:spPr bwMode="auto">
            <a:xfrm>
              <a:off x="5612946" y="4572000"/>
              <a:ext cx="26643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Zapf Dingbats" charset="2"/>
                  <a:ea typeface="Zapf Dingbats" charset="2"/>
                  <a:cs typeface="Zapf Dingbats" charset="2"/>
                </a:rPr>
                <a:t>✗ </a:t>
              </a: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Insufficiently trusted</a:t>
              </a:r>
            </a:p>
          </p:txBody>
        </p:sp>
      </p:grpSp>
      <p:grpSp>
        <p:nvGrpSpPr>
          <p:cNvPr id="125961" name="Group 89"/>
          <p:cNvGrpSpPr>
            <a:grpSpLocks/>
          </p:cNvGrpSpPr>
          <p:nvPr/>
        </p:nvGrpSpPr>
        <p:grpSpPr bwMode="auto">
          <a:xfrm>
            <a:off x="4775200" y="3140075"/>
            <a:ext cx="3505200" cy="457200"/>
            <a:chOff x="4648197" y="3425279"/>
            <a:chExt cx="3505203" cy="457200"/>
          </a:xfrm>
        </p:grpSpPr>
        <p:sp>
          <p:nvSpPr>
            <p:cNvPr id="125963" name="TextBox 85"/>
            <p:cNvSpPr txBox="1">
              <a:spLocks noChangeArrowheads="1"/>
            </p:cNvSpPr>
            <p:nvPr/>
          </p:nvSpPr>
          <p:spPr bwMode="auto">
            <a:xfrm>
              <a:off x="5612946" y="3425279"/>
              <a:ext cx="25404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FF00"/>
                  </a:solidFill>
                  <a:latin typeface="Zapf Dingbats" charset="2"/>
                  <a:ea typeface="Zapf Dingbats" charset="2"/>
                  <a:cs typeface="Zapf Dingbats" charset="2"/>
                </a:rPr>
                <a:t>✓ </a:t>
              </a:r>
              <a:r>
                <a:rPr lang="en-US" sz="2000" dirty="0">
                  <a:solidFill>
                    <a:srgbClr val="00FF00"/>
                  </a:solidFill>
                  <a:latin typeface="Arial" charset="0"/>
                </a:rPr>
                <a:t>Sufficiently trusted</a:t>
              </a: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 flipV="1">
              <a:off x="4648197" y="3425279"/>
              <a:ext cx="0" cy="457200"/>
            </a:xfrm>
            <a:prstGeom prst="line">
              <a:avLst/>
            </a:prstGeom>
            <a:noFill/>
            <a:ln w="76200">
              <a:gradFill flip="none"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9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8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policy is a function that maps an entity into a particular orbit in a particular solar system, based on its properties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Policies</a:t>
            </a:r>
          </a:p>
        </p:txBody>
      </p:sp>
      <p:pic>
        <p:nvPicPr>
          <p:cNvPr id="128004" name="Picture 3" descr="Solar System grey rings no pla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495800" y="1141413"/>
            <a:ext cx="3125788" cy="45735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6000">
                <a:schemeClr val="bg1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76813" y="3752891"/>
            <a:ext cx="1228987" cy="1096922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Set of Objects</a:t>
            </a:r>
          </a:p>
        </p:txBody>
      </p:sp>
      <p:cxnSp>
        <p:nvCxnSpPr>
          <p:cNvPr id="128009" name="Shape 13"/>
          <p:cNvCxnSpPr>
            <a:cxnSpLocks noChangeShapeType="1"/>
          </p:cNvCxnSpPr>
          <p:nvPr/>
        </p:nvCxnSpPr>
        <p:spPr bwMode="auto">
          <a:xfrm rot="16200000" flipV="1">
            <a:off x="5817394" y="1878806"/>
            <a:ext cx="1619250" cy="2128838"/>
          </a:xfrm>
          <a:prstGeom prst="curvedConnector2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712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Relationships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9166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relationship maps an entity into a specific orbit in a specific solar system based on that solar system’s policies and the current context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4126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f(entity</a:t>
            </a: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, solar system, policy, context) = orbit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Non-Transitivity of Relationships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9161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Relationships are not transitive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2338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If Alice trusts Bob and Bob trusts Charlie, Alice doesn’t necessarily trust Charlie</a:t>
            </a:r>
          </a:p>
        </p:txBody>
      </p:sp>
    </p:spTree>
    <p:extLst>
      <p:ext uri="{BB962C8B-B14F-4D97-AF65-F5344CB8AC3E}">
        <p14:creationId xmlns:p14="http://schemas.microsoft.com/office/powerpoint/2010/main" val="200570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Non-Symmetry of Relationships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9161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Relationships are not symmetric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2338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If Alice trusts Bob, Bob does not necessarily trust Alice</a:t>
            </a:r>
          </a:p>
        </p:txBody>
      </p:sp>
    </p:spTree>
    <p:extLst>
      <p:ext uri="{BB962C8B-B14F-4D97-AF65-F5344CB8AC3E}">
        <p14:creationId xmlns:p14="http://schemas.microsoft.com/office/powerpoint/2010/main" val="363319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Line 3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10080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Based on direct knowledge, experience, and policies about someone or something else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2371725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Example: 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You know your manager, your parents, and your friends directly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Direct Relationships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3713" y="4189413"/>
            <a:ext cx="8650287" cy="2668587"/>
            <a:chOff x="493713" y="4189413"/>
            <a:chExt cx="8650287" cy="2668587"/>
          </a:xfrm>
        </p:grpSpPr>
        <p:grpSp>
          <p:nvGrpSpPr>
            <p:cNvPr id="136198" name="Group 26"/>
            <p:cNvGrpSpPr>
              <a:grpSpLocks/>
            </p:cNvGrpSpPr>
            <p:nvPr/>
          </p:nvGrpSpPr>
          <p:grpSpPr bwMode="auto">
            <a:xfrm>
              <a:off x="5786438" y="5197475"/>
              <a:ext cx="3357562" cy="400050"/>
              <a:chOff x="5786928" y="3284830"/>
              <a:chExt cx="3357071" cy="399465"/>
            </a:xfrm>
          </p:grpSpPr>
          <p:sp>
            <p:nvSpPr>
              <p:cNvPr id="136212" name="Text Box 51"/>
              <p:cNvSpPr txBox="1">
                <a:spLocks noChangeArrowheads="1"/>
              </p:cNvSpPr>
              <p:nvPr/>
            </p:nvSpPr>
            <p:spPr bwMode="auto">
              <a:xfrm>
                <a:off x="6172251" y="3284830"/>
                <a:ext cx="2971748" cy="399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FFFF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Direct Relationship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5786928" y="3505170"/>
                <a:ext cx="466657" cy="1585"/>
              </a:xfrm>
              <a:prstGeom prst="straightConnector1">
                <a:avLst/>
              </a:prstGeom>
              <a:ln w="60325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199" name="Line 47"/>
            <p:cNvSpPr>
              <a:spLocks noChangeShapeType="1"/>
            </p:cNvSpPr>
            <p:nvPr/>
          </p:nvSpPr>
          <p:spPr bwMode="auto">
            <a:xfrm>
              <a:off x="5181600" y="4189413"/>
              <a:ext cx="0" cy="266858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6200" name="Group 39"/>
            <p:cNvGrpSpPr>
              <a:grpSpLocks/>
            </p:cNvGrpSpPr>
            <p:nvPr/>
          </p:nvGrpSpPr>
          <p:grpSpPr bwMode="auto">
            <a:xfrm>
              <a:off x="493713" y="4849813"/>
              <a:ext cx="4305300" cy="1098550"/>
              <a:chOff x="494304" y="4850247"/>
              <a:chExt cx="4304015" cy="1098240"/>
            </a:xfrm>
          </p:grpSpPr>
          <p:grpSp>
            <p:nvGrpSpPr>
              <p:cNvPr id="136202" name="Group 38"/>
              <p:cNvGrpSpPr>
                <a:grpSpLocks/>
              </p:cNvGrpSpPr>
              <p:nvPr/>
            </p:nvGrpSpPr>
            <p:grpSpPr bwMode="auto">
              <a:xfrm>
                <a:off x="494304" y="4850247"/>
                <a:ext cx="4304015" cy="1098240"/>
                <a:chOff x="508531" y="4850247"/>
                <a:chExt cx="4304015" cy="1098240"/>
              </a:xfrm>
            </p:grpSpPr>
            <p:sp>
              <p:nvSpPr>
                <p:cNvPr id="9" name="Oval 8"/>
                <p:cNvSpPr/>
                <p:nvPr/>
              </p:nvSpPr>
              <p:spPr bwMode="auto">
                <a:xfrm>
                  <a:off x="508531" y="4850247"/>
                  <a:ext cx="1228620" cy="10966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914400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latin typeface="Century Gothic"/>
                      <a:cs typeface="Century Gothic"/>
                    </a:rPr>
                    <a:t>Alice</a:t>
                  </a: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2046250" y="4850247"/>
                  <a:ext cx="1228620" cy="10966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E3C0D"/>
                    </a:gs>
                    <a:gs pos="100000">
                      <a:srgbClr val="66FF3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66FF33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914400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latin typeface="Century Gothic"/>
                      <a:cs typeface="Century Gothic"/>
                    </a:rPr>
                    <a:t>Bob</a:t>
                  </a:r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3584188" y="4851834"/>
                  <a:ext cx="1228358" cy="1096653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latin typeface="Century Gothic"/>
                      <a:cs typeface="Century Gothic"/>
                    </a:rPr>
                    <a:t>Dave</a:t>
                  </a:r>
                </a:p>
              </p:txBody>
            </p:sp>
            <p:cxnSp>
              <p:nvCxnSpPr>
                <p:cNvPr id="12" name="Straight Arrow Connector 11"/>
                <p:cNvCxnSpPr>
                  <a:stCxn id="9" idx="6"/>
                  <a:endCxn id="10" idx="2"/>
                </p:cNvCxnSpPr>
                <p:nvPr/>
              </p:nvCxnSpPr>
              <p:spPr bwMode="auto">
                <a:xfrm>
                  <a:off x="1736889" y="5397779"/>
                  <a:ext cx="309470" cy="1588"/>
                </a:xfrm>
                <a:prstGeom prst="straightConnector1">
                  <a:avLst/>
                </a:prstGeom>
                <a:ln w="60325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274774" y="5399367"/>
                <a:ext cx="309470" cy="1587"/>
              </a:xfrm>
              <a:prstGeom prst="straightConnector1">
                <a:avLst/>
              </a:prstGeom>
              <a:ln w="60325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207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Line 3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Based on what you know about what someone else knows about something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209800"/>
            <a:ext cx="9144000" cy="4548188"/>
            <a:chOff x="0" y="2209800"/>
            <a:chExt cx="9144000" cy="4548188"/>
          </a:xfrm>
          <a:solidFill>
            <a:schemeClr val="bg1"/>
          </a:solidFill>
        </p:grpSpPr>
        <p:sp>
          <p:nvSpPr>
            <p:cNvPr id="54278" name="Text Box 5"/>
            <p:cNvSpPr txBox="1">
              <a:spLocks noChangeArrowheads="1"/>
            </p:cNvSpPr>
            <p:nvPr/>
          </p:nvSpPr>
          <p:spPr bwMode="auto">
            <a:xfrm>
              <a:off x="0" y="2209800"/>
              <a:ext cx="9144000" cy="11695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Example: </a:t>
              </a:r>
            </a:p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You have a friend who has a friend who has a doctor. You know that doctor indirectly.</a:t>
              </a:r>
            </a:p>
          </p:txBody>
        </p:sp>
        <p:grpSp>
          <p:nvGrpSpPr>
            <p:cNvPr id="3" name="Group 16"/>
            <p:cNvGrpSpPr>
              <a:grpSpLocks noChangeAspect="1"/>
            </p:cNvGrpSpPr>
            <p:nvPr/>
          </p:nvGrpSpPr>
          <p:grpSpPr bwMode="auto">
            <a:xfrm>
              <a:off x="1485900" y="3810000"/>
              <a:ext cx="6172200" cy="2947988"/>
              <a:chOff x="2445" y="1448"/>
              <a:chExt cx="7200" cy="3354"/>
            </a:xfrm>
            <a:grpFill/>
          </p:grpSpPr>
          <p:sp>
            <p:nvSpPr>
              <p:cNvPr id="54280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445" y="1448"/>
                <a:ext cx="7200" cy="3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281" name="Text Box 18"/>
              <p:cNvSpPr txBox="1">
                <a:spLocks noChangeArrowheads="1"/>
              </p:cNvSpPr>
              <p:nvPr/>
            </p:nvSpPr>
            <p:spPr bwMode="auto">
              <a:xfrm>
                <a:off x="2445" y="2675"/>
                <a:ext cx="1846" cy="8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4000">
                    <a:solidFill>
                      <a:srgbClr val="66FF33"/>
                    </a:solidFill>
                    <a:latin typeface="Arial" charset="0"/>
                  </a:rPr>
                  <a:t>Alice</a:t>
                </a:r>
              </a:p>
            </p:txBody>
          </p:sp>
          <p:sp>
            <p:nvSpPr>
              <p:cNvPr id="54282" name="Text Box 19"/>
              <p:cNvSpPr txBox="1">
                <a:spLocks noChangeArrowheads="1"/>
              </p:cNvSpPr>
              <p:nvPr/>
            </p:nvSpPr>
            <p:spPr bwMode="auto">
              <a:xfrm>
                <a:off x="4660" y="3935"/>
                <a:ext cx="2400" cy="8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4000" dirty="0">
                    <a:solidFill>
                      <a:srgbClr val="FFFFFF"/>
                    </a:solidFill>
                    <a:latin typeface="Arial" charset="0"/>
                  </a:rPr>
                  <a:t>Charlie</a:t>
                </a:r>
              </a:p>
            </p:txBody>
          </p:sp>
          <p:sp>
            <p:nvSpPr>
              <p:cNvPr id="54283" name="Text Box 20"/>
              <p:cNvSpPr txBox="1">
                <a:spLocks noChangeArrowheads="1"/>
              </p:cNvSpPr>
              <p:nvPr/>
            </p:nvSpPr>
            <p:spPr bwMode="auto">
              <a:xfrm>
                <a:off x="4845" y="1448"/>
                <a:ext cx="1846" cy="8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4000" dirty="0">
                    <a:solidFill>
                      <a:srgbClr val="FFFFFF"/>
                    </a:solidFill>
                    <a:latin typeface="Arial" charset="0"/>
                  </a:rPr>
                  <a:t>Bob</a:t>
                </a:r>
              </a:p>
            </p:txBody>
          </p:sp>
          <p:sp>
            <p:nvSpPr>
              <p:cNvPr id="54284" name="Text Box 21"/>
              <p:cNvSpPr txBox="1">
                <a:spLocks noChangeArrowheads="1"/>
              </p:cNvSpPr>
              <p:nvPr/>
            </p:nvSpPr>
            <p:spPr bwMode="auto">
              <a:xfrm>
                <a:off x="7245" y="2675"/>
                <a:ext cx="2400" cy="8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4000">
                    <a:solidFill>
                      <a:srgbClr val="0066FF"/>
                    </a:solidFill>
                    <a:latin typeface="Arial" charset="0"/>
                  </a:rPr>
                  <a:t>Doctor</a:t>
                </a:r>
              </a:p>
            </p:txBody>
          </p:sp>
          <p:cxnSp>
            <p:nvCxnSpPr>
              <p:cNvPr id="54285" name="AutoShape 22"/>
              <p:cNvCxnSpPr>
                <a:cxnSpLocks noChangeShapeType="1"/>
                <a:stCxn id="54281" idx="0"/>
                <a:endCxn id="54283" idx="1"/>
              </p:cNvCxnSpPr>
              <p:nvPr/>
            </p:nvCxnSpPr>
            <p:spPr bwMode="auto">
              <a:xfrm rot="-5400000">
                <a:off x="3710" y="1540"/>
                <a:ext cx="793" cy="1477"/>
              </a:xfrm>
              <a:prstGeom prst="curvedConnector2">
                <a:avLst/>
              </a:prstGeom>
              <a:grp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286" name="AutoShape 23"/>
              <p:cNvCxnSpPr>
                <a:cxnSpLocks noChangeShapeType="1"/>
                <a:stCxn id="54283" idx="3"/>
                <a:endCxn id="54284" idx="0"/>
              </p:cNvCxnSpPr>
              <p:nvPr/>
            </p:nvCxnSpPr>
            <p:spPr bwMode="auto">
              <a:xfrm>
                <a:off x="6691" y="1882"/>
                <a:ext cx="1754" cy="793"/>
              </a:xfrm>
              <a:prstGeom prst="curvedConnector2">
                <a:avLst/>
              </a:prstGeom>
              <a:grpFill/>
              <a:ln w="38100" cap="flat" cmpd="sng" algn="ctr">
                <a:solidFill>
                  <a:srgbClr val="3366FF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287" name="AutoShape 24"/>
              <p:cNvCxnSpPr>
                <a:cxnSpLocks noChangeShapeType="1"/>
                <a:stCxn id="54281" idx="2"/>
                <a:endCxn id="54282" idx="1"/>
              </p:cNvCxnSpPr>
              <p:nvPr/>
            </p:nvCxnSpPr>
            <p:spPr bwMode="auto">
              <a:xfrm rot="16200000" flipH="1">
                <a:off x="3600" y="3310"/>
                <a:ext cx="827" cy="1292"/>
              </a:xfrm>
              <a:prstGeom prst="curvedConnector2">
                <a:avLst/>
              </a:prstGeom>
              <a:grp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288" name="AutoShape 25"/>
              <p:cNvCxnSpPr>
                <a:cxnSpLocks noChangeShapeType="1"/>
                <a:stCxn id="54282" idx="3"/>
                <a:endCxn id="54284" idx="2"/>
              </p:cNvCxnSpPr>
              <p:nvPr/>
            </p:nvCxnSpPr>
            <p:spPr bwMode="auto">
              <a:xfrm flipV="1">
                <a:off x="7060" y="3542"/>
                <a:ext cx="1385" cy="827"/>
              </a:xfrm>
              <a:prstGeom prst="curvedConnector2">
                <a:avLst/>
              </a:prstGeom>
              <a:grpFill/>
              <a:ln w="38100" cap="flat" cmpd="sng" algn="ctr">
                <a:solidFill>
                  <a:srgbClr val="3366FF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Indirect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3734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Solar System 2 with planet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44" name="Line 5"/>
          <p:cNvSpPr>
            <a:spLocks noChangeShapeType="1"/>
          </p:cNvSpPr>
          <p:nvPr/>
        </p:nvSpPr>
        <p:spPr bwMode="auto">
          <a:xfrm flipH="1" flipV="1">
            <a:off x="6019800" y="4114800"/>
            <a:ext cx="1143000" cy="914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0" y="59912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Planets </a:t>
            </a: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represent direct relationships with other entities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7470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74273" y="2658271"/>
            <a:ext cx="2472198" cy="1541459"/>
            <a:chOff x="3239535" y="2182859"/>
            <a:chExt cx="2472198" cy="1541459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329000" y="3724318"/>
              <a:ext cx="2230217" cy="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Heart 25"/>
            <p:cNvSpPr/>
            <p:nvPr/>
          </p:nvSpPr>
          <p:spPr>
            <a:xfrm>
              <a:off x="3239535" y="2322578"/>
              <a:ext cx="1092901" cy="10541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332436" y="2182859"/>
              <a:ext cx="1379297" cy="11835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dirty="0" smtClean="0">
                  <a:solidFill>
                    <a:srgbClr val="008000"/>
                  </a:solidFill>
                </a:rPr>
                <a:t>97</a:t>
              </a:r>
              <a:endParaRPr lang="en-US" sz="7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 May Be Compromised or an Insider May Manipulate Them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Example: a malicious nurse alters the data from a device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485" y="2795039"/>
            <a:ext cx="1768203" cy="1406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05" y="2465568"/>
            <a:ext cx="2954510" cy="205633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010372" y="2668515"/>
            <a:ext cx="1236099" cy="1183575"/>
            <a:chOff x="3432396" y="2038756"/>
            <a:chExt cx="1236099" cy="118357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432396" y="2038756"/>
              <a:ext cx="1236099" cy="1183575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432396" y="2038757"/>
              <a:ext cx="1236099" cy="118357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976885" y="1228756"/>
            <a:ext cx="1379297" cy="118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44</a:t>
            </a:r>
            <a:endParaRPr lang="en-US" sz="7200" dirty="0"/>
          </a:p>
        </p:txBody>
      </p:sp>
      <p:cxnSp>
        <p:nvCxnSpPr>
          <p:cNvPr id="39" name="Curved Connector 38"/>
          <p:cNvCxnSpPr>
            <a:stCxn id="22" idx="3"/>
            <a:endCxn id="27" idx="0"/>
          </p:cNvCxnSpPr>
          <p:nvPr/>
        </p:nvCxnSpPr>
        <p:spPr>
          <a:xfrm>
            <a:off x="3356182" y="1820544"/>
            <a:ext cx="1200641" cy="837727"/>
          </a:xfrm>
          <a:prstGeom prst="curvedConnector2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4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olar System 2 with planet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1141413"/>
            <a:ext cx="6099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2" name="Line 5"/>
          <p:cNvSpPr>
            <a:spLocks noChangeShapeType="1"/>
          </p:cNvSpPr>
          <p:nvPr/>
        </p:nvSpPr>
        <p:spPr bwMode="auto">
          <a:xfrm flipH="1" flipV="1">
            <a:off x="6019800" y="4114800"/>
            <a:ext cx="1143000" cy="914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hangingPunct="0">
              <a:spcBef>
                <a:spcPts val="300"/>
              </a:spcBef>
              <a:buClr>
                <a:srgbClr val="FFFFFF">
                  <a:lumMod val="75000"/>
                  <a:lumOff val="25000"/>
                </a:srgbClr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Planets are placed into orbits based on trust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Systems</a:t>
            </a:r>
          </a:p>
        </p:txBody>
      </p:sp>
    </p:spTree>
    <p:extLst>
      <p:ext uri="{BB962C8B-B14F-4D97-AF65-F5344CB8AC3E}">
        <p14:creationId xmlns:p14="http://schemas.microsoft.com/office/powerpoint/2010/main" val="22908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2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hangingPunct="0">
              <a:spcBef>
                <a:spcPts val="300"/>
              </a:spcBef>
              <a:buClr>
                <a:srgbClr val="FFFFFF">
                  <a:lumMod val="75000"/>
                  <a:lumOff val="25000"/>
                </a:srgbClr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Solar systems are recursively defined</a:t>
            </a:r>
          </a:p>
        </p:txBody>
      </p:sp>
      <p:sp>
        <p:nvSpPr>
          <p:cNvPr id="142341" name="Line 9"/>
          <p:cNvSpPr>
            <a:spLocks noChangeShapeType="1"/>
          </p:cNvSpPr>
          <p:nvPr/>
        </p:nvSpPr>
        <p:spPr bwMode="auto">
          <a:xfrm flipV="1">
            <a:off x="5257800" y="1447800"/>
            <a:ext cx="1066800" cy="3124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System Recursion</a:t>
            </a:r>
          </a:p>
        </p:txBody>
      </p:sp>
    </p:spTree>
    <p:extLst>
      <p:ext uri="{BB962C8B-B14F-4D97-AF65-F5344CB8AC3E}">
        <p14:creationId xmlns:p14="http://schemas.microsoft.com/office/powerpoint/2010/main" val="25493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planet is a star in its own solar system </a:t>
            </a:r>
          </a:p>
        </p:txBody>
      </p:sp>
      <p:sp>
        <p:nvSpPr>
          <p:cNvPr id="144389" name="Line 6"/>
          <p:cNvSpPr>
            <a:spLocks noChangeShapeType="1"/>
          </p:cNvSpPr>
          <p:nvPr/>
        </p:nvSpPr>
        <p:spPr bwMode="auto">
          <a:xfrm flipV="1">
            <a:off x="5257800" y="1447800"/>
            <a:ext cx="1066800" cy="3124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Multiple Solar Systems</a:t>
            </a:r>
          </a:p>
        </p:txBody>
      </p:sp>
    </p:spTree>
    <p:extLst>
      <p:ext uri="{BB962C8B-B14F-4D97-AF65-F5344CB8AC3E}">
        <p14:creationId xmlns:p14="http://schemas.microsoft.com/office/powerpoint/2010/main" val="77447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027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8483" name="Picture 1030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path represents one entity’s relationship with another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9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Line 3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0531" name="Picture 5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Line 8"/>
          <p:cNvSpPr>
            <a:spLocks noChangeShapeType="1"/>
          </p:cNvSpPr>
          <p:nvPr/>
        </p:nvSpPr>
        <p:spPr bwMode="auto">
          <a:xfrm flipH="1" flipV="1">
            <a:off x="6553200" y="1295400"/>
            <a:ext cx="10668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path represents one entity’s relationship with another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7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2580" name="Picture 5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Line 6"/>
          <p:cNvSpPr>
            <a:spLocks noChangeShapeType="1"/>
          </p:cNvSpPr>
          <p:nvPr/>
        </p:nvSpPr>
        <p:spPr bwMode="auto">
          <a:xfrm flipV="1">
            <a:off x="5257800" y="1447800"/>
            <a:ext cx="1066800" cy="3124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2582" name="Line 8"/>
          <p:cNvSpPr>
            <a:spLocks noChangeShapeType="1"/>
          </p:cNvSpPr>
          <p:nvPr/>
        </p:nvSpPr>
        <p:spPr bwMode="auto">
          <a:xfrm flipH="1" flipV="1">
            <a:off x="6553200" y="1295400"/>
            <a:ext cx="10668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path represents one entity’s relationship with another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7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Line 3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627" name="Picture 5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Line 6"/>
          <p:cNvSpPr>
            <a:spLocks noChangeShapeType="1"/>
          </p:cNvSpPr>
          <p:nvPr/>
        </p:nvSpPr>
        <p:spPr bwMode="auto">
          <a:xfrm flipV="1">
            <a:off x="5257800" y="1447800"/>
            <a:ext cx="1066800" cy="3124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629" name="Line 7"/>
          <p:cNvSpPr>
            <a:spLocks noChangeShapeType="1"/>
          </p:cNvSpPr>
          <p:nvPr/>
        </p:nvSpPr>
        <p:spPr bwMode="auto">
          <a:xfrm flipH="1" flipV="1">
            <a:off x="3657600" y="4572000"/>
            <a:ext cx="10668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630" name="Line 8"/>
          <p:cNvSpPr>
            <a:spLocks noChangeShapeType="1"/>
          </p:cNvSpPr>
          <p:nvPr/>
        </p:nvSpPr>
        <p:spPr bwMode="auto">
          <a:xfrm flipH="1" flipV="1">
            <a:off x="6553200" y="1295400"/>
            <a:ext cx="10668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path represents one entity’s relationship with another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8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Solar System 2 two systems with many planets my tex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141413"/>
            <a:ext cx="7623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72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STS may have an indirect relationship with an entity in another solar system</a:t>
            </a:r>
          </a:p>
        </p:txBody>
      </p:sp>
      <p:sp>
        <p:nvSpPr>
          <p:cNvPr id="160773" name="Line 7"/>
          <p:cNvSpPr>
            <a:spLocks noChangeShapeType="1"/>
          </p:cNvSpPr>
          <p:nvPr/>
        </p:nvSpPr>
        <p:spPr bwMode="auto">
          <a:xfrm flipV="1">
            <a:off x="5257800" y="1447800"/>
            <a:ext cx="1066800" cy="3124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63388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75" name="Line 10"/>
          <p:cNvSpPr>
            <a:spLocks noChangeShapeType="1"/>
          </p:cNvSpPr>
          <p:nvPr/>
        </p:nvSpPr>
        <p:spPr bwMode="auto">
          <a:xfrm flipH="1" flipV="1">
            <a:off x="3657600" y="4572000"/>
            <a:ext cx="10668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76" name="Line 11"/>
          <p:cNvSpPr>
            <a:spLocks noChangeShapeType="1"/>
          </p:cNvSpPr>
          <p:nvPr/>
        </p:nvSpPr>
        <p:spPr bwMode="auto">
          <a:xfrm flipH="1" flipV="1">
            <a:off x="6553200" y="1295400"/>
            <a:ext cx="10668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Multiple Solar Systems And Indirect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6451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0193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Each STS specifies a maximum path length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44386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Paths longer than that length are not trusted by the STS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Maximum Path Length</a:t>
            </a:r>
          </a:p>
        </p:txBody>
      </p:sp>
    </p:spTree>
    <p:extLst>
      <p:ext uri="{BB962C8B-B14F-4D97-AF65-F5344CB8AC3E}">
        <p14:creationId xmlns:p14="http://schemas.microsoft.com/office/powerpoint/2010/main" val="42209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0192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Is 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this entity trustworthy enough in this context</a:t>
            </a: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Sufficiently Trusted Relationships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4386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Only if it is in an orbit ≥ the minimally trusted orbit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0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 May Be Compromised or an Insider May Manipulate Them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00512"/>
            <a:ext cx="9144000" cy="857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The altered data is used by a doctor or device, killing the patient!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8485" y="2465568"/>
            <a:ext cx="7827030" cy="2056339"/>
            <a:chOff x="716649" y="2369124"/>
            <a:chExt cx="7827030" cy="20563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6649" y="2698595"/>
              <a:ext cx="1768203" cy="14065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9169" y="2369124"/>
              <a:ext cx="2954510" cy="20563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774273" y="2658271"/>
            <a:ext cx="2472198" cy="1541459"/>
            <a:chOff x="3239535" y="2182859"/>
            <a:chExt cx="2472198" cy="154145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329000" y="3724318"/>
              <a:ext cx="2230217" cy="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Heart 13"/>
            <p:cNvSpPr/>
            <p:nvPr/>
          </p:nvSpPr>
          <p:spPr>
            <a:xfrm>
              <a:off x="3239535" y="2322578"/>
              <a:ext cx="1092901" cy="10541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332436" y="2182859"/>
              <a:ext cx="1379297" cy="11835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dirty="0" smtClean="0">
                  <a:solidFill>
                    <a:srgbClr val="FF0000"/>
                  </a:solidFill>
                </a:rPr>
                <a:t>44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54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Line 4"/>
          <p:cNvSpPr>
            <a:spLocks noChangeShapeType="1"/>
          </p:cNvSpPr>
          <p:nvPr/>
        </p:nvSpPr>
        <p:spPr bwMode="auto">
          <a:xfrm>
            <a:off x="4876800" y="30480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0192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Which entity is the most trusted in this context?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Most Trusted </a:t>
            </a: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Relationships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4386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 entity in the innermost orbit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Line 3"/>
          <p:cNvSpPr>
            <a:spLocks noChangeShapeType="1"/>
          </p:cNvSpPr>
          <p:nvPr/>
        </p:nvSpPr>
        <p:spPr bwMode="auto">
          <a:xfrm>
            <a:off x="4876800" y="3009900"/>
            <a:ext cx="3429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0" y="14557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We want to find all sufficiently trusted paths originating at a particular Solar Trust Server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0" y="343376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These paths can then be ordered relative to each other by trust, cost, or any other metric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0" y="5410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Messages can then be sent to the server using the optimal path for that context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 Discovery</a:t>
            </a:r>
          </a:p>
        </p:txBody>
      </p:sp>
    </p:spTree>
    <p:extLst>
      <p:ext uri="{BB962C8B-B14F-4D97-AF65-F5344CB8AC3E}">
        <p14:creationId xmlns:p14="http://schemas.microsoft.com/office/powerpoint/2010/main" val="296819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/>
      <p:bldP spid="406533" grpId="0"/>
      <p:bldP spid="4065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7635" name="Group 40"/>
          <p:cNvGrpSpPr>
            <a:grpSpLocks/>
          </p:cNvGrpSpPr>
          <p:nvPr/>
        </p:nvGrpSpPr>
        <p:grpSpPr bwMode="auto">
          <a:xfrm>
            <a:off x="5638800" y="636588"/>
            <a:ext cx="3505200" cy="708025"/>
            <a:chOff x="5638800" y="990600"/>
            <a:chExt cx="3505200" cy="708025"/>
          </a:xfrm>
        </p:grpSpPr>
        <p:sp>
          <p:nvSpPr>
            <p:cNvPr id="197652" name="Line 45"/>
            <p:cNvSpPr>
              <a:spLocks noChangeShapeType="1"/>
            </p:cNvSpPr>
            <p:nvPr/>
          </p:nvSpPr>
          <p:spPr bwMode="auto">
            <a:xfrm flipH="1">
              <a:off x="5638800" y="1039812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7653" name="Text Box 48"/>
            <p:cNvSpPr txBox="1">
              <a:spLocks noChangeArrowheads="1"/>
            </p:cNvSpPr>
            <p:nvPr/>
          </p:nvSpPr>
          <p:spPr bwMode="auto">
            <a:xfrm>
              <a:off x="6172200" y="990600"/>
              <a:ext cx="2971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Sufficiently Trusted Direct Relationship</a:t>
              </a:r>
            </a:p>
          </p:txBody>
        </p:sp>
      </p:grpSp>
      <p:sp>
        <p:nvSpPr>
          <p:cNvPr id="197636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grpSp>
        <p:nvGrpSpPr>
          <p:cNvPr id="197638" name="Group 41"/>
          <p:cNvGrpSpPr>
            <a:grpSpLocks/>
          </p:cNvGrpSpPr>
          <p:nvPr/>
        </p:nvGrpSpPr>
        <p:grpSpPr bwMode="auto">
          <a:xfrm>
            <a:off x="5334000" y="4406900"/>
            <a:ext cx="3810000" cy="685800"/>
            <a:chOff x="5334000" y="5105400"/>
            <a:chExt cx="3810000" cy="685800"/>
          </a:xfrm>
        </p:grpSpPr>
        <p:sp>
          <p:nvSpPr>
            <p:cNvPr id="197648" name="Text Box 52"/>
            <p:cNvSpPr txBox="1">
              <a:spLocks noChangeArrowheads="1"/>
            </p:cNvSpPr>
            <p:nvPr/>
          </p:nvSpPr>
          <p:spPr bwMode="auto">
            <a:xfrm>
              <a:off x="6172200" y="5248275"/>
              <a:ext cx="2971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Solar Trust Server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334000" y="5105400"/>
              <a:ext cx="685674" cy="685800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5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A</a:t>
              </a:r>
            </a:p>
          </p:txBody>
        </p:sp>
      </p:grpSp>
      <p:cxnSp>
        <p:nvCxnSpPr>
          <p:cNvPr id="197639" name="Straight Connector 168"/>
          <p:cNvCxnSpPr>
            <a:cxnSpLocks noChangeShapeType="1"/>
          </p:cNvCxnSpPr>
          <p:nvPr/>
        </p:nvCxnSpPr>
        <p:spPr bwMode="auto">
          <a:xfrm>
            <a:off x="3733800" y="51816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grpSp>
        <p:nvGrpSpPr>
          <p:cNvPr id="197640" name="Group 38"/>
          <p:cNvGrpSpPr>
            <a:grpSpLocks/>
          </p:cNvGrpSpPr>
          <p:nvPr/>
        </p:nvGrpSpPr>
        <p:grpSpPr bwMode="auto">
          <a:xfrm>
            <a:off x="5638800" y="1854200"/>
            <a:ext cx="3505200" cy="708025"/>
            <a:chOff x="5638800" y="2362200"/>
            <a:chExt cx="3505200" cy="708025"/>
          </a:xfrm>
        </p:grpSpPr>
        <p:sp>
          <p:nvSpPr>
            <p:cNvPr id="197646" name="Text Box 49"/>
            <p:cNvSpPr txBox="1">
              <a:spLocks noChangeArrowheads="1"/>
            </p:cNvSpPr>
            <p:nvPr/>
          </p:nvSpPr>
          <p:spPr bwMode="auto">
            <a:xfrm>
              <a:off x="6172200" y="2362200"/>
              <a:ext cx="2971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Insufficiently Trusted Direct Relationship</a:t>
              </a:r>
            </a:p>
          </p:txBody>
        </p:sp>
        <p:cxnSp>
          <p:nvCxnSpPr>
            <p:cNvPr id="197647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5334000" y="2716212"/>
              <a:ext cx="609600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197641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i</a:t>
            </a:r>
          </a:p>
        </p:txBody>
      </p:sp>
      <p:grpSp>
        <p:nvGrpSpPr>
          <p:cNvPr id="197642" name="Group 43"/>
          <p:cNvGrpSpPr>
            <a:grpSpLocks/>
          </p:cNvGrpSpPr>
          <p:nvPr/>
        </p:nvGrpSpPr>
        <p:grpSpPr bwMode="auto">
          <a:xfrm>
            <a:off x="5486400" y="3073400"/>
            <a:ext cx="3657600" cy="822325"/>
            <a:chOff x="5486336" y="3256574"/>
            <a:chExt cx="3657664" cy="823530"/>
          </a:xfrm>
        </p:grpSpPr>
        <p:sp>
          <p:nvSpPr>
            <p:cNvPr id="197644" name="Text Box 51"/>
            <p:cNvSpPr txBox="1">
              <a:spLocks noChangeArrowheads="1"/>
            </p:cNvSpPr>
            <p:nvPr/>
          </p:nvSpPr>
          <p:spPr bwMode="auto">
            <a:xfrm>
              <a:off x="6172200" y="3468314"/>
              <a:ext cx="2971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Out of Band Reply</a:t>
              </a:r>
            </a:p>
          </p:txBody>
        </p:sp>
        <p:cxnSp>
          <p:nvCxnSpPr>
            <p:cNvPr id="197645" name="Shape 72"/>
            <p:cNvCxnSpPr>
              <a:cxnSpLocks noChangeShapeType="1"/>
            </p:cNvCxnSpPr>
            <p:nvPr/>
          </p:nvCxnSpPr>
          <p:spPr bwMode="auto">
            <a:xfrm rot="5400000" flipH="1" flipV="1">
              <a:off x="5341334" y="3401576"/>
              <a:ext cx="823530" cy="533526"/>
            </a:xfrm>
            <a:prstGeom prst="bentConnector3">
              <a:avLst>
                <a:gd name="adj1" fmla="val 100069"/>
              </a:avLst>
            </a:prstGeom>
            <a:noFill/>
            <a:ln w="57150" cap="sq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432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683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grpSp>
        <p:nvGrpSpPr>
          <p:cNvPr id="199685" name="Group 39"/>
          <p:cNvGrpSpPr>
            <a:grpSpLocks/>
          </p:cNvGrpSpPr>
          <p:nvPr/>
        </p:nvGrpSpPr>
        <p:grpSpPr bwMode="auto">
          <a:xfrm>
            <a:off x="5334000" y="1066800"/>
            <a:ext cx="3810000" cy="708025"/>
            <a:chOff x="5334000" y="4477667"/>
            <a:chExt cx="3810000" cy="707886"/>
          </a:xfrm>
        </p:grpSpPr>
        <p:sp>
          <p:nvSpPr>
            <p:cNvPr id="199691" name="Text Box 52"/>
            <p:cNvSpPr txBox="1">
              <a:spLocks noChangeArrowheads="1"/>
            </p:cNvSpPr>
            <p:nvPr/>
          </p:nvSpPr>
          <p:spPr bwMode="auto">
            <a:xfrm>
              <a:off x="6172200" y="4477667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Solar Trust Server A initiates a path query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334000" y="4488710"/>
              <a:ext cx="685674" cy="685800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5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199689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</a:t>
            </a:r>
            <a:r>
              <a:rPr lang="en-US" sz="2000">
                <a:solidFill>
                  <a:srgbClr val="00FF00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801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48"/>
          <p:cNvGrpSpPr>
            <a:grpSpLocks/>
          </p:cNvGrpSpPr>
          <p:nvPr/>
        </p:nvGrpSpPr>
        <p:grpSpPr bwMode="auto">
          <a:xfrm>
            <a:off x="2894013" y="1600200"/>
            <a:ext cx="1141412" cy="908050"/>
            <a:chOff x="2893221" y="1600199"/>
            <a:chExt cx="1142874" cy="907882"/>
          </a:xfrm>
        </p:grpSpPr>
        <p:sp>
          <p:nvSpPr>
            <p:cNvPr id="201750" name="Line 33"/>
            <p:cNvSpPr>
              <a:spLocks noChangeShapeType="1"/>
            </p:cNvSpPr>
            <p:nvPr/>
          </p:nvSpPr>
          <p:spPr bwMode="auto">
            <a:xfrm>
              <a:off x="2893221" y="1600199"/>
              <a:ext cx="573817" cy="425113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350421" y="1822281"/>
              <a:ext cx="685674" cy="685800"/>
            </a:xfrm>
            <a:prstGeom prst="ellipse">
              <a:avLst/>
            </a:prstGeom>
            <a:gradFill flip="none" rotWithShape="1">
              <a:gsLst>
                <a:gs pos="0">
                  <a:srgbClr val="4848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sz="20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</a:p>
          </p:txBody>
        </p:sp>
      </p:grpSp>
      <p:sp>
        <p:nvSpPr>
          <p:cNvPr id="201731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732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cxnSp>
        <p:nvCxnSpPr>
          <p:cNvPr id="201734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grpSp>
        <p:nvGrpSpPr>
          <p:cNvPr id="201741" name="Group 43"/>
          <p:cNvGrpSpPr>
            <a:grpSpLocks/>
          </p:cNvGrpSpPr>
          <p:nvPr/>
        </p:nvGrpSpPr>
        <p:grpSpPr bwMode="auto">
          <a:xfrm>
            <a:off x="5753100" y="3352800"/>
            <a:ext cx="3390900" cy="708025"/>
            <a:chOff x="5753099" y="1798943"/>
            <a:chExt cx="3390901" cy="707886"/>
          </a:xfrm>
        </p:grpSpPr>
        <p:sp>
          <p:nvSpPr>
            <p:cNvPr id="201748" name="Text Box 49"/>
            <p:cNvSpPr txBox="1">
              <a:spLocks noChangeArrowheads="1"/>
            </p:cNvSpPr>
            <p:nvPr/>
          </p:nvSpPr>
          <p:spPr bwMode="auto">
            <a:xfrm>
              <a:off x="6172200" y="1798943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A does not trust C sufficiently</a:t>
              </a:r>
            </a:p>
          </p:txBody>
        </p:sp>
        <p:cxnSp>
          <p:nvCxnSpPr>
            <p:cNvPr id="201749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5448299" y="2152955"/>
              <a:ext cx="609600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201742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</a:t>
            </a:r>
            <a:r>
              <a:rPr lang="en-US" sz="2000">
                <a:solidFill>
                  <a:srgbClr val="00FF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201743" name="Text Box 4"/>
          <p:cNvSpPr txBox="1">
            <a:spLocks noChangeArrowheads="1"/>
          </p:cNvSpPr>
          <p:nvPr/>
        </p:nvSpPr>
        <p:spPr bwMode="auto">
          <a:xfrm>
            <a:off x="1638300" y="1798638"/>
            <a:ext cx="62388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</a:t>
            </a:r>
          </a:p>
        </p:txBody>
      </p:sp>
      <p:grpSp>
        <p:nvGrpSpPr>
          <p:cNvPr id="201744" name="Group 44"/>
          <p:cNvGrpSpPr>
            <a:grpSpLocks/>
          </p:cNvGrpSpPr>
          <p:nvPr/>
        </p:nvGrpSpPr>
        <p:grpSpPr bwMode="auto">
          <a:xfrm>
            <a:off x="5753100" y="1752600"/>
            <a:ext cx="3390900" cy="609600"/>
            <a:chOff x="5753099" y="661193"/>
            <a:chExt cx="3390901" cy="609600"/>
          </a:xfrm>
        </p:grpSpPr>
        <p:sp>
          <p:nvSpPr>
            <p:cNvPr id="201746" name="Text Box 48"/>
            <p:cNvSpPr txBox="1">
              <a:spLocks noChangeArrowheads="1"/>
            </p:cNvSpPr>
            <p:nvPr/>
          </p:nvSpPr>
          <p:spPr bwMode="auto">
            <a:xfrm>
              <a:off x="6172200" y="765938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A trusts B sufficiently</a:t>
              </a:r>
            </a:p>
          </p:txBody>
        </p:sp>
        <p:sp>
          <p:nvSpPr>
            <p:cNvPr id="201747" name="Line 45"/>
            <p:cNvSpPr>
              <a:spLocks noChangeShapeType="1"/>
            </p:cNvSpPr>
            <p:nvPr/>
          </p:nvSpPr>
          <p:spPr bwMode="auto">
            <a:xfrm flipH="1">
              <a:off x="5753099" y="661193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5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3779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1066800" y="4572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cxnSp>
        <p:nvCxnSpPr>
          <p:cNvPr id="203784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03788" name="Straight Arrow Connector 136"/>
          <p:cNvCxnSpPr>
            <a:cxnSpLocks noChangeShapeType="1"/>
          </p:cNvCxnSpPr>
          <p:nvPr/>
        </p:nvCxnSpPr>
        <p:spPr bwMode="auto">
          <a:xfrm rot="5400000">
            <a:off x="1009650" y="3600450"/>
            <a:ext cx="1371600" cy="5715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3789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038350" y="3143250"/>
            <a:ext cx="1371600" cy="14859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3124200" y="4572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03796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</a:t>
            </a:r>
            <a:r>
              <a:rPr lang="en-US" sz="2000">
                <a:solidFill>
                  <a:srgbClr val="00FF00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  <p:sp>
        <p:nvSpPr>
          <p:cNvPr id="203797" name="Text Box 4"/>
          <p:cNvSpPr txBox="1">
            <a:spLocks noChangeArrowheads="1"/>
          </p:cNvSpPr>
          <p:nvPr/>
        </p:nvSpPr>
        <p:spPr bwMode="auto">
          <a:xfrm>
            <a:off x="762000" y="3551238"/>
            <a:ext cx="77628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</a:t>
            </a:r>
          </a:p>
        </p:txBody>
      </p:sp>
      <p:sp>
        <p:nvSpPr>
          <p:cNvPr id="203798" name="Text Box 4"/>
          <p:cNvSpPr txBox="1">
            <a:spLocks noChangeArrowheads="1"/>
          </p:cNvSpPr>
          <p:nvPr/>
        </p:nvSpPr>
        <p:spPr bwMode="auto">
          <a:xfrm>
            <a:off x="2957513" y="3551238"/>
            <a:ext cx="7762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ABE</a:t>
            </a:r>
          </a:p>
        </p:txBody>
      </p:sp>
      <p:sp>
        <p:nvSpPr>
          <p:cNvPr id="203799" name="Text Box 53"/>
          <p:cNvSpPr txBox="1">
            <a:spLocks noChangeArrowheads="1"/>
          </p:cNvSpPr>
          <p:nvPr/>
        </p:nvSpPr>
        <p:spPr bwMode="auto">
          <a:xfrm>
            <a:off x="5105400" y="2305050"/>
            <a:ext cx="381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 paths from A</a:t>
            </a: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terminate 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at the entities after D and E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 and E already know these relationships, so they</a:t>
            </a: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send </a:t>
            </a: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replies to A</a:t>
            </a:r>
          </a:p>
        </p:txBody>
      </p:sp>
      <p:grpSp>
        <p:nvGrpSpPr>
          <p:cNvPr id="203800" name="Group 43"/>
          <p:cNvGrpSpPr>
            <a:grpSpLocks/>
          </p:cNvGrpSpPr>
          <p:nvPr/>
        </p:nvGrpSpPr>
        <p:grpSpPr bwMode="auto">
          <a:xfrm>
            <a:off x="5753100" y="941388"/>
            <a:ext cx="3390900" cy="708025"/>
            <a:chOff x="5753099" y="636587"/>
            <a:chExt cx="3390901" cy="707886"/>
          </a:xfrm>
        </p:grpSpPr>
        <p:sp>
          <p:nvSpPr>
            <p:cNvPr id="203802" name="Text Box 48"/>
            <p:cNvSpPr txBox="1">
              <a:spLocks noChangeArrowheads="1"/>
            </p:cNvSpPr>
            <p:nvPr/>
          </p:nvSpPr>
          <p:spPr bwMode="auto">
            <a:xfrm>
              <a:off x="6172200" y="636587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B trusts D and E sufficiently</a:t>
              </a:r>
            </a:p>
          </p:txBody>
        </p:sp>
        <p:sp>
          <p:nvSpPr>
            <p:cNvPr id="203803" name="Line 45"/>
            <p:cNvSpPr>
              <a:spLocks noChangeShapeType="1"/>
            </p:cNvSpPr>
            <p:nvPr/>
          </p:nvSpPr>
          <p:spPr bwMode="auto">
            <a:xfrm flipH="1">
              <a:off x="5753099" y="685730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27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826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1181100" y="5486400"/>
            <a:ext cx="4572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5827" name="Shape 72"/>
          <p:cNvCxnSpPr>
            <a:cxnSpLocks noChangeShapeType="1"/>
          </p:cNvCxnSpPr>
          <p:nvPr/>
        </p:nvCxnSpPr>
        <p:spPr bwMode="auto">
          <a:xfrm rot="10800000" flipH="1">
            <a:off x="1066800" y="1409700"/>
            <a:ext cx="1204913" cy="3505200"/>
          </a:xfrm>
          <a:prstGeom prst="bentConnector3">
            <a:avLst>
              <a:gd name="adj1" fmla="val -18972"/>
            </a:avLst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sp>
        <p:nvSpPr>
          <p:cNvPr id="205828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829" name="Group 92"/>
          <p:cNvGrpSpPr>
            <a:grpSpLocks/>
          </p:cNvGrpSpPr>
          <p:nvPr/>
        </p:nvGrpSpPr>
        <p:grpSpPr bwMode="auto">
          <a:xfrm>
            <a:off x="5753100" y="871538"/>
            <a:ext cx="3390900" cy="609600"/>
            <a:chOff x="5753099" y="661193"/>
            <a:chExt cx="3390901" cy="609600"/>
          </a:xfrm>
        </p:grpSpPr>
        <p:sp>
          <p:nvSpPr>
            <p:cNvPr id="205860" name="Line 45"/>
            <p:cNvSpPr>
              <a:spLocks noChangeShapeType="1"/>
            </p:cNvSpPr>
            <p:nvPr/>
          </p:nvSpPr>
          <p:spPr bwMode="auto">
            <a:xfrm flipH="1">
              <a:off x="5753099" y="661193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61" name="Text Box 48"/>
            <p:cNvSpPr txBox="1">
              <a:spLocks noChangeArrowheads="1"/>
            </p:cNvSpPr>
            <p:nvPr/>
          </p:nvSpPr>
          <p:spPr bwMode="auto">
            <a:xfrm>
              <a:off x="6172200" y="765938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D trusts F sufficiently</a:t>
              </a:r>
            </a:p>
          </p:txBody>
        </p:sp>
      </p:grpSp>
      <p:grpSp>
        <p:nvGrpSpPr>
          <p:cNvPr id="205830" name="Group 93"/>
          <p:cNvGrpSpPr>
            <a:grpSpLocks/>
          </p:cNvGrpSpPr>
          <p:nvPr/>
        </p:nvGrpSpPr>
        <p:grpSpPr bwMode="auto">
          <a:xfrm>
            <a:off x="5486400" y="3465513"/>
            <a:ext cx="3657600" cy="823912"/>
            <a:chOff x="5486336" y="3256574"/>
            <a:chExt cx="3657664" cy="823530"/>
          </a:xfrm>
        </p:grpSpPr>
        <p:cxnSp>
          <p:nvCxnSpPr>
            <p:cNvPr id="205858" name="Shape 72"/>
            <p:cNvCxnSpPr>
              <a:cxnSpLocks noChangeShapeType="1"/>
            </p:cNvCxnSpPr>
            <p:nvPr/>
          </p:nvCxnSpPr>
          <p:spPr bwMode="auto">
            <a:xfrm rot="5400000" flipH="1" flipV="1">
              <a:off x="5341334" y="3401576"/>
              <a:ext cx="823530" cy="533526"/>
            </a:xfrm>
            <a:prstGeom prst="bentConnector3">
              <a:avLst>
                <a:gd name="adj1" fmla="val 100069"/>
              </a:avLst>
            </a:prstGeom>
            <a:noFill/>
            <a:ln w="57150" cap="sq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205859" name="Text Box 51"/>
            <p:cNvSpPr txBox="1">
              <a:spLocks noChangeArrowheads="1"/>
            </p:cNvSpPr>
            <p:nvPr/>
          </p:nvSpPr>
          <p:spPr bwMode="auto">
            <a:xfrm>
              <a:off x="6172200" y="3256574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D sends an out of band reply to A</a:t>
              </a:r>
            </a:p>
          </p:txBody>
        </p:sp>
      </p:grpSp>
      <p:sp>
        <p:nvSpPr>
          <p:cNvPr id="205831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1066800" y="4572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05836" name="Text Box 4"/>
          <p:cNvSpPr txBox="1">
            <a:spLocks noChangeArrowheads="1"/>
          </p:cNvSpPr>
          <p:nvPr/>
        </p:nvSpPr>
        <p:spPr bwMode="auto">
          <a:xfrm>
            <a:off x="1014413" y="966788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ABDF</a:t>
            </a:r>
          </a:p>
        </p:txBody>
      </p:sp>
      <p:cxnSp>
        <p:nvCxnSpPr>
          <p:cNvPr id="205837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05841" name="Curved Connector 121"/>
          <p:cNvCxnSpPr>
            <a:cxnSpLocks noChangeShapeType="1"/>
          </p:cNvCxnSpPr>
          <p:nvPr/>
        </p:nvCxnSpPr>
        <p:spPr bwMode="auto">
          <a:xfrm>
            <a:off x="1066800" y="6019800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68" name="Oval 67"/>
          <p:cNvSpPr/>
          <p:nvPr/>
        </p:nvSpPr>
        <p:spPr bwMode="auto">
          <a:xfrm>
            <a:off x="1066926" y="5715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05845" name="Straight Arrow Connector 136"/>
          <p:cNvCxnSpPr>
            <a:cxnSpLocks noChangeShapeType="1"/>
          </p:cNvCxnSpPr>
          <p:nvPr/>
        </p:nvCxnSpPr>
        <p:spPr bwMode="auto">
          <a:xfrm rot="5400000">
            <a:off x="1009650" y="3600450"/>
            <a:ext cx="1371600" cy="5715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205849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grpSp>
        <p:nvGrpSpPr>
          <p:cNvPr id="205850" name="Group 94"/>
          <p:cNvGrpSpPr>
            <a:grpSpLocks/>
          </p:cNvGrpSpPr>
          <p:nvPr/>
        </p:nvGrpSpPr>
        <p:grpSpPr bwMode="auto">
          <a:xfrm>
            <a:off x="5372100" y="2025650"/>
            <a:ext cx="3771900" cy="762000"/>
            <a:chOff x="5372099" y="1816014"/>
            <a:chExt cx="3771901" cy="762001"/>
          </a:xfrm>
        </p:grpSpPr>
        <p:sp>
          <p:nvSpPr>
            <p:cNvPr id="205856" name="Text Box 49"/>
            <p:cNvSpPr txBox="1">
              <a:spLocks noChangeArrowheads="1"/>
            </p:cNvSpPr>
            <p:nvPr/>
          </p:nvSpPr>
          <p:spPr bwMode="auto">
            <a:xfrm>
              <a:off x="6172200" y="1843071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D knows A’s query terminates at F</a:t>
              </a:r>
            </a:p>
          </p:txBody>
        </p:sp>
        <p:sp>
          <p:nvSpPr>
            <p:cNvPr id="205857" name="Octagon 39"/>
            <p:cNvSpPr>
              <a:spLocks noChangeArrowheads="1"/>
            </p:cNvSpPr>
            <p:nvPr/>
          </p:nvSpPr>
          <p:spPr bwMode="auto">
            <a:xfrm>
              <a:off x="5372099" y="1816014"/>
              <a:ext cx="762001" cy="762001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Stop</a:t>
              </a:r>
            </a:p>
          </p:txBody>
        </p:sp>
      </p:grpSp>
      <p:sp>
        <p:nvSpPr>
          <p:cNvPr id="205851" name="Text Box 4"/>
          <p:cNvSpPr txBox="1">
            <a:spLocks noChangeArrowheads="1"/>
          </p:cNvSpPr>
          <p:nvPr/>
        </p:nvSpPr>
        <p:spPr bwMode="auto">
          <a:xfrm>
            <a:off x="328613" y="5257800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ABDF</a:t>
            </a:r>
          </a:p>
        </p:txBody>
      </p:sp>
      <p:grpSp>
        <p:nvGrpSpPr>
          <p:cNvPr id="205852" name="Group 95"/>
          <p:cNvGrpSpPr>
            <a:grpSpLocks/>
          </p:cNvGrpSpPr>
          <p:nvPr/>
        </p:nvGrpSpPr>
        <p:grpSpPr bwMode="auto">
          <a:xfrm>
            <a:off x="5753100" y="4914900"/>
            <a:ext cx="3390900" cy="609600"/>
            <a:chOff x="5753099" y="4705290"/>
            <a:chExt cx="3390901" cy="609600"/>
          </a:xfrm>
        </p:grpSpPr>
        <p:sp>
          <p:nvSpPr>
            <p:cNvPr id="205854" name="Line 45"/>
            <p:cNvSpPr>
              <a:spLocks noChangeShapeType="1"/>
            </p:cNvSpPr>
            <p:nvPr/>
          </p:nvSpPr>
          <p:spPr bwMode="auto">
            <a:xfrm flipH="1">
              <a:off x="5753099" y="4705290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55" name="Text Box 48"/>
            <p:cNvSpPr txBox="1">
              <a:spLocks noChangeArrowheads="1"/>
            </p:cNvSpPr>
            <p:nvPr/>
          </p:nvSpPr>
          <p:spPr bwMode="auto">
            <a:xfrm>
              <a:off x="6172200" y="4810035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D sends ABDF to 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76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874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1181100" y="5486400"/>
            <a:ext cx="4572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7875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1209675" y="6600825"/>
            <a:ext cx="40005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7876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7877" name="Group 58"/>
          <p:cNvGrpSpPr>
            <a:grpSpLocks/>
          </p:cNvGrpSpPr>
          <p:nvPr/>
        </p:nvGrpSpPr>
        <p:grpSpPr bwMode="auto">
          <a:xfrm>
            <a:off x="5638800" y="2921169"/>
            <a:ext cx="3505200" cy="1015663"/>
            <a:chOff x="5638800" y="2108964"/>
            <a:chExt cx="3505200" cy="1015207"/>
          </a:xfrm>
        </p:grpSpPr>
        <p:sp>
          <p:nvSpPr>
            <p:cNvPr id="207902" name="Line 45"/>
            <p:cNvSpPr>
              <a:spLocks noChangeShapeType="1"/>
            </p:cNvSpPr>
            <p:nvPr/>
          </p:nvSpPr>
          <p:spPr bwMode="auto">
            <a:xfrm flipH="1">
              <a:off x="5638800" y="2311767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03" name="Text Box 48"/>
            <p:cNvSpPr txBox="1">
              <a:spLocks noChangeArrowheads="1"/>
            </p:cNvSpPr>
            <p:nvPr/>
          </p:nvSpPr>
          <p:spPr bwMode="auto">
            <a:xfrm>
              <a:off x="6172200" y="2108964"/>
              <a:ext cx="2971800" cy="101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F </a:t>
              </a:r>
              <a:r>
                <a:rPr lang="en-US" sz="2000" dirty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propagates BDF</a:t>
              </a:r>
              <a:r>
                <a:rPr lang="en-US" sz="2000" dirty="0" smtClean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 unless bound by max path length</a:t>
              </a:r>
              <a:endPara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1066800" y="4572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cxnSp>
        <p:nvCxnSpPr>
          <p:cNvPr id="207882" name="Curved Connector 121"/>
          <p:cNvCxnSpPr>
            <a:cxnSpLocks noChangeShapeType="1"/>
          </p:cNvCxnSpPr>
          <p:nvPr/>
        </p:nvCxnSpPr>
        <p:spPr bwMode="auto">
          <a:xfrm>
            <a:off x="1066800" y="6019800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68" name="Oval 67"/>
          <p:cNvSpPr/>
          <p:nvPr/>
        </p:nvSpPr>
        <p:spPr bwMode="auto">
          <a:xfrm>
            <a:off x="1066926" y="5715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07886" name="Straight Arrow Connector 136"/>
          <p:cNvCxnSpPr>
            <a:cxnSpLocks noChangeShapeType="1"/>
          </p:cNvCxnSpPr>
          <p:nvPr/>
        </p:nvCxnSpPr>
        <p:spPr bwMode="auto">
          <a:xfrm rot="5400000">
            <a:off x="1009650" y="3600450"/>
            <a:ext cx="1371600" cy="5715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207890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3</a:t>
            </a:r>
          </a:p>
        </p:txBody>
      </p:sp>
      <p:sp>
        <p:nvSpPr>
          <p:cNvPr id="207891" name="Text Box 4"/>
          <p:cNvSpPr txBox="1">
            <a:spLocks noChangeArrowheads="1"/>
          </p:cNvSpPr>
          <p:nvPr/>
        </p:nvSpPr>
        <p:spPr bwMode="auto">
          <a:xfrm>
            <a:off x="328613" y="6343650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BDF...</a:t>
            </a:r>
          </a:p>
        </p:txBody>
      </p:sp>
      <p:sp>
        <p:nvSpPr>
          <p:cNvPr id="207892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&gt; 3</a:t>
            </a:r>
            <a:endParaRPr lang="en-US" sz="200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7893" name="Group 57"/>
          <p:cNvGrpSpPr>
            <a:grpSpLocks/>
          </p:cNvGrpSpPr>
          <p:nvPr/>
        </p:nvGrpSpPr>
        <p:grpSpPr bwMode="auto">
          <a:xfrm>
            <a:off x="5334000" y="1066800"/>
            <a:ext cx="3810000" cy="1016000"/>
            <a:chOff x="5334000" y="1066800"/>
            <a:chExt cx="3810000" cy="1015663"/>
          </a:xfrm>
        </p:grpSpPr>
        <p:sp>
          <p:nvSpPr>
            <p:cNvPr id="207895" name="Text Box 52"/>
            <p:cNvSpPr txBox="1">
              <a:spLocks noChangeArrowheads="1"/>
            </p:cNvSpPr>
            <p:nvPr/>
          </p:nvSpPr>
          <p:spPr bwMode="auto">
            <a:xfrm>
              <a:off x="6172200" y="1066800"/>
              <a:ext cx="2971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A is removed from the query because its path has terminated</a:t>
              </a:r>
            </a:p>
          </p:txBody>
        </p:sp>
        <p:grpSp>
          <p:nvGrpSpPr>
            <p:cNvPr id="207896" name="Group 56"/>
            <p:cNvGrpSpPr>
              <a:grpSpLocks/>
            </p:cNvGrpSpPr>
            <p:nvPr/>
          </p:nvGrpSpPr>
          <p:grpSpPr bwMode="auto">
            <a:xfrm>
              <a:off x="5334000" y="1226210"/>
              <a:ext cx="685674" cy="696843"/>
              <a:chOff x="5334000" y="1077843"/>
              <a:chExt cx="685674" cy="696843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5334000" y="1077843"/>
                <a:ext cx="685674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kern="0" dirty="0">
                    <a:solidFill>
                      <a:sysClr val="window" lastClr="FFFFFF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207900" name="Line 45"/>
              <p:cNvSpPr>
                <a:spLocks noChangeShapeType="1"/>
              </p:cNvSpPr>
              <p:nvPr/>
            </p:nvSpPr>
            <p:spPr bwMode="auto">
              <a:xfrm>
                <a:off x="5334000" y="1143000"/>
                <a:ext cx="685674" cy="6316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901" name="Line 45"/>
              <p:cNvSpPr>
                <a:spLocks noChangeShapeType="1"/>
              </p:cNvSpPr>
              <p:nvPr/>
            </p:nvSpPr>
            <p:spPr bwMode="auto">
              <a:xfrm flipV="1">
                <a:off x="5334000" y="1142999"/>
                <a:ext cx="685674" cy="6316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57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923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26670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09926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09930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038350" y="3143250"/>
            <a:ext cx="1371600" cy="14859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cxnSp>
        <p:nvCxnSpPr>
          <p:cNvPr id="209934" name="Straight Connector 168"/>
          <p:cNvCxnSpPr>
            <a:cxnSpLocks noChangeShapeType="1"/>
          </p:cNvCxnSpPr>
          <p:nvPr/>
        </p:nvCxnSpPr>
        <p:spPr bwMode="auto">
          <a:xfrm>
            <a:off x="3733800" y="51816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09935" name="Straight Connector 170"/>
          <p:cNvCxnSpPr>
            <a:cxnSpLocks noChangeShapeType="1"/>
            <a:endCxn id="70" idx="0"/>
          </p:cNvCxnSpPr>
          <p:nvPr/>
        </p:nvCxnSpPr>
        <p:spPr bwMode="auto">
          <a:xfrm rot="16200000" flipH="1">
            <a:off x="3614738" y="5253038"/>
            <a:ext cx="557212" cy="366712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0" name="Oval 69"/>
          <p:cNvSpPr/>
          <p:nvPr/>
        </p:nvSpPr>
        <p:spPr bwMode="auto">
          <a:xfrm>
            <a:off x="37338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cxnSp>
        <p:nvCxnSpPr>
          <p:cNvPr id="209937" name="Straight Connector 171"/>
          <p:cNvCxnSpPr>
            <a:cxnSpLocks noChangeShapeType="1"/>
            <a:endCxn id="69" idx="0"/>
          </p:cNvCxnSpPr>
          <p:nvPr/>
        </p:nvCxnSpPr>
        <p:spPr bwMode="auto">
          <a:xfrm rot="5400000">
            <a:off x="2838451" y="5329237"/>
            <a:ext cx="557212" cy="214313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2" name="Oval 71"/>
          <p:cNvSpPr/>
          <p:nvPr/>
        </p:nvSpPr>
        <p:spPr bwMode="auto">
          <a:xfrm>
            <a:off x="3124200" y="4572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grpSp>
        <p:nvGrpSpPr>
          <p:cNvPr id="209941" name="Group 37"/>
          <p:cNvGrpSpPr>
            <a:grpSpLocks/>
          </p:cNvGrpSpPr>
          <p:nvPr/>
        </p:nvGrpSpPr>
        <p:grpSpPr bwMode="auto">
          <a:xfrm>
            <a:off x="5753100" y="1009650"/>
            <a:ext cx="3390900" cy="1016000"/>
            <a:chOff x="5753099" y="1009650"/>
            <a:chExt cx="3390901" cy="1015663"/>
          </a:xfrm>
        </p:grpSpPr>
        <p:sp>
          <p:nvSpPr>
            <p:cNvPr id="209944" name="Text Box 49"/>
            <p:cNvSpPr txBox="1">
              <a:spLocks noChangeArrowheads="1"/>
            </p:cNvSpPr>
            <p:nvPr/>
          </p:nvSpPr>
          <p:spPr bwMode="auto">
            <a:xfrm>
              <a:off x="6172200" y="1009650"/>
              <a:ext cx="2971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 has no sufficiently trusted direct relationships</a:t>
              </a:r>
            </a:p>
          </p:txBody>
        </p:sp>
        <p:cxnSp>
          <p:nvCxnSpPr>
            <p:cNvPr id="209945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5448299" y="1517481"/>
              <a:ext cx="609600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209942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3</a:t>
            </a:r>
          </a:p>
        </p:txBody>
      </p:sp>
    </p:spTree>
    <p:extLst>
      <p:ext uri="{BB962C8B-B14F-4D97-AF65-F5344CB8AC3E}">
        <p14:creationId xmlns:p14="http://schemas.microsoft.com/office/powerpoint/2010/main" val="136084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970" name="Shape 72"/>
          <p:cNvCxnSpPr>
            <a:cxnSpLocks noChangeShapeType="1"/>
          </p:cNvCxnSpPr>
          <p:nvPr/>
        </p:nvCxnSpPr>
        <p:spPr bwMode="auto">
          <a:xfrm rot="16200000" flipV="1">
            <a:off x="2098675" y="3082925"/>
            <a:ext cx="1860550" cy="1409700"/>
          </a:xfrm>
          <a:prstGeom prst="bentConnector2">
            <a:avLst/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cxnSp>
        <p:nvCxnSpPr>
          <p:cNvPr id="211971" name="Shape 72"/>
          <p:cNvCxnSpPr>
            <a:cxnSpLocks noChangeShapeType="1"/>
          </p:cNvCxnSpPr>
          <p:nvPr/>
        </p:nvCxnSpPr>
        <p:spPr bwMode="auto">
          <a:xfrm flipH="1" flipV="1">
            <a:off x="2957513" y="1409700"/>
            <a:ext cx="852487" cy="3505200"/>
          </a:xfrm>
          <a:prstGeom prst="bentConnector3">
            <a:avLst>
              <a:gd name="adj1" fmla="val -90671"/>
            </a:avLst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sp>
        <p:nvSpPr>
          <p:cNvPr id="211972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1973" name="Text Box 53"/>
          <p:cNvSpPr txBox="1">
            <a:spLocks noChangeArrowheads="1"/>
          </p:cNvSpPr>
          <p:nvPr/>
        </p:nvSpPr>
        <p:spPr bwMode="auto">
          <a:xfrm>
            <a:off x="6172200" y="6400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Max Path Length = </a:t>
            </a:r>
            <a:r>
              <a:rPr lang="en-US" sz="200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26670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11976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11980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038350" y="3143250"/>
            <a:ext cx="1371600" cy="14859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cxnSp>
        <p:nvCxnSpPr>
          <p:cNvPr id="211984" name="Straight Connector 168"/>
          <p:cNvCxnSpPr>
            <a:cxnSpLocks noChangeShapeType="1"/>
          </p:cNvCxnSpPr>
          <p:nvPr/>
        </p:nvCxnSpPr>
        <p:spPr bwMode="auto">
          <a:xfrm>
            <a:off x="3733800" y="51816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1985" name="Straight Connector 170"/>
          <p:cNvCxnSpPr>
            <a:cxnSpLocks noChangeShapeType="1"/>
            <a:endCxn id="70" idx="0"/>
          </p:cNvCxnSpPr>
          <p:nvPr/>
        </p:nvCxnSpPr>
        <p:spPr bwMode="auto">
          <a:xfrm rot="16200000" flipH="1">
            <a:off x="3614738" y="5253038"/>
            <a:ext cx="557212" cy="366712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0" name="Oval 69"/>
          <p:cNvSpPr/>
          <p:nvPr/>
        </p:nvSpPr>
        <p:spPr bwMode="auto">
          <a:xfrm>
            <a:off x="37338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cxnSp>
        <p:nvCxnSpPr>
          <p:cNvPr id="211987" name="Straight Connector 171"/>
          <p:cNvCxnSpPr>
            <a:cxnSpLocks noChangeShapeType="1"/>
            <a:endCxn id="69" idx="0"/>
          </p:cNvCxnSpPr>
          <p:nvPr/>
        </p:nvCxnSpPr>
        <p:spPr bwMode="auto">
          <a:xfrm rot="5400000">
            <a:off x="2838451" y="5329237"/>
            <a:ext cx="557212" cy="214313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2" name="Oval 71"/>
          <p:cNvSpPr/>
          <p:nvPr/>
        </p:nvSpPr>
        <p:spPr bwMode="auto">
          <a:xfrm>
            <a:off x="3124200" y="4572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grpSp>
        <p:nvGrpSpPr>
          <p:cNvPr id="211991" name="Group 37"/>
          <p:cNvGrpSpPr>
            <a:grpSpLocks/>
          </p:cNvGrpSpPr>
          <p:nvPr/>
        </p:nvGrpSpPr>
        <p:grpSpPr bwMode="auto">
          <a:xfrm>
            <a:off x="5753100" y="1009650"/>
            <a:ext cx="3390900" cy="1016000"/>
            <a:chOff x="5753099" y="1009650"/>
            <a:chExt cx="3390901" cy="1015663"/>
          </a:xfrm>
        </p:grpSpPr>
        <p:sp>
          <p:nvSpPr>
            <p:cNvPr id="212002" name="Text Box 49"/>
            <p:cNvSpPr txBox="1">
              <a:spLocks noChangeArrowheads="1"/>
            </p:cNvSpPr>
            <p:nvPr/>
          </p:nvSpPr>
          <p:spPr bwMode="auto">
            <a:xfrm>
              <a:off x="6172200" y="1009650"/>
              <a:ext cx="2971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 has no sufficiently trusted direct relationships</a:t>
              </a:r>
            </a:p>
          </p:txBody>
        </p:sp>
        <p:cxnSp>
          <p:nvCxnSpPr>
            <p:cNvPr id="212003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5448299" y="1517481"/>
              <a:ext cx="609600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211992" name="Text Box 53"/>
          <p:cNvSpPr txBox="1">
            <a:spLocks noChangeArrowheads="1"/>
          </p:cNvSpPr>
          <p:nvPr/>
        </p:nvSpPr>
        <p:spPr bwMode="auto">
          <a:xfrm>
            <a:off x="6172200" y="60007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Length = 3</a:t>
            </a:r>
          </a:p>
        </p:txBody>
      </p:sp>
      <p:grpSp>
        <p:nvGrpSpPr>
          <p:cNvPr id="211993" name="Group 38"/>
          <p:cNvGrpSpPr>
            <a:grpSpLocks/>
          </p:cNvGrpSpPr>
          <p:nvPr/>
        </p:nvGrpSpPr>
        <p:grpSpPr bwMode="auto">
          <a:xfrm>
            <a:off x="5486400" y="4503738"/>
            <a:ext cx="3657600" cy="822325"/>
            <a:chOff x="5486336" y="4503136"/>
            <a:chExt cx="3657664" cy="823530"/>
          </a:xfrm>
        </p:grpSpPr>
        <p:cxnSp>
          <p:nvCxnSpPr>
            <p:cNvPr id="212000" name="Shape 72"/>
            <p:cNvCxnSpPr>
              <a:cxnSpLocks noChangeShapeType="1"/>
            </p:cNvCxnSpPr>
            <p:nvPr/>
          </p:nvCxnSpPr>
          <p:spPr bwMode="auto">
            <a:xfrm rot="5400000" flipH="1" flipV="1">
              <a:off x="5341334" y="4648138"/>
              <a:ext cx="823530" cy="533526"/>
            </a:xfrm>
            <a:prstGeom prst="bentConnector3">
              <a:avLst>
                <a:gd name="adj1" fmla="val 100069"/>
              </a:avLst>
            </a:prstGeom>
            <a:noFill/>
            <a:ln w="57150" cap="sq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212001" name="Text Box 51"/>
            <p:cNvSpPr txBox="1">
              <a:spLocks noChangeArrowheads="1"/>
            </p:cNvSpPr>
            <p:nvPr/>
          </p:nvSpPr>
          <p:spPr bwMode="auto">
            <a:xfrm>
              <a:off x="6172200" y="4560958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 sends out of band replies to A and B</a:t>
              </a:r>
            </a:p>
          </p:txBody>
        </p:sp>
      </p:grpSp>
      <p:sp>
        <p:nvSpPr>
          <p:cNvPr id="211994" name="Text Box 4"/>
          <p:cNvSpPr txBox="1">
            <a:spLocks noChangeArrowheads="1"/>
          </p:cNvSpPr>
          <p:nvPr/>
        </p:nvSpPr>
        <p:spPr bwMode="auto">
          <a:xfrm>
            <a:off x="3224213" y="1009650"/>
            <a:ext cx="6619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ABE</a:t>
            </a:r>
          </a:p>
        </p:txBody>
      </p:sp>
      <p:grpSp>
        <p:nvGrpSpPr>
          <p:cNvPr id="211995" name="Group 42"/>
          <p:cNvGrpSpPr>
            <a:grpSpLocks/>
          </p:cNvGrpSpPr>
          <p:nvPr/>
        </p:nvGrpSpPr>
        <p:grpSpPr bwMode="auto">
          <a:xfrm>
            <a:off x="5372100" y="2882900"/>
            <a:ext cx="3771900" cy="762000"/>
            <a:chOff x="5372099" y="2883224"/>
            <a:chExt cx="3771901" cy="762001"/>
          </a:xfrm>
        </p:grpSpPr>
        <p:sp>
          <p:nvSpPr>
            <p:cNvPr id="211998" name="Text Box 49"/>
            <p:cNvSpPr txBox="1">
              <a:spLocks noChangeArrowheads="1"/>
            </p:cNvSpPr>
            <p:nvPr/>
          </p:nvSpPr>
          <p:spPr bwMode="auto">
            <a:xfrm>
              <a:off x="6172200" y="2910281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 can not propagate any queries</a:t>
              </a:r>
            </a:p>
          </p:txBody>
        </p:sp>
        <p:sp>
          <p:nvSpPr>
            <p:cNvPr id="211999" name="Octagon 52"/>
            <p:cNvSpPr>
              <a:spLocks noChangeArrowheads="1"/>
            </p:cNvSpPr>
            <p:nvPr/>
          </p:nvSpPr>
          <p:spPr bwMode="auto">
            <a:xfrm>
              <a:off x="5372099" y="2883224"/>
              <a:ext cx="762001" cy="762001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Stop</a:t>
              </a:r>
            </a:p>
          </p:txBody>
        </p:sp>
      </p:grpSp>
      <p:sp>
        <p:nvSpPr>
          <p:cNvPr id="211996" name="Text Box 4"/>
          <p:cNvSpPr txBox="1">
            <a:spLocks noChangeArrowheads="1"/>
          </p:cNvSpPr>
          <p:nvPr/>
        </p:nvSpPr>
        <p:spPr bwMode="auto">
          <a:xfrm>
            <a:off x="2894013" y="2457450"/>
            <a:ext cx="6619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11608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 May Malfunction For Non-Malicious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042"/>
            <a:ext cx="8229600" cy="18519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Devices might provide bad data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…or no data!</a:t>
            </a:r>
          </a:p>
        </p:txBody>
      </p:sp>
    </p:spTree>
    <p:extLst>
      <p:ext uri="{BB962C8B-B14F-4D97-AF65-F5344CB8AC3E}">
        <p14:creationId xmlns:p14="http://schemas.microsoft.com/office/powerpoint/2010/main" val="414961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018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1181100" y="5486400"/>
            <a:ext cx="4572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214019" name="Group 77"/>
          <p:cNvGrpSpPr>
            <a:grpSpLocks/>
          </p:cNvGrpSpPr>
          <p:nvPr/>
        </p:nvGrpSpPr>
        <p:grpSpPr bwMode="auto">
          <a:xfrm>
            <a:off x="2894013" y="1600200"/>
            <a:ext cx="1141412" cy="908050"/>
            <a:chOff x="2893221" y="1600199"/>
            <a:chExt cx="1142874" cy="907882"/>
          </a:xfrm>
        </p:grpSpPr>
        <p:sp>
          <p:nvSpPr>
            <p:cNvPr id="214059" name="Line 33"/>
            <p:cNvSpPr>
              <a:spLocks noChangeShapeType="1"/>
            </p:cNvSpPr>
            <p:nvPr/>
          </p:nvSpPr>
          <p:spPr bwMode="auto">
            <a:xfrm>
              <a:off x="2893221" y="1600199"/>
              <a:ext cx="573817" cy="425113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350421" y="1822281"/>
              <a:ext cx="685674" cy="685800"/>
            </a:xfrm>
            <a:prstGeom prst="ellipse">
              <a:avLst/>
            </a:prstGeom>
            <a:gradFill flip="none" rotWithShape="1">
              <a:gsLst>
                <a:gs pos="0">
                  <a:srgbClr val="4848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sz="20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</a:p>
          </p:txBody>
        </p:sp>
      </p:grpSp>
      <p:cxnSp>
        <p:nvCxnSpPr>
          <p:cNvPr id="214020" name="Straight Arrow Connector 136"/>
          <p:cNvCxnSpPr>
            <a:cxnSpLocks noChangeShapeType="1"/>
          </p:cNvCxnSpPr>
          <p:nvPr/>
        </p:nvCxnSpPr>
        <p:spPr bwMode="auto">
          <a:xfrm rot="5400000">
            <a:off x="1009650" y="3600450"/>
            <a:ext cx="1371600" cy="5715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14021" name="Shape 72"/>
          <p:cNvCxnSpPr>
            <a:cxnSpLocks noChangeShapeType="1"/>
          </p:cNvCxnSpPr>
          <p:nvPr/>
        </p:nvCxnSpPr>
        <p:spPr bwMode="auto">
          <a:xfrm rot="16200000" flipV="1">
            <a:off x="2098675" y="3082925"/>
            <a:ext cx="1860550" cy="1409700"/>
          </a:xfrm>
          <a:prstGeom prst="bentConnector2">
            <a:avLst/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cxnSp>
        <p:nvCxnSpPr>
          <p:cNvPr id="214022" name="Shape 72"/>
          <p:cNvCxnSpPr>
            <a:cxnSpLocks noChangeShapeType="1"/>
          </p:cNvCxnSpPr>
          <p:nvPr/>
        </p:nvCxnSpPr>
        <p:spPr bwMode="auto">
          <a:xfrm flipH="1" flipV="1">
            <a:off x="2957513" y="1409700"/>
            <a:ext cx="852487" cy="3505200"/>
          </a:xfrm>
          <a:prstGeom prst="bentConnector3">
            <a:avLst>
              <a:gd name="adj1" fmla="val -90671"/>
            </a:avLst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sp>
        <p:nvSpPr>
          <p:cNvPr id="214023" name="Line 47"/>
          <p:cNvSpPr>
            <a:spLocks noChangeShapeType="1"/>
          </p:cNvSpPr>
          <p:nvPr/>
        </p:nvSpPr>
        <p:spPr bwMode="auto">
          <a:xfrm>
            <a:off x="4876800" y="609600"/>
            <a:ext cx="0" cy="6248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4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Propagation of a Path Discovery Query Message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26670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14026" name="Straight Arrow Connector 93"/>
          <p:cNvCxnSpPr>
            <a:cxnSpLocks noChangeShapeType="1"/>
          </p:cNvCxnSpPr>
          <p:nvPr/>
        </p:nvCxnSpPr>
        <p:spPr bwMode="auto">
          <a:xfrm rot="5400000">
            <a:off x="1916907" y="1816893"/>
            <a:ext cx="762000" cy="6334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2271777" y="1066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14030" name="Curved Connector 121"/>
          <p:cNvCxnSpPr>
            <a:cxnSpLocks noChangeShapeType="1"/>
          </p:cNvCxnSpPr>
          <p:nvPr/>
        </p:nvCxnSpPr>
        <p:spPr bwMode="auto">
          <a:xfrm>
            <a:off x="1066800" y="6019800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214031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038350" y="3143250"/>
            <a:ext cx="1371600" cy="14859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5" name="Oval 64"/>
          <p:cNvSpPr/>
          <p:nvPr/>
        </p:nvSpPr>
        <p:spPr bwMode="auto">
          <a:xfrm>
            <a:off x="1638363" y="25146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cxnSp>
        <p:nvCxnSpPr>
          <p:cNvPr id="214035" name="Straight Connector 170"/>
          <p:cNvCxnSpPr>
            <a:cxnSpLocks noChangeShapeType="1"/>
            <a:endCxn id="70" idx="0"/>
          </p:cNvCxnSpPr>
          <p:nvPr/>
        </p:nvCxnSpPr>
        <p:spPr bwMode="auto">
          <a:xfrm rot="16200000" flipH="1">
            <a:off x="3614738" y="5253038"/>
            <a:ext cx="557212" cy="366712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0" name="Oval 69"/>
          <p:cNvSpPr/>
          <p:nvPr/>
        </p:nvSpPr>
        <p:spPr bwMode="auto">
          <a:xfrm>
            <a:off x="3733800" y="5715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cxnSp>
        <p:nvCxnSpPr>
          <p:cNvPr id="214037" name="Straight Connector 171"/>
          <p:cNvCxnSpPr>
            <a:cxnSpLocks noChangeShapeType="1"/>
            <a:endCxn id="69" idx="0"/>
          </p:cNvCxnSpPr>
          <p:nvPr/>
        </p:nvCxnSpPr>
        <p:spPr bwMode="auto">
          <a:xfrm rot="5400000">
            <a:off x="2838451" y="5329237"/>
            <a:ext cx="557212" cy="214313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72" name="Oval 71"/>
          <p:cNvSpPr/>
          <p:nvPr/>
        </p:nvSpPr>
        <p:spPr bwMode="auto">
          <a:xfrm>
            <a:off x="3124200" y="45720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14041" name="Text Box 4"/>
          <p:cNvSpPr txBox="1">
            <a:spLocks noChangeArrowheads="1"/>
          </p:cNvSpPr>
          <p:nvPr/>
        </p:nvSpPr>
        <p:spPr bwMode="auto">
          <a:xfrm>
            <a:off x="3224213" y="1009650"/>
            <a:ext cx="6619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ABE</a:t>
            </a:r>
          </a:p>
        </p:txBody>
      </p:sp>
      <p:sp>
        <p:nvSpPr>
          <p:cNvPr id="214042" name="Text Box 49"/>
          <p:cNvSpPr txBox="1">
            <a:spLocks noChangeArrowheads="1"/>
          </p:cNvSpPr>
          <p:nvPr/>
        </p:nvSpPr>
        <p:spPr bwMode="auto">
          <a:xfrm>
            <a:off x="4876800" y="3074988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Complete query propagation graph</a:t>
            </a:r>
          </a:p>
        </p:txBody>
      </p:sp>
      <p:sp>
        <p:nvSpPr>
          <p:cNvPr id="214043" name="Text Box 4"/>
          <p:cNvSpPr txBox="1">
            <a:spLocks noChangeArrowheads="1"/>
          </p:cNvSpPr>
          <p:nvPr/>
        </p:nvSpPr>
        <p:spPr bwMode="auto">
          <a:xfrm>
            <a:off x="2894013" y="2457450"/>
            <a:ext cx="6619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BE</a:t>
            </a:r>
          </a:p>
        </p:txBody>
      </p:sp>
      <p:cxnSp>
        <p:nvCxnSpPr>
          <p:cNvPr id="214044" name="Shape 72"/>
          <p:cNvCxnSpPr>
            <a:cxnSpLocks noChangeShapeType="1"/>
          </p:cNvCxnSpPr>
          <p:nvPr/>
        </p:nvCxnSpPr>
        <p:spPr bwMode="auto">
          <a:xfrm rot="10800000" flipH="1">
            <a:off x="1066800" y="1409700"/>
            <a:ext cx="1204913" cy="3505200"/>
          </a:xfrm>
          <a:prstGeom prst="bentConnector3">
            <a:avLst>
              <a:gd name="adj1" fmla="val -18972"/>
            </a:avLst>
          </a:prstGeom>
          <a:noFill/>
          <a:ln w="57150" cap="sq">
            <a:solidFill>
              <a:srgbClr val="3366FF"/>
            </a:solidFill>
            <a:round/>
            <a:headEnd/>
            <a:tailEnd type="triangle" w="med" len="med"/>
          </a:ln>
        </p:spPr>
      </p:cxnSp>
      <p:sp>
        <p:nvSpPr>
          <p:cNvPr id="62" name="Oval 61"/>
          <p:cNvSpPr/>
          <p:nvPr/>
        </p:nvSpPr>
        <p:spPr bwMode="auto">
          <a:xfrm>
            <a:off x="1066800" y="4572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14048" name="Text Box 4"/>
          <p:cNvSpPr txBox="1">
            <a:spLocks noChangeArrowheads="1"/>
          </p:cNvSpPr>
          <p:nvPr/>
        </p:nvSpPr>
        <p:spPr bwMode="auto">
          <a:xfrm>
            <a:off x="1014413" y="966788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ABDF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1066926" y="57150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sp>
        <p:nvSpPr>
          <p:cNvPr id="214052" name="Text Box 4"/>
          <p:cNvSpPr txBox="1">
            <a:spLocks noChangeArrowheads="1"/>
          </p:cNvSpPr>
          <p:nvPr/>
        </p:nvSpPr>
        <p:spPr bwMode="auto">
          <a:xfrm>
            <a:off x="328613" y="5257800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ABDF</a:t>
            </a:r>
          </a:p>
        </p:txBody>
      </p:sp>
      <p:cxnSp>
        <p:nvCxnSpPr>
          <p:cNvPr id="214053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1209675" y="6600825"/>
            <a:ext cx="40005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4054" name="Text Box 4"/>
          <p:cNvSpPr txBox="1">
            <a:spLocks noChangeArrowheads="1"/>
          </p:cNvSpPr>
          <p:nvPr/>
        </p:nvSpPr>
        <p:spPr bwMode="auto">
          <a:xfrm>
            <a:off x="328613" y="6343650"/>
            <a:ext cx="838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BDF...</a:t>
            </a:r>
          </a:p>
        </p:txBody>
      </p:sp>
      <p:sp>
        <p:nvSpPr>
          <p:cNvPr id="214055" name="Text Box 4"/>
          <p:cNvSpPr txBox="1">
            <a:spLocks noChangeArrowheads="1"/>
          </p:cNvSpPr>
          <p:nvPr/>
        </p:nvSpPr>
        <p:spPr bwMode="auto">
          <a:xfrm>
            <a:off x="1014413" y="3551238"/>
            <a:ext cx="7762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ABD</a:t>
            </a:r>
          </a:p>
        </p:txBody>
      </p:sp>
      <p:sp>
        <p:nvSpPr>
          <p:cNvPr id="214056" name="Text Box 4"/>
          <p:cNvSpPr txBox="1">
            <a:spLocks noChangeArrowheads="1"/>
          </p:cNvSpPr>
          <p:nvPr/>
        </p:nvSpPr>
        <p:spPr bwMode="auto">
          <a:xfrm>
            <a:off x="2736850" y="3551238"/>
            <a:ext cx="7747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ABE</a:t>
            </a:r>
          </a:p>
        </p:txBody>
      </p:sp>
      <p:sp>
        <p:nvSpPr>
          <p:cNvPr id="214057" name="Text Box 4"/>
          <p:cNvSpPr txBox="1">
            <a:spLocks noChangeArrowheads="1"/>
          </p:cNvSpPr>
          <p:nvPr/>
        </p:nvSpPr>
        <p:spPr bwMode="auto">
          <a:xfrm>
            <a:off x="1852613" y="1798638"/>
            <a:ext cx="62388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09659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8" descr="Solar System 2 with 4 planet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28850"/>
            <a:ext cx="32019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5" name="Picture 10" descr="Solar System 2 with planet my tex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80035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1452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 message is routed from the sending STS to the receiving STS along the specified path</a:t>
            </a:r>
          </a:p>
        </p:txBody>
      </p:sp>
      <p:pic>
        <p:nvPicPr>
          <p:cNvPr id="218117" name="Picture 13" descr="Solar System 2 with 4 plan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28850"/>
            <a:ext cx="32019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6477000" y="3314700"/>
            <a:ext cx="1600200" cy="4953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88" name="Line 17"/>
          <p:cNvSpPr>
            <a:spLocks noChangeShapeType="1"/>
          </p:cNvSpPr>
          <p:nvPr/>
        </p:nvSpPr>
        <p:spPr bwMode="auto">
          <a:xfrm flipH="1" flipV="1">
            <a:off x="5562600" y="3314700"/>
            <a:ext cx="533400" cy="4953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971800" y="3162300"/>
            <a:ext cx="22098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Message Transmission</a:t>
            </a:r>
          </a:p>
        </p:txBody>
      </p:sp>
      <p:sp>
        <p:nvSpPr>
          <p:cNvPr id="263184" name="Line 5"/>
          <p:cNvSpPr>
            <a:spLocks noChangeShapeType="1"/>
          </p:cNvSpPr>
          <p:nvPr/>
        </p:nvSpPr>
        <p:spPr bwMode="auto">
          <a:xfrm flipH="1" flipV="1">
            <a:off x="2057400" y="3162300"/>
            <a:ext cx="457200" cy="2667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5400" y="762000"/>
            <a:ext cx="7513605" cy="2302052"/>
            <a:chOff x="1295400" y="762000"/>
            <a:chExt cx="7513605" cy="2302052"/>
          </a:xfrm>
        </p:grpSpPr>
        <p:grpSp>
          <p:nvGrpSpPr>
            <p:cNvPr id="14" name="Group 13"/>
            <p:cNvGrpSpPr/>
            <p:nvPr/>
          </p:nvGrpSpPr>
          <p:grpSpPr>
            <a:xfrm>
              <a:off x="7497794" y="917398"/>
              <a:ext cx="1311211" cy="2146654"/>
              <a:chOff x="7497794" y="917398"/>
              <a:chExt cx="1311211" cy="2146654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497794" y="917398"/>
                <a:ext cx="1311211" cy="1311452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700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Sender</a:t>
                </a:r>
                <a:endParaRPr lang="en-US" sz="1700" dirty="0">
                  <a:solidFill>
                    <a:srgbClr val="FFFFFF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H="1">
                <a:off x="8153400" y="2228850"/>
                <a:ext cx="0" cy="83520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95400" y="762000"/>
              <a:ext cx="1311211" cy="2146654"/>
              <a:chOff x="7497794" y="917398"/>
              <a:chExt cx="1311211" cy="2146654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7497794" y="917398"/>
                <a:ext cx="1311211" cy="1311452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Receiver</a:t>
                </a:r>
                <a:endParaRPr lang="en-US" sz="1200" dirty="0">
                  <a:solidFill>
                    <a:srgbClr val="FFFFFF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>
                <a:off x="8153400" y="2228850"/>
                <a:ext cx="0" cy="83520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1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23" grpId="0" animBg="1"/>
      <p:bldP spid="263188" grpId="0" animBg="1"/>
      <p:bldP spid="17422" grpId="0" animBg="1"/>
      <p:bldP spid="26318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066800" y="3886200"/>
            <a:ext cx="7010400" cy="1676400"/>
          </a:xfrm>
          <a:prstGeom prst="rect">
            <a:avLst/>
          </a:prstGeom>
          <a:gradFill flip="none" rotWithShape="1">
            <a:gsLst>
              <a:gs pos="0">
                <a:srgbClr val="610005"/>
              </a:gs>
              <a:gs pos="100000">
                <a:srgbClr val="FF00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6565" name="Picture 18" descr="Solar System 2 with 4 planet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32019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0" descr="Solar System 2 with planet my tex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057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Each STS adds its rule set to a message header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63388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Composite rule sets determine trust level</a:t>
            </a:r>
          </a:p>
        </p:txBody>
      </p:sp>
      <p:pic>
        <p:nvPicPr>
          <p:cNvPr id="66569" name="Picture 13" descr="Solar System 2 with 4 plan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62000"/>
            <a:ext cx="32019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6629400" y="25146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505200" y="1828800"/>
            <a:ext cx="2590800" cy="3657600"/>
            <a:chOff x="2208" y="1152"/>
            <a:chExt cx="1632" cy="2304"/>
          </a:xfrm>
        </p:grpSpPr>
        <p:sp>
          <p:nvSpPr>
            <p:cNvPr id="66580" name="Line 17"/>
            <p:cNvSpPr>
              <a:spLocks noChangeShapeType="1"/>
            </p:cNvSpPr>
            <p:nvPr/>
          </p:nvSpPr>
          <p:spPr bwMode="auto">
            <a:xfrm flipH="1" flipV="1">
              <a:off x="3504" y="1152"/>
              <a:ext cx="33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208" y="2496"/>
              <a:ext cx="1344" cy="960"/>
              <a:chOff x="3408" y="2496"/>
              <a:chExt cx="1344" cy="960"/>
            </a:xfrm>
          </p:grpSpPr>
          <p:sp>
            <p:nvSpPr>
              <p:cNvPr id="17428" name="Rectangle 20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344" cy="96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83" name="Text Box 21"/>
              <p:cNvSpPr txBox="1">
                <a:spLocks noChangeArrowheads="1"/>
              </p:cNvSpPr>
              <p:nvPr/>
            </p:nvSpPr>
            <p:spPr bwMode="auto">
              <a:xfrm>
                <a:off x="3408" y="2592"/>
                <a:ext cx="134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FFFF"/>
                    </a:solidFill>
                    <a:latin typeface="Arial" charset="0"/>
                  </a:rPr>
                  <a:t>Rule Set</a:t>
                </a:r>
              </a:p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971800" y="1752600"/>
            <a:ext cx="2209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791200" y="3962401"/>
            <a:ext cx="2133600" cy="1524000"/>
            <a:chOff x="3408" y="2496"/>
            <a:chExt cx="1344" cy="960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  <a:tileRect/>
          </a:gradFill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3408" y="2496"/>
              <a:ext cx="1344" cy="9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3408" y="2592"/>
              <a:ext cx="1344" cy="8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latin typeface="Arial" charset="0"/>
                </a:rPr>
                <a:t>Rule Set</a:t>
              </a:r>
            </a:p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Rule Sets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219200" y="1752600"/>
            <a:ext cx="2133600" cy="3733800"/>
            <a:chOff x="1219200" y="1752600"/>
            <a:chExt cx="2133600" cy="3733800"/>
          </a:xfrm>
        </p:grpSpPr>
        <p:sp>
          <p:nvSpPr>
            <p:cNvPr id="66576" name="Line 5"/>
            <p:cNvSpPr>
              <a:spLocks noChangeShapeType="1"/>
            </p:cNvSpPr>
            <p:nvPr/>
          </p:nvSpPr>
          <p:spPr bwMode="auto">
            <a:xfrm flipH="1" flipV="1">
              <a:off x="2057400" y="1752600"/>
              <a:ext cx="457200" cy="2286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219200" y="3962400"/>
              <a:ext cx="2133600" cy="1524000"/>
              <a:chOff x="1219200" y="3962400"/>
              <a:chExt cx="2133600" cy="1524000"/>
            </a:xfrm>
          </p:grpSpPr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1219200" y="3962400"/>
                <a:ext cx="2133600" cy="1524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79" name="Text Box 21"/>
              <p:cNvSpPr txBox="1">
                <a:spLocks noChangeArrowheads="1"/>
              </p:cNvSpPr>
              <p:nvPr/>
            </p:nvSpPr>
            <p:spPr bwMode="auto">
              <a:xfrm>
                <a:off x="1219200" y="4114800"/>
                <a:ext cx="2133600" cy="1311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FFFF"/>
                    </a:solidFill>
                    <a:latin typeface="Arial" charset="0"/>
                  </a:rPr>
                  <a:t>Rule Set</a:t>
                </a:r>
              </a:p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FFFF"/>
                    </a:solidFill>
                    <a:latin typeface="Arial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90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utoUpdateAnimBg="0"/>
      <p:bldP spid="17423" grpId="0" animBg="1"/>
      <p:bldP spid="174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Message</a:t>
            </a: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 Encapsulation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61499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Signed message bodies are re-encapsulated at each hop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0164" name="Picture 20" descr="Message Packe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3975100"/>
            <a:ext cx="73533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4" descr="Message Packet Body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325" y="1536700"/>
            <a:ext cx="6565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5" descr="Path header for message packet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1563688"/>
            <a:ext cx="9271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0167" name="Group 22"/>
          <p:cNvGrpSpPr>
            <a:grpSpLocks/>
          </p:cNvGrpSpPr>
          <p:nvPr/>
        </p:nvGrpSpPr>
        <p:grpSpPr bwMode="auto">
          <a:xfrm>
            <a:off x="2022475" y="2655888"/>
            <a:ext cx="6705600" cy="1547812"/>
            <a:chOff x="2438400" y="3101182"/>
            <a:chExt cx="6705600" cy="1547812"/>
          </a:xfrm>
        </p:grpSpPr>
        <p:cxnSp>
          <p:nvCxnSpPr>
            <p:cNvPr id="220169" name="Straight Arrow Connector 136"/>
            <p:cNvCxnSpPr>
              <a:cxnSpLocks noChangeShapeType="1"/>
            </p:cNvCxnSpPr>
            <p:nvPr/>
          </p:nvCxnSpPr>
          <p:spPr bwMode="auto">
            <a:xfrm rot="5400000">
              <a:off x="6426200" y="3988594"/>
              <a:ext cx="1319212" cy="1588"/>
            </a:xfrm>
            <a:prstGeom prst="straightConnector1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20170" name="Straight Arrow Connector 136"/>
            <p:cNvCxnSpPr>
              <a:cxnSpLocks noChangeShapeType="1"/>
            </p:cNvCxnSpPr>
            <p:nvPr/>
          </p:nvCxnSpPr>
          <p:spPr bwMode="auto">
            <a:xfrm flipV="1">
              <a:off x="2438400" y="3327400"/>
              <a:ext cx="6705600" cy="2382"/>
            </a:xfrm>
            <a:prstGeom prst="straightConnector1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0171" name="Straight Arrow Connector 136"/>
            <p:cNvCxnSpPr>
              <a:cxnSpLocks noChangeShapeType="1"/>
            </p:cNvCxnSpPr>
            <p:nvPr/>
          </p:nvCxnSpPr>
          <p:spPr bwMode="auto">
            <a:xfrm rot="5400000">
              <a:off x="9014618" y="3227388"/>
              <a:ext cx="254000" cy="1588"/>
            </a:xfrm>
            <a:prstGeom prst="straightConnector1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0172" name="Straight Arrow Connector 136"/>
            <p:cNvCxnSpPr>
              <a:cxnSpLocks noChangeShapeType="1"/>
            </p:cNvCxnSpPr>
            <p:nvPr/>
          </p:nvCxnSpPr>
          <p:spPr bwMode="auto">
            <a:xfrm rot="5400000">
              <a:off x="2313782" y="3227388"/>
              <a:ext cx="254000" cy="1588"/>
            </a:xfrm>
            <a:prstGeom prst="straightConnector1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94536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Message</a:t>
            </a:r>
            <a:r>
              <a:rPr lang="en-US" sz="4800" kern="0" cap="small" dirty="0" smtClean="0">
                <a:solidFill>
                  <a:srgbClr val="FFFFFF"/>
                </a:solidFill>
                <a:latin typeface="Century Gothic"/>
                <a:cs typeface="Century Gothic"/>
              </a:rPr>
              <a:t> Encapsulation</a:t>
            </a:r>
            <a:endParaRPr lang="en-US" sz="4800" kern="0" cap="small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61499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 headers are updated at each hop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2212" name="Picture 20" descr="Message Packe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3975100"/>
            <a:ext cx="73533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4" descr="Message Packet Body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325" y="1536700"/>
            <a:ext cx="6565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4" name="Picture 5" descr="Path header for message packet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1563688"/>
            <a:ext cx="9271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2215" name="Straight Arrow Connector 136"/>
          <p:cNvCxnSpPr>
            <a:cxnSpLocks noChangeShapeType="1"/>
          </p:cNvCxnSpPr>
          <p:nvPr/>
        </p:nvCxnSpPr>
        <p:spPr bwMode="auto">
          <a:xfrm rot="5400000">
            <a:off x="334169" y="3428206"/>
            <a:ext cx="1092200" cy="1588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7422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 Updates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2039408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 path update algorithm updates paths as relationships change</a:t>
            </a:r>
            <a:endParaRPr lang="en-US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448704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 trust network always reflects current relationships</a:t>
            </a:r>
            <a:endParaRPr lang="en-US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Path Aging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322894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Paths become less trusted over time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2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Authentication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322894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Public keys are as trusted as the paths to those keys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2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Certificate and Key Distribution and Revocation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20192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Certificates and keys can be distributed along trusted paths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44386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Certificate and key revocation is automatic 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7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Trust Networks</a:t>
            </a:r>
          </a:p>
        </p:txBody>
      </p:sp>
      <p:sp>
        <p:nvSpPr>
          <p:cNvPr id="234499" name="Text Box 8"/>
          <p:cNvSpPr txBox="1">
            <a:spLocks noChangeArrowheads="1"/>
          </p:cNvSpPr>
          <p:nvPr/>
        </p:nvSpPr>
        <p:spPr bwMode="auto">
          <a:xfrm>
            <a:off x="-9525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All nodes + their relationships form a trust network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34500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2033588" y="5029200"/>
            <a:ext cx="4572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9" name="Oval 8"/>
          <p:cNvSpPr/>
          <p:nvPr/>
        </p:nvSpPr>
        <p:spPr bwMode="auto">
          <a:xfrm>
            <a:off x="4203051" y="1365123"/>
            <a:ext cx="684797" cy="685927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</a:p>
        </p:txBody>
      </p:sp>
      <p:cxnSp>
        <p:nvCxnSpPr>
          <p:cNvPr id="234502" name="Straight Arrow Connector 136"/>
          <p:cNvCxnSpPr>
            <a:cxnSpLocks noChangeShapeType="1"/>
          </p:cNvCxnSpPr>
          <p:nvPr/>
        </p:nvCxnSpPr>
        <p:spPr bwMode="auto">
          <a:xfrm rot="5400000">
            <a:off x="1862138" y="3143250"/>
            <a:ext cx="1371600" cy="57150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3" name="Oval 12"/>
          <p:cNvSpPr/>
          <p:nvPr/>
        </p:nvSpPr>
        <p:spPr bwMode="auto">
          <a:xfrm>
            <a:off x="5614734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34504" name="Straight Arrow Connector 93"/>
          <p:cNvCxnSpPr>
            <a:cxnSpLocks noChangeShapeType="1"/>
          </p:cNvCxnSpPr>
          <p:nvPr/>
        </p:nvCxnSpPr>
        <p:spPr bwMode="auto">
          <a:xfrm rot="5400000">
            <a:off x="2597945" y="1431131"/>
            <a:ext cx="862012" cy="390525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6" name="Oval 15"/>
          <p:cNvSpPr/>
          <p:nvPr/>
        </p:nvSpPr>
        <p:spPr bwMode="auto">
          <a:xfrm>
            <a:off x="3124200" y="609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34508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962276" y="2757487"/>
            <a:ext cx="1471612" cy="1243013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8" name="Oval 17"/>
          <p:cNvSpPr/>
          <p:nvPr/>
        </p:nvSpPr>
        <p:spPr bwMode="auto">
          <a:xfrm>
            <a:off x="2490786" y="20574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271897" y="2514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976623" y="41148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19223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19349" y="5257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34522" name="Straight Arrow Connector 93"/>
          <p:cNvCxnSpPr>
            <a:cxnSpLocks noChangeShapeType="1"/>
            <a:stCxn id="19" idx="3"/>
          </p:cNvCxnSpPr>
          <p:nvPr/>
        </p:nvCxnSpPr>
        <p:spPr bwMode="auto">
          <a:xfrm rot="5400000">
            <a:off x="4410075" y="3252788"/>
            <a:ext cx="1114425" cy="8096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4523" name="Straight Arrow Connector 93"/>
          <p:cNvCxnSpPr>
            <a:cxnSpLocks noChangeShapeType="1"/>
          </p:cNvCxnSpPr>
          <p:nvPr/>
        </p:nvCxnSpPr>
        <p:spPr bwMode="auto">
          <a:xfrm rot="10800000">
            <a:off x="2605088" y="4457700"/>
            <a:ext cx="13716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4524" name="Straight Arrow Connector 93"/>
          <p:cNvCxnSpPr>
            <a:cxnSpLocks noChangeShapeType="1"/>
          </p:cNvCxnSpPr>
          <p:nvPr/>
        </p:nvCxnSpPr>
        <p:spPr bwMode="auto">
          <a:xfrm rot="16200000" flipH="1">
            <a:off x="3871913" y="1033463"/>
            <a:ext cx="269875" cy="5937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4525" name="Straight Arrow Connector 138"/>
          <p:cNvCxnSpPr>
            <a:cxnSpLocks noChangeShapeType="1"/>
            <a:endCxn id="13" idx="2"/>
          </p:cNvCxnSpPr>
          <p:nvPr/>
        </p:nvCxnSpPr>
        <p:spPr bwMode="auto">
          <a:xfrm flipV="1">
            <a:off x="4662488" y="4457700"/>
            <a:ext cx="9525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234526" name="Straight Arrow Connector 138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5400676" y="3557587"/>
            <a:ext cx="1014412" cy="100013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826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94039"/>
            <a:ext cx="9144000" cy="9639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a pervasive computing environment, there may be much less control over devices than in a </a:t>
            </a:r>
            <a:r>
              <a:rPr lang="en-US" dirty="0" smtClean="0"/>
              <a:t>hospital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47" y="1524000"/>
            <a:ext cx="508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" y="4315822"/>
            <a:ext cx="1074753" cy="1207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048" y="1143000"/>
            <a:ext cx="1768203" cy="140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65" y="2660384"/>
            <a:ext cx="1548190" cy="12075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351707" y="3429000"/>
            <a:ext cx="1070520" cy="0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0620" y="1524000"/>
            <a:ext cx="0" cy="381000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32506" y="5334000"/>
            <a:ext cx="758114" cy="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32506" y="1534838"/>
            <a:ext cx="758114" cy="0"/>
          </a:xfrm>
          <a:prstGeom prst="straightConnector1">
            <a:avLst/>
          </a:prstGeom>
          <a:ln w="76200" cap="rnd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Trust Networks</a:t>
            </a:r>
          </a:p>
        </p:txBody>
      </p:sp>
      <p:cxnSp>
        <p:nvCxnSpPr>
          <p:cNvPr id="236548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2033588" y="5029200"/>
            <a:ext cx="4572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9" name="Oval 8"/>
          <p:cNvSpPr/>
          <p:nvPr/>
        </p:nvSpPr>
        <p:spPr bwMode="auto">
          <a:xfrm>
            <a:off x="4203051" y="1365123"/>
            <a:ext cx="684797" cy="685927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</a:p>
        </p:txBody>
      </p:sp>
      <p:cxnSp>
        <p:nvCxnSpPr>
          <p:cNvPr id="236550" name="Straight Arrow Connector 136"/>
          <p:cNvCxnSpPr>
            <a:cxnSpLocks noChangeShapeType="1"/>
          </p:cNvCxnSpPr>
          <p:nvPr/>
        </p:nvCxnSpPr>
        <p:spPr bwMode="auto">
          <a:xfrm rot="5400000">
            <a:off x="1862138" y="3143250"/>
            <a:ext cx="1371600" cy="57150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3" name="Oval 12"/>
          <p:cNvSpPr/>
          <p:nvPr/>
        </p:nvSpPr>
        <p:spPr bwMode="auto">
          <a:xfrm>
            <a:off x="5614734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36552" name="Straight Arrow Connector 93"/>
          <p:cNvCxnSpPr>
            <a:cxnSpLocks noChangeShapeType="1"/>
          </p:cNvCxnSpPr>
          <p:nvPr/>
        </p:nvCxnSpPr>
        <p:spPr bwMode="auto">
          <a:xfrm rot="5400000">
            <a:off x="2597945" y="1431131"/>
            <a:ext cx="862012" cy="390525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6" name="Oval 15"/>
          <p:cNvSpPr/>
          <p:nvPr/>
        </p:nvSpPr>
        <p:spPr bwMode="auto">
          <a:xfrm>
            <a:off x="3124200" y="609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36556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962276" y="2757487"/>
            <a:ext cx="1471612" cy="12430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Oval 17"/>
          <p:cNvSpPr/>
          <p:nvPr/>
        </p:nvSpPr>
        <p:spPr bwMode="auto">
          <a:xfrm>
            <a:off x="2490786" y="20574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271897" y="2514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976623" y="41148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19223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19349" y="5257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36570" name="Straight Arrow Connector 93"/>
          <p:cNvCxnSpPr>
            <a:cxnSpLocks noChangeShapeType="1"/>
            <a:stCxn id="19" idx="3"/>
          </p:cNvCxnSpPr>
          <p:nvPr/>
        </p:nvCxnSpPr>
        <p:spPr bwMode="auto">
          <a:xfrm rot="5400000">
            <a:off x="4410075" y="3252788"/>
            <a:ext cx="1114425" cy="8096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6571" name="Straight Arrow Connector 93"/>
          <p:cNvCxnSpPr>
            <a:cxnSpLocks noChangeShapeType="1"/>
          </p:cNvCxnSpPr>
          <p:nvPr/>
        </p:nvCxnSpPr>
        <p:spPr bwMode="auto">
          <a:xfrm rot="10800000">
            <a:off x="2605088" y="4457700"/>
            <a:ext cx="13716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6572" name="Straight Arrow Connector 93"/>
          <p:cNvCxnSpPr>
            <a:cxnSpLocks noChangeShapeType="1"/>
          </p:cNvCxnSpPr>
          <p:nvPr/>
        </p:nvCxnSpPr>
        <p:spPr bwMode="auto">
          <a:xfrm rot="16200000" flipH="1">
            <a:off x="3871913" y="1033463"/>
            <a:ext cx="269875" cy="5937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6573" name="Straight Arrow Connector 138"/>
          <p:cNvCxnSpPr>
            <a:cxnSpLocks noChangeShapeType="1"/>
            <a:endCxn id="13" idx="2"/>
          </p:cNvCxnSpPr>
          <p:nvPr/>
        </p:nvCxnSpPr>
        <p:spPr bwMode="auto">
          <a:xfrm flipV="1">
            <a:off x="4662488" y="4457700"/>
            <a:ext cx="952500" cy="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6574" name="Straight Arrow Connector 138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5400676" y="3557587"/>
            <a:ext cx="1014412" cy="100013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-9525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All nodes + their relationships form a trust network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2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Trust Networks</a:t>
            </a:r>
          </a:p>
        </p:txBody>
      </p:sp>
      <p:cxnSp>
        <p:nvCxnSpPr>
          <p:cNvPr id="238596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2033588" y="5029200"/>
            <a:ext cx="4572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9" name="Oval 8"/>
          <p:cNvSpPr/>
          <p:nvPr/>
        </p:nvSpPr>
        <p:spPr bwMode="auto">
          <a:xfrm>
            <a:off x="4203051" y="1365123"/>
            <a:ext cx="684797" cy="685927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</a:p>
        </p:txBody>
      </p:sp>
      <p:cxnSp>
        <p:nvCxnSpPr>
          <p:cNvPr id="238598" name="Straight Arrow Connector 136"/>
          <p:cNvCxnSpPr>
            <a:cxnSpLocks noChangeShapeType="1"/>
          </p:cNvCxnSpPr>
          <p:nvPr/>
        </p:nvCxnSpPr>
        <p:spPr bwMode="auto">
          <a:xfrm rot="5400000">
            <a:off x="1862138" y="3143250"/>
            <a:ext cx="1371600" cy="57150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3" name="Oval 12"/>
          <p:cNvSpPr/>
          <p:nvPr/>
        </p:nvSpPr>
        <p:spPr bwMode="auto">
          <a:xfrm>
            <a:off x="5614734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38600" name="Straight Arrow Connector 93"/>
          <p:cNvCxnSpPr>
            <a:cxnSpLocks noChangeShapeType="1"/>
          </p:cNvCxnSpPr>
          <p:nvPr/>
        </p:nvCxnSpPr>
        <p:spPr bwMode="auto">
          <a:xfrm rot="5400000">
            <a:off x="2597945" y="1431131"/>
            <a:ext cx="862012" cy="390525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6" name="Oval 15"/>
          <p:cNvSpPr/>
          <p:nvPr/>
        </p:nvSpPr>
        <p:spPr bwMode="auto">
          <a:xfrm>
            <a:off x="3124200" y="609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38604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962276" y="2757487"/>
            <a:ext cx="1471612" cy="1243013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Oval 17"/>
          <p:cNvSpPr/>
          <p:nvPr/>
        </p:nvSpPr>
        <p:spPr bwMode="auto">
          <a:xfrm>
            <a:off x="2490786" y="20574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271897" y="2514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976623" y="41148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19223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19349" y="5257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38618" name="Straight Arrow Connector 93"/>
          <p:cNvCxnSpPr>
            <a:cxnSpLocks noChangeShapeType="1"/>
            <a:stCxn id="19" idx="3"/>
          </p:cNvCxnSpPr>
          <p:nvPr/>
        </p:nvCxnSpPr>
        <p:spPr bwMode="auto">
          <a:xfrm rot="5400000">
            <a:off x="4410075" y="3252788"/>
            <a:ext cx="1114425" cy="8096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8619" name="Straight Arrow Connector 93"/>
          <p:cNvCxnSpPr>
            <a:cxnSpLocks noChangeShapeType="1"/>
          </p:cNvCxnSpPr>
          <p:nvPr/>
        </p:nvCxnSpPr>
        <p:spPr bwMode="auto">
          <a:xfrm rot="10800000">
            <a:off x="2605088" y="4457700"/>
            <a:ext cx="13716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8620" name="Straight Arrow Connector 93"/>
          <p:cNvCxnSpPr>
            <a:cxnSpLocks noChangeShapeType="1"/>
          </p:cNvCxnSpPr>
          <p:nvPr/>
        </p:nvCxnSpPr>
        <p:spPr bwMode="auto">
          <a:xfrm rot="16200000" flipH="1">
            <a:off x="3871913" y="1033463"/>
            <a:ext cx="269875" cy="5937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8621" name="Straight Arrow Connector 138"/>
          <p:cNvCxnSpPr>
            <a:cxnSpLocks noChangeShapeType="1"/>
            <a:endCxn id="13" idx="2"/>
          </p:cNvCxnSpPr>
          <p:nvPr/>
        </p:nvCxnSpPr>
        <p:spPr bwMode="auto">
          <a:xfrm flipV="1">
            <a:off x="4662488" y="4457700"/>
            <a:ext cx="9525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8622" name="Straight Arrow Connector 138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5400676" y="3557587"/>
            <a:ext cx="1014412" cy="100013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-9525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All nodes + their relationships form a trust network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1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87000">
                <a:sysClr val="windowText" lastClr="000000"/>
              </a:gs>
              <a:gs pos="100000">
                <a:srgbClr val="1F497D">
                  <a:lumMod val="50000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defRPr/>
            </a:pPr>
            <a:r>
              <a:rPr lang="en-US" sz="4800" kern="0" cap="small" dirty="0">
                <a:solidFill>
                  <a:srgbClr val="FFFFFF"/>
                </a:solidFill>
                <a:latin typeface="Century Gothic"/>
                <a:cs typeface="Century Gothic"/>
              </a:rPr>
              <a:t>Solar Trust Networks</a:t>
            </a:r>
          </a:p>
        </p:txBody>
      </p:sp>
      <p:cxnSp>
        <p:nvCxnSpPr>
          <p:cNvPr id="240644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2033588" y="5029200"/>
            <a:ext cx="4572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9" name="Oval 8"/>
          <p:cNvSpPr/>
          <p:nvPr/>
        </p:nvSpPr>
        <p:spPr bwMode="auto">
          <a:xfrm>
            <a:off x="4203051" y="1365123"/>
            <a:ext cx="684797" cy="685927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</a:p>
        </p:txBody>
      </p:sp>
      <p:cxnSp>
        <p:nvCxnSpPr>
          <p:cNvPr id="240646" name="Straight Arrow Connector 136"/>
          <p:cNvCxnSpPr>
            <a:cxnSpLocks noChangeShapeType="1"/>
          </p:cNvCxnSpPr>
          <p:nvPr/>
        </p:nvCxnSpPr>
        <p:spPr bwMode="auto">
          <a:xfrm rot="5400000">
            <a:off x="1862138" y="3143250"/>
            <a:ext cx="1371600" cy="57150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3" name="Oval 12"/>
          <p:cNvSpPr/>
          <p:nvPr/>
        </p:nvSpPr>
        <p:spPr bwMode="auto">
          <a:xfrm>
            <a:off x="5614734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</p:txBody>
      </p:sp>
      <p:cxnSp>
        <p:nvCxnSpPr>
          <p:cNvPr id="240648" name="Straight Arrow Connector 93"/>
          <p:cNvCxnSpPr>
            <a:cxnSpLocks noChangeShapeType="1"/>
          </p:cNvCxnSpPr>
          <p:nvPr/>
        </p:nvCxnSpPr>
        <p:spPr bwMode="auto">
          <a:xfrm rot="5400000">
            <a:off x="2597945" y="1431131"/>
            <a:ext cx="862012" cy="390525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6" name="Oval 15"/>
          <p:cNvSpPr/>
          <p:nvPr/>
        </p:nvSpPr>
        <p:spPr bwMode="auto">
          <a:xfrm>
            <a:off x="3124200" y="609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5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</a:p>
        </p:txBody>
      </p:sp>
      <p:cxnSp>
        <p:nvCxnSpPr>
          <p:cNvPr id="240652" name="Straight Arrow Connector 138"/>
          <p:cNvCxnSpPr>
            <a:cxnSpLocks noChangeShapeType="1"/>
          </p:cNvCxnSpPr>
          <p:nvPr/>
        </p:nvCxnSpPr>
        <p:spPr bwMode="auto">
          <a:xfrm rot="16200000" flipH="1">
            <a:off x="2962276" y="2757487"/>
            <a:ext cx="1471612" cy="1243013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18" name="Oval 17"/>
          <p:cNvSpPr/>
          <p:nvPr/>
        </p:nvSpPr>
        <p:spPr bwMode="auto">
          <a:xfrm>
            <a:off x="2490786" y="2057402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271897" y="25146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4848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976623" y="4114801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19223" y="4114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E3C0D"/>
              </a:gs>
              <a:gs pos="100000">
                <a:srgbClr val="66FF33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6FF3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19349" y="5257800"/>
            <a:ext cx="685674" cy="685800"/>
          </a:xfrm>
          <a:prstGeom prst="ellipse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</a:p>
        </p:txBody>
      </p:sp>
      <p:cxnSp>
        <p:nvCxnSpPr>
          <p:cNvPr id="240666" name="Straight Arrow Connector 93"/>
          <p:cNvCxnSpPr>
            <a:cxnSpLocks noChangeShapeType="1"/>
            <a:stCxn id="19" idx="3"/>
          </p:cNvCxnSpPr>
          <p:nvPr/>
        </p:nvCxnSpPr>
        <p:spPr bwMode="auto">
          <a:xfrm rot="5400000">
            <a:off x="4410075" y="3252788"/>
            <a:ext cx="1114425" cy="8096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0667" name="Straight Arrow Connector 93"/>
          <p:cNvCxnSpPr>
            <a:cxnSpLocks noChangeShapeType="1"/>
          </p:cNvCxnSpPr>
          <p:nvPr/>
        </p:nvCxnSpPr>
        <p:spPr bwMode="auto">
          <a:xfrm rot="10800000">
            <a:off x="2605088" y="4457700"/>
            <a:ext cx="13716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0668" name="Straight Arrow Connector 93"/>
          <p:cNvCxnSpPr>
            <a:cxnSpLocks noChangeShapeType="1"/>
          </p:cNvCxnSpPr>
          <p:nvPr/>
        </p:nvCxnSpPr>
        <p:spPr bwMode="auto">
          <a:xfrm rot="16200000" flipH="1">
            <a:off x="3871913" y="1033463"/>
            <a:ext cx="269875" cy="5937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0669" name="Straight Arrow Connector 138"/>
          <p:cNvCxnSpPr>
            <a:cxnSpLocks noChangeShapeType="1"/>
            <a:endCxn id="13" idx="2"/>
          </p:cNvCxnSpPr>
          <p:nvPr/>
        </p:nvCxnSpPr>
        <p:spPr bwMode="auto">
          <a:xfrm flipV="1">
            <a:off x="4662488" y="4457700"/>
            <a:ext cx="952500" cy="0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0670" name="Straight Arrow Connector 93"/>
          <p:cNvCxnSpPr>
            <a:cxnSpLocks noChangeShapeType="1"/>
          </p:cNvCxnSpPr>
          <p:nvPr/>
        </p:nvCxnSpPr>
        <p:spPr bwMode="auto">
          <a:xfrm rot="16200000" flipH="1">
            <a:off x="4748212" y="1990726"/>
            <a:ext cx="663575" cy="5842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0671" name="Straight Arrow Connector 93"/>
          <p:cNvCxnSpPr>
            <a:cxnSpLocks noChangeShapeType="1"/>
            <a:stCxn id="9" idx="3"/>
          </p:cNvCxnSpPr>
          <p:nvPr/>
        </p:nvCxnSpPr>
        <p:spPr bwMode="auto">
          <a:xfrm rot="5400000">
            <a:off x="3515520" y="1612106"/>
            <a:ext cx="449262" cy="1127125"/>
          </a:xfrm>
          <a:prstGeom prst="straightConnector1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-9525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All nodes + their relationships form a trust network</a:t>
            </a:r>
            <a:endParaRPr lang="en-US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3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15536</TotalTime>
  <Words>2160</Words>
  <Application>Microsoft Macintosh PowerPoint</Application>
  <PresentationFormat>Letter Paper (8.5x11 in)</PresentationFormat>
  <Paragraphs>523</Paragraphs>
  <Slides>92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1_Office Theme</vt:lpstr>
      <vt:lpstr>Default Design</vt:lpstr>
      <vt:lpstr>2_Office Theme</vt:lpstr>
      <vt:lpstr>1_Default Design</vt:lpstr>
      <vt:lpstr>2_Default Design</vt:lpstr>
      <vt:lpstr>Trust of Medical Devices, Applications, and Users in Pervasive Healthcare</vt:lpstr>
      <vt:lpstr>A Patient in a Pervasive Healthcare Environment</vt:lpstr>
      <vt:lpstr>Sensors, Devices, Doctors, and the Patient Form a Network</vt:lpstr>
      <vt:lpstr>Sensors, Devices, Doctors, and the Patient Form a Network</vt:lpstr>
      <vt:lpstr>Devices May Be Compromised or an Insider May Manipulate Them</vt:lpstr>
      <vt:lpstr>Devices May Be Compromised or an Insider May Manipulate Them</vt:lpstr>
      <vt:lpstr>Devices May Be Compromised or an Insider May Manipulate Them</vt:lpstr>
      <vt:lpstr>Devices May Malfunction For Non-Malicious Reasons</vt:lpstr>
      <vt:lpstr>Threat Model</vt:lpstr>
      <vt:lpstr>Threat Model</vt:lpstr>
      <vt:lpstr>Threat Model</vt:lpstr>
      <vt:lpstr>Healthcare Trust Models</vt:lpstr>
      <vt:lpstr>Example of Role Based Access Control</vt:lpstr>
      <vt:lpstr>Example of Role Based Access Control</vt:lpstr>
      <vt:lpstr>Example of Role Based Access Control</vt:lpstr>
      <vt:lpstr>Example of Role Based Access Control</vt:lpstr>
      <vt:lpstr>Example of Role Based Access Control</vt:lpstr>
      <vt:lpstr>Example of Role Based Access Control</vt:lpstr>
      <vt:lpstr>Healthcare Trust Models</vt:lpstr>
      <vt:lpstr>Why This is a Problem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Example – Insider Manipulates Data From a Device</vt:lpstr>
      <vt:lpstr>What we need in a trust model</vt:lpstr>
      <vt:lpstr>The Solar Trust Model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How the Solar Trust Model Handles a Compromised Data Source</vt:lpstr>
      <vt:lpstr>Conclusion</vt:lpstr>
      <vt:lpstr>Questions?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Clifford</dc:creator>
  <cp:lastModifiedBy>Michael Clifford</cp:lastModifiedBy>
  <cp:revision>79</cp:revision>
  <cp:lastPrinted>2011-05-19T16:43:58Z</cp:lastPrinted>
  <dcterms:created xsi:type="dcterms:W3CDTF">2011-04-25T17:39:06Z</dcterms:created>
  <dcterms:modified xsi:type="dcterms:W3CDTF">2011-05-19T18:00:24Z</dcterms:modified>
</cp:coreProperties>
</file>