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2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D151F-2E3D-3242-8461-27EE02CAA46F}" type="datetimeFigureOut">
              <a:rPr lang="en-US" smtClean="0"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15F7-BF58-0245-8150-DCB3D2CDC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7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C048B-DEA3-8D4E-ABC6-3BB0A4A31BF3}" type="datetimeFigureOut">
              <a:rPr lang="en-US" smtClean="0"/>
              <a:t>5/19/11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E074-C249-0047-9E2C-BA705408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19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5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50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3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70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67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39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00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1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7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21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36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B67B-7C66-0545-869A-CC44EA3CCD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78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8998"/>
            <a:ext cx="9144000" cy="1483851"/>
          </a:xfrm>
        </p:spPr>
        <p:txBody>
          <a:bodyPr>
            <a:normAutofit/>
          </a:bodyPr>
          <a:lstStyle/>
          <a:p>
            <a:r>
              <a:rPr lang="en-US" dirty="0"/>
              <a:t>Trust of Medical Devices, Applications, and Users in Pervasive Healthcare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21848"/>
            <a:ext cx="9144000" cy="44888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Michael </a:t>
            </a:r>
            <a:r>
              <a:rPr lang="en-US" sz="2000" dirty="0" smtClean="0">
                <a:solidFill>
                  <a:schemeClr val="tx1"/>
                </a:solidFill>
              </a:rPr>
              <a:t>Clifford and Matt Bishop, UC Davis Computer Security Laboratory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Sensors, Devices, Doctors, and the Patient Form a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213" b="13213"/>
          <a:stretch>
            <a:fillRect/>
          </a:stretch>
        </p:blipFill>
        <p:spPr>
          <a:xfrm>
            <a:off x="362170" y="3678767"/>
            <a:ext cx="4150056" cy="2282371"/>
          </a:xfr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364779" y="2680262"/>
            <a:ext cx="452877" cy="653138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27844" y="2680263"/>
            <a:ext cx="1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09006" y="2680261"/>
            <a:ext cx="1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62811" y="2680261"/>
            <a:ext cx="394998" cy="653139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43360" y="1273737"/>
            <a:ext cx="8657280" cy="1406526"/>
            <a:chOff x="243360" y="1273737"/>
            <a:chExt cx="8657280" cy="1406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5887" y="1273737"/>
              <a:ext cx="1074753" cy="12075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360" y="1273738"/>
              <a:ext cx="1768203" cy="14065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9423" y="1273737"/>
              <a:ext cx="531628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6397" y="1273738"/>
              <a:ext cx="1548190" cy="1207588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2254923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047948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824412" y="1828188"/>
              <a:ext cx="758114" cy="0"/>
            </a:xfrm>
            <a:prstGeom prst="straightConnector1">
              <a:avLst/>
            </a:prstGeom>
            <a:ln w="762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Sensors, devices, patients, and doctors send each other data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211" y="3791783"/>
            <a:ext cx="2954510" cy="205633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4617662" y="4819952"/>
            <a:ext cx="758114" cy="0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Devices May Be </a:t>
            </a:r>
            <a:r>
              <a:rPr lang="en-US" sz="3600" dirty="0" smtClean="0"/>
              <a:t>Compromised or </a:t>
            </a:r>
            <a:r>
              <a:rPr lang="en-US" sz="3600" dirty="0" smtClean="0"/>
              <a:t>Manipulated by </a:t>
            </a:r>
            <a:r>
              <a:rPr lang="en-US" sz="3600" dirty="0" smtClean="0"/>
              <a:t>Attackers </a:t>
            </a:r>
            <a:r>
              <a:rPr lang="en-US" sz="3600" dirty="0" smtClean="0"/>
              <a:t>or </a:t>
            </a:r>
            <a:r>
              <a:rPr lang="en-US" sz="3600" dirty="0" smtClean="0"/>
              <a:t>Malfunctions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168571"/>
            <a:ext cx="9144000" cy="689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Example: </a:t>
            </a:r>
            <a:r>
              <a:rPr lang="en-US" dirty="0" smtClean="0"/>
              <a:t>A </a:t>
            </a:r>
            <a:r>
              <a:rPr lang="en-US" dirty="0"/>
              <a:t>malicious nurse alters the data from a device. The altered data is used by a doctor or device, killing the patient!</a:t>
            </a: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8485" y="1782425"/>
            <a:ext cx="7827030" cy="3293151"/>
            <a:chOff x="658485" y="1228756"/>
            <a:chExt cx="7827030" cy="3293151"/>
          </a:xfrm>
        </p:grpSpPr>
        <p:grpSp>
          <p:nvGrpSpPr>
            <p:cNvPr id="24" name="Group 23"/>
            <p:cNvGrpSpPr/>
            <p:nvPr/>
          </p:nvGrpSpPr>
          <p:grpSpPr>
            <a:xfrm>
              <a:off x="2774273" y="2658271"/>
              <a:ext cx="2472198" cy="1541459"/>
              <a:chOff x="3239535" y="2182859"/>
              <a:chExt cx="2472198" cy="154145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3329000" y="3724318"/>
                <a:ext cx="2230217" cy="0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Heart 25"/>
              <p:cNvSpPr/>
              <p:nvPr/>
            </p:nvSpPr>
            <p:spPr>
              <a:xfrm>
                <a:off x="3239535" y="2322578"/>
                <a:ext cx="1092901" cy="1054100"/>
              </a:xfrm>
              <a:prstGeom prst="hear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4332436" y="2182859"/>
                <a:ext cx="1379297" cy="1183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7200" dirty="0" smtClean="0">
                    <a:solidFill>
                      <a:srgbClr val="008000"/>
                    </a:solidFill>
                  </a:rPr>
                  <a:t>97</a:t>
                </a:r>
                <a:endParaRPr lang="en-US" sz="7200" dirty="0">
                  <a:solidFill>
                    <a:srgbClr val="008000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485" y="2795039"/>
              <a:ext cx="1768203" cy="14065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1005" y="2465568"/>
              <a:ext cx="2954510" cy="2056339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4010372" y="2668515"/>
              <a:ext cx="1236099" cy="1183575"/>
              <a:chOff x="3432396" y="2038756"/>
              <a:chExt cx="1236099" cy="11835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432396" y="2038756"/>
                <a:ext cx="1236099" cy="1183575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432396" y="2038757"/>
                <a:ext cx="1236099" cy="1183574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976885" y="1228756"/>
              <a:ext cx="1379297" cy="11835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7200" dirty="0" smtClean="0"/>
                <a:t>44</a:t>
              </a:r>
              <a:endParaRPr lang="en-US" sz="7200" dirty="0"/>
            </a:p>
          </p:txBody>
        </p:sp>
        <p:cxnSp>
          <p:nvCxnSpPr>
            <p:cNvPr id="39" name="Curved Connector 38"/>
            <p:cNvCxnSpPr>
              <a:stCxn id="22" idx="3"/>
              <a:endCxn id="27" idx="0"/>
            </p:cNvCxnSpPr>
            <p:nvPr/>
          </p:nvCxnSpPr>
          <p:spPr>
            <a:xfrm>
              <a:off x="3356182" y="1820544"/>
              <a:ext cx="1200641" cy="837727"/>
            </a:xfrm>
            <a:prstGeom prst="curvedConnector2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74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Threat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33052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hospital can not control every data source</a:t>
            </a:r>
          </a:p>
          <a:p>
            <a:r>
              <a:rPr lang="en-US" sz="1800" dirty="0" smtClean="0"/>
              <a:t>Patients</a:t>
            </a:r>
            <a:r>
              <a:rPr lang="en-US" sz="1800" dirty="0"/>
              <a:t>, caregivers, or even strangers may have access to sensors and devices</a:t>
            </a:r>
          </a:p>
          <a:p>
            <a:r>
              <a:rPr lang="en-US" sz="1800" dirty="0" smtClean="0"/>
              <a:t>Data </a:t>
            </a:r>
            <a:r>
              <a:rPr lang="en-US" sz="1800" dirty="0"/>
              <a:t>sources may be networked, and could be attacked from outside!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762375"/>
            <a:ext cx="9144000" cy="1143000"/>
          </a:xfrm>
          <a:prstGeom prst="rect">
            <a:avLst/>
          </a:prstGeom>
          <a:gradFill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Existing Healthcare </a:t>
            </a:r>
            <a:r>
              <a:rPr lang="en-US" dirty="0" smtClean="0"/>
              <a:t>Trust Models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905375"/>
            <a:ext cx="8229600" cy="249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r>
              <a:rPr lang="en-US" sz="1800" dirty="0" smtClean="0"/>
              <a:t>Protect patient privacy and data integrity by restricting access to those who are trusted</a:t>
            </a:r>
          </a:p>
          <a:p>
            <a:r>
              <a:rPr lang="en-US" sz="1800" dirty="0" smtClean="0"/>
              <a:t>Some address context sensitivity </a:t>
            </a:r>
          </a:p>
          <a:p>
            <a:r>
              <a:rPr lang="en-US" sz="1800" dirty="0" smtClean="0"/>
              <a:t>Some address the trustworthiness of users to </a:t>
            </a:r>
            <a:r>
              <a:rPr lang="en-US" sz="1800" i="1" dirty="0" smtClean="0">
                <a:solidFill>
                  <a:srgbClr val="FF0000"/>
                </a:solidFill>
              </a:rPr>
              <a:t>access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data</a:t>
            </a:r>
          </a:p>
          <a:p>
            <a:r>
              <a:rPr lang="en-US" sz="1800" dirty="0" smtClean="0"/>
              <a:t>They are </a:t>
            </a:r>
            <a:r>
              <a:rPr lang="en-US" sz="1800" dirty="0"/>
              <a:t>designed to protect patient privacy, and medical record integrity </a:t>
            </a:r>
          </a:p>
          <a:p>
            <a:r>
              <a:rPr lang="en-US" sz="1800" dirty="0" smtClean="0"/>
              <a:t>But…they don’t </a:t>
            </a:r>
            <a:r>
              <a:rPr lang="en-US" sz="1800" dirty="0"/>
              <a:t>examine </a:t>
            </a:r>
            <a:r>
              <a:rPr lang="en-US" sz="1800" dirty="0"/>
              <a:t>data </a:t>
            </a:r>
            <a:r>
              <a:rPr lang="en-US" sz="1800" i="1" dirty="0" smtClean="0">
                <a:solidFill>
                  <a:srgbClr val="FF0000"/>
                </a:solidFill>
              </a:rPr>
              <a:t>source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trustworthiness!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386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Untrustworthy Data Sources May Provide Bad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health care trust models don't </a:t>
            </a:r>
            <a:r>
              <a:rPr lang="en-US" dirty="0"/>
              <a:t>provide assurance that </a:t>
            </a:r>
            <a:r>
              <a:rPr lang="en-US" dirty="0" smtClean="0"/>
              <a:t>data </a:t>
            </a:r>
            <a:r>
              <a:rPr lang="en-US" dirty="0"/>
              <a:t>sources are </a:t>
            </a:r>
            <a:r>
              <a:rPr lang="en-US" dirty="0" smtClean="0"/>
              <a:t>trustworthy</a:t>
            </a:r>
          </a:p>
          <a:p>
            <a:endParaRPr lang="en-US" dirty="0" smtClean="0"/>
          </a:p>
          <a:p>
            <a:r>
              <a:rPr lang="en-US" dirty="0"/>
              <a:t>This leaves data sources such as sensors and devices open to attack and manipulation. </a:t>
            </a:r>
          </a:p>
          <a:p>
            <a:endParaRPr lang="en-US" dirty="0" smtClean="0"/>
          </a:p>
          <a:p>
            <a:r>
              <a:rPr lang="en-US" dirty="0" smtClean="0"/>
              <a:t>We’d </a:t>
            </a:r>
            <a:r>
              <a:rPr lang="en-US" dirty="0"/>
              <a:t>like to provide assurance that patent data </a:t>
            </a:r>
            <a:r>
              <a:rPr lang="en-US" i="1" dirty="0">
                <a:solidFill>
                  <a:srgbClr val="FF0000"/>
                </a:solidFill>
              </a:rPr>
              <a:t>sources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trustworthy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184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 cmpd="sng"/>
        </p:spPr>
        <p:txBody>
          <a:bodyPr>
            <a:normAutofit fontScale="90000"/>
          </a:bodyPr>
          <a:lstStyle/>
          <a:p>
            <a:r>
              <a:rPr lang="en-US" dirty="0" smtClean="0"/>
              <a:t>Example – Insider Manipulates Data From a Device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03760" y="1579342"/>
            <a:ext cx="3269403" cy="4229828"/>
            <a:chOff x="5417397" y="1791827"/>
            <a:chExt cx="3269403" cy="4229828"/>
          </a:xfrm>
        </p:grpSpPr>
        <p:grpSp>
          <p:nvGrpSpPr>
            <p:cNvPr id="7" name="Group 6"/>
            <p:cNvGrpSpPr/>
            <p:nvPr/>
          </p:nvGrpSpPr>
          <p:grpSpPr>
            <a:xfrm>
              <a:off x="5417397" y="1791827"/>
              <a:ext cx="3269403" cy="523220"/>
              <a:chOff x="5417397" y="1337134"/>
              <a:chExt cx="3269403" cy="52322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1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21346" y="1337134"/>
                <a:ext cx="27654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An attacker takes control of a sensor used to monitor the patient.</a:t>
                </a:r>
                <a:endParaRPr lang="en-US" sz="1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17397" y="2668290"/>
              <a:ext cx="3269403" cy="738664"/>
              <a:chOff x="5417397" y="1337134"/>
              <a:chExt cx="3269403" cy="73866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2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21346" y="1337134"/>
                <a:ext cx="27654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attacker causes the sensor to transmit incorrect data to another sensor.</a:t>
                </a:r>
                <a:endParaRPr lang="en-US" sz="1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417397" y="3760197"/>
              <a:ext cx="3269403" cy="1169551"/>
              <a:chOff x="5417397" y="1337134"/>
              <a:chExt cx="3269403" cy="116955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  <a:latin typeface="Palatino"/>
                    <a:cs typeface="Palatino"/>
                  </a:rPr>
                  <a:t>3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21346" y="1337134"/>
                <a:ext cx="276545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bad data, and calculations based on it, propagate through the network, corrupting decisions made by devices and doctors that depend on it.</a:t>
                </a:r>
                <a:endParaRPr lang="en-US" sz="14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417397" y="5282991"/>
              <a:ext cx="3269403" cy="738664"/>
              <a:chOff x="5417397" y="1337134"/>
              <a:chExt cx="3269403" cy="738664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4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921346" y="1337134"/>
                <a:ext cx="27654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bad data causes the wrong dosage of medicine to be dispensed, killing the patient.</a:t>
                </a:r>
                <a:endParaRPr lang="en-US" sz="14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27297" y="2010813"/>
            <a:ext cx="4361792" cy="3366886"/>
            <a:chOff x="222243" y="1661417"/>
            <a:chExt cx="4361792" cy="3366886"/>
          </a:xfrm>
        </p:grpSpPr>
        <p:grpSp>
          <p:nvGrpSpPr>
            <p:cNvPr id="19" name="Group 18"/>
            <p:cNvGrpSpPr/>
            <p:nvPr/>
          </p:nvGrpSpPr>
          <p:grpSpPr>
            <a:xfrm>
              <a:off x="287828" y="2128523"/>
              <a:ext cx="4296207" cy="2469056"/>
              <a:chOff x="909792" y="1333079"/>
              <a:chExt cx="7272842" cy="41797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09792" y="3802135"/>
                <a:ext cx="1607322" cy="1607322"/>
              </a:xfrm>
              <a:prstGeom prst="ellipse">
                <a:avLst/>
              </a:prstGeom>
              <a:ln w="127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Sensor</a:t>
                </a:r>
                <a:endParaRPr lang="en-US" sz="10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59631" y="3698766"/>
                <a:ext cx="1791866" cy="1814059"/>
              </a:xfrm>
              <a:prstGeom prst="ellipse">
                <a:avLst/>
              </a:prstGeom>
              <a:ln w="12700" cmpd="sng"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Medication Dispenser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0" idx="7"/>
                <a:endCxn id="26" idx="3"/>
              </p:cNvCxnSpPr>
              <p:nvPr/>
            </p:nvCxnSpPr>
            <p:spPr>
              <a:xfrm flipV="1">
                <a:off x="2281727" y="2657545"/>
                <a:ext cx="1934783" cy="1379977"/>
              </a:xfrm>
              <a:prstGeom prst="straightConnector1">
                <a:avLst/>
              </a:prstGeom>
              <a:ln w="12700" cmpd="sng">
                <a:headEnd type="triangl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0" idx="6"/>
                <a:endCxn id="21" idx="2"/>
              </p:cNvCxnSpPr>
              <p:nvPr/>
            </p:nvCxnSpPr>
            <p:spPr>
              <a:xfrm>
                <a:off x="2517114" y="4605796"/>
                <a:ext cx="1342517" cy="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6" idx="6"/>
              </p:cNvCxnSpPr>
              <p:nvPr/>
            </p:nvCxnSpPr>
            <p:spPr>
              <a:xfrm>
                <a:off x="5473844" y="2136740"/>
                <a:ext cx="1235732" cy="0"/>
              </a:xfrm>
              <a:prstGeom prst="straightConnector1">
                <a:avLst/>
              </a:prstGeom>
              <a:ln w="12700" cmpd="sng"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6" idx="4"/>
                <a:endCxn id="21" idx="0"/>
              </p:cNvCxnSpPr>
              <p:nvPr/>
            </p:nvCxnSpPr>
            <p:spPr>
              <a:xfrm>
                <a:off x="4737315" y="2873269"/>
                <a:ext cx="18249" cy="825497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4000786" y="1400211"/>
                <a:ext cx="1473058" cy="1473058"/>
              </a:xfrm>
              <a:prstGeom prst="ellipse">
                <a:avLst/>
              </a:prstGeom>
              <a:ln w="12700" cmpd="sng"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Patient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09792" y="1333079"/>
                <a:ext cx="1607322" cy="160732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Sensor</a:t>
                </a:r>
                <a:endParaRPr lang="en-US" sz="1000" dirty="0"/>
              </a:p>
            </p:txBody>
          </p:sp>
          <p:cxnSp>
            <p:nvCxnSpPr>
              <p:cNvPr id="28" name="Straight Arrow Connector 27"/>
              <p:cNvCxnSpPr>
                <a:stCxn id="27" idx="6"/>
                <a:endCxn id="26" idx="2"/>
              </p:cNvCxnSpPr>
              <p:nvPr/>
            </p:nvCxnSpPr>
            <p:spPr>
              <a:xfrm>
                <a:off x="2517114" y="2136740"/>
                <a:ext cx="1483672" cy="0"/>
              </a:xfrm>
              <a:prstGeom prst="straightConnector1">
                <a:avLst/>
              </a:prstGeom>
              <a:ln w="12700" cmpd="sng">
                <a:headEnd type="triangl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6709576" y="1400211"/>
                <a:ext cx="1473058" cy="1473058"/>
              </a:xfrm>
              <a:prstGeom prst="ellipse">
                <a:avLst/>
              </a:prstGeom>
              <a:ln w="12700" cmpd="sng"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</a:rPr>
                  <a:t>Doctor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stCxn id="21" idx="7"/>
                <a:endCxn id="29" idx="3"/>
              </p:cNvCxnSpPr>
              <p:nvPr/>
            </p:nvCxnSpPr>
            <p:spPr>
              <a:xfrm flipV="1">
                <a:off x="5389084" y="2657545"/>
                <a:ext cx="1536216" cy="1306884"/>
              </a:xfrm>
              <a:prstGeom prst="straightConnector1">
                <a:avLst/>
              </a:prstGeom>
              <a:ln w="12700" cmpd="sng"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7" idx="4"/>
                <a:endCxn id="20" idx="0"/>
              </p:cNvCxnSpPr>
              <p:nvPr/>
            </p:nvCxnSpPr>
            <p:spPr>
              <a:xfrm>
                <a:off x="1713453" y="2940401"/>
                <a:ext cx="0" cy="861734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31"/>
              <p:cNvCxnSpPr>
                <a:stCxn id="20" idx="4"/>
                <a:endCxn id="29" idx="4"/>
              </p:cNvCxnSpPr>
              <p:nvPr/>
            </p:nvCxnSpPr>
            <p:spPr>
              <a:xfrm rot="5400000" flipH="1" flipV="1">
                <a:off x="3311685" y="1275037"/>
                <a:ext cx="2536188" cy="5732652"/>
              </a:xfrm>
              <a:prstGeom prst="curvedConnector3">
                <a:avLst>
                  <a:gd name="adj1" fmla="val -23196"/>
                </a:avLst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582458" y="1661417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1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22243" y="3203084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2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452595" y="4668088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3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452595" y="3881672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3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113737" y="3101634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4</a:t>
              </a:r>
              <a:endParaRPr lang="en-US" sz="1600" dirty="0">
                <a:latin typeface="Palatino"/>
                <a:cs typeface="Palatino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837" y="5809170"/>
            <a:ext cx="3329614" cy="612540"/>
            <a:chOff x="441928" y="5228597"/>
            <a:chExt cx="3329614" cy="612540"/>
          </a:xfrm>
        </p:grpSpPr>
        <p:grpSp>
          <p:nvGrpSpPr>
            <p:cNvPr id="54" name="Group 53"/>
            <p:cNvGrpSpPr/>
            <p:nvPr/>
          </p:nvGrpSpPr>
          <p:grpSpPr>
            <a:xfrm>
              <a:off x="441928" y="5228597"/>
              <a:ext cx="3329614" cy="276999"/>
              <a:chOff x="628447" y="5138370"/>
              <a:chExt cx="3329614" cy="276999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628447" y="5276869"/>
                <a:ext cx="469929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192607" y="5138370"/>
                <a:ext cx="2765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Uncompromised data</a:t>
                </a:r>
                <a:endParaRPr lang="en-US" sz="12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41928" y="5564138"/>
              <a:ext cx="3329614" cy="276999"/>
              <a:chOff x="628447" y="5138370"/>
              <a:chExt cx="3329614" cy="276999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628447" y="5276869"/>
                <a:ext cx="469929" cy="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192607" y="5138370"/>
                <a:ext cx="2765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Compromised data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61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in a trust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Doctors, patients, and devices should be able to determine how much data from different sources can be trusted relative to each other, or to </a:t>
            </a:r>
            <a:r>
              <a:rPr lang="en-US" dirty="0" smtClean="0">
                <a:solidFill>
                  <a:srgbClr val="000000"/>
                </a:solidFill>
              </a:rPr>
              <a:t>known baselines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Using that information, we can determine whether to utilize information from each source in different contexts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 cmpd="sng"/>
        </p:spPr>
        <p:txBody>
          <a:bodyPr>
            <a:normAutofit fontScale="90000"/>
          </a:bodyPr>
          <a:lstStyle/>
          <a:p>
            <a:r>
              <a:rPr lang="en-US" dirty="0" smtClean="0"/>
              <a:t>How the Solar Trust Model Handles a Compromised Data Source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603760" y="1509272"/>
            <a:ext cx="3269403" cy="5002946"/>
            <a:chOff x="5555166" y="1509272"/>
            <a:chExt cx="3269403" cy="5002946"/>
          </a:xfrm>
        </p:grpSpPr>
        <p:grpSp>
          <p:nvGrpSpPr>
            <p:cNvPr id="7" name="Group 6"/>
            <p:cNvGrpSpPr/>
            <p:nvPr/>
          </p:nvGrpSpPr>
          <p:grpSpPr>
            <a:xfrm>
              <a:off x="5555166" y="1509272"/>
              <a:ext cx="3269403" cy="523220"/>
              <a:chOff x="5417397" y="1337134"/>
              <a:chExt cx="3269403" cy="52322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1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21346" y="1337134"/>
                <a:ext cx="27654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An attacker takes control of a sensor used to monitor the patient.</a:t>
                </a:r>
                <a:endParaRPr lang="en-US" sz="1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555166" y="2252177"/>
              <a:ext cx="3269403" cy="738664"/>
              <a:chOff x="5417397" y="1337134"/>
              <a:chExt cx="3269403" cy="73866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2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21346" y="1337134"/>
                <a:ext cx="27654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attacker causes the sensor to transmit incorrect data to another sensor.</a:t>
                </a:r>
                <a:endParaRPr lang="en-US" sz="1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555166" y="3210526"/>
              <a:ext cx="3269403" cy="954107"/>
              <a:chOff x="5417397" y="1337134"/>
              <a:chExt cx="3269403" cy="95410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black"/>
                    </a:solidFill>
                    <a:latin typeface="Palatino"/>
                    <a:cs typeface="Palatino"/>
                  </a:rPr>
                  <a:t>3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921346" y="1337134"/>
                <a:ext cx="27654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Policies and heuristics cause the path followed by potentially malicious data to become less trustworthy</a:t>
                </a:r>
                <a:endParaRPr lang="en-US" sz="14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555166" y="4384318"/>
              <a:ext cx="3269403" cy="954107"/>
              <a:chOff x="5417397" y="1337134"/>
              <a:chExt cx="3269403" cy="95410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4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921346" y="1337134"/>
                <a:ext cx="27654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Data sent along paths incorporating the compromised sensor is no longer trusted.  The sensor is isolated from the network.</a:t>
                </a:r>
                <a:endParaRPr lang="en-US" sz="1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555166" y="5558111"/>
              <a:ext cx="3269403" cy="954107"/>
              <a:chOff x="5417397" y="1337134"/>
              <a:chExt cx="3269403" cy="95410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417397" y="1438584"/>
                <a:ext cx="360215" cy="36021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Palatino"/>
                    <a:cs typeface="Palatino"/>
                  </a:rPr>
                  <a:t>5</a:t>
                </a:r>
                <a:endParaRPr lang="en-US" sz="1600" dirty="0">
                  <a:latin typeface="Palatino"/>
                  <a:cs typeface="Palatino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21346" y="1337134"/>
                <a:ext cx="27654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In some cases, it is possible to route around untrusted sources, selecting only sufficiently trustworthy ones.</a:t>
                </a:r>
                <a:endParaRPr lang="en-US" sz="14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1282" y="1509272"/>
            <a:ext cx="4762794" cy="3247127"/>
            <a:chOff x="251282" y="2271405"/>
            <a:chExt cx="4762794" cy="3247127"/>
          </a:xfrm>
        </p:grpSpPr>
        <p:sp>
          <p:nvSpPr>
            <p:cNvPr id="20" name="Oval 19"/>
            <p:cNvSpPr/>
            <p:nvPr/>
          </p:nvSpPr>
          <p:spPr>
            <a:xfrm>
              <a:off x="717869" y="4129437"/>
              <a:ext cx="949476" cy="949476"/>
            </a:xfrm>
            <a:prstGeom prst="ellipse">
              <a:avLst/>
            </a:prstGeom>
            <a:ln w="127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Sensor</a:t>
              </a:r>
              <a:endParaRPr lang="en-US" sz="1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460395" y="4068375"/>
              <a:ext cx="1058490" cy="1071599"/>
            </a:xfrm>
            <a:prstGeom prst="ellipse">
              <a:avLst/>
            </a:prstGeom>
            <a:ln w="12700" cmpd="sng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Medication Dispenser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0" idx="7"/>
              <a:endCxn id="26" idx="3"/>
            </p:cNvCxnSpPr>
            <p:nvPr/>
          </p:nvCxnSpPr>
          <p:spPr>
            <a:xfrm flipV="1">
              <a:off x="1528297" y="3453305"/>
              <a:ext cx="1142913" cy="815179"/>
            </a:xfrm>
            <a:prstGeom prst="straightConnector1">
              <a:avLst/>
            </a:prstGeom>
            <a:ln w="127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6"/>
              <a:endCxn id="21" idx="2"/>
            </p:cNvCxnSpPr>
            <p:nvPr/>
          </p:nvCxnSpPr>
          <p:spPr>
            <a:xfrm>
              <a:off x="1667345" y="4604175"/>
              <a:ext cx="793050" cy="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6" idx="6"/>
            </p:cNvCxnSpPr>
            <p:nvPr/>
          </p:nvCxnSpPr>
          <p:spPr>
            <a:xfrm>
              <a:off x="3413942" y="3145656"/>
              <a:ext cx="729971" cy="0"/>
            </a:xfrm>
            <a:prstGeom prst="straightConnector1">
              <a:avLst/>
            </a:prstGeom>
            <a:ln w="12700" cmpd="sng"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6" idx="4"/>
              <a:endCxn id="21" idx="0"/>
            </p:cNvCxnSpPr>
            <p:nvPr/>
          </p:nvCxnSpPr>
          <p:spPr>
            <a:xfrm>
              <a:off x="2978860" y="3580738"/>
              <a:ext cx="10780" cy="48763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543778" y="2710574"/>
              <a:ext cx="870164" cy="870164"/>
            </a:xfrm>
            <a:prstGeom prst="ellipse">
              <a:avLst/>
            </a:prstGeom>
            <a:ln w="12700" cmpd="sng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Patient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17869" y="2670918"/>
              <a:ext cx="949476" cy="94947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Sensor</a:t>
              </a:r>
              <a:endParaRPr lang="en-US" sz="1000" dirty="0"/>
            </a:p>
          </p:txBody>
        </p:sp>
        <p:cxnSp>
          <p:nvCxnSpPr>
            <p:cNvPr id="28" name="Straight Arrow Connector 27"/>
            <p:cNvCxnSpPr>
              <a:stCxn id="27" idx="6"/>
              <a:endCxn id="26" idx="2"/>
            </p:cNvCxnSpPr>
            <p:nvPr/>
          </p:nvCxnSpPr>
          <p:spPr>
            <a:xfrm>
              <a:off x="1667345" y="3145656"/>
              <a:ext cx="876433" cy="0"/>
            </a:xfrm>
            <a:prstGeom prst="straightConnector1">
              <a:avLst/>
            </a:prstGeom>
            <a:ln w="12700" cmpd="sng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143912" y="2710574"/>
              <a:ext cx="870164" cy="870164"/>
            </a:xfrm>
            <a:prstGeom prst="ellipse">
              <a:avLst/>
            </a:prstGeom>
            <a:ln w="12700" cmpd="sng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Doctor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1" idx="7"/>
              <a:endCxn id="29" idx="3"/>
            </p:cNvCxnSpPr>
            <p:nvPr/>
          </p:nvCxnSpPr>
          <p:spPr>
            <a:xfrm flipV="1">
              <a:off x="3363873" y="3453305"/>
              <a:ext cx="907472" cy="772001"/>
            </a:xfrm>
            <a:prstGeom prst="straightConnector1">
              <a:avLst/>
            </a:prstGeom>
            <a:ln w="12700" cmpd="sng"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7" idx="4"/>
              <a:endCxn id="20" idx="0"/>
            </p:cNvCxnSpPr>
            <p:nvPr/>
          </p:nvCxnSpPr>
          <p:spPr>
            <a:xfrm>
              <a:off x="1192607" y="3620394"/>
              <a:ext cx="0" cy="509043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0" idx="4"/>
              <a:endCxn id="29" idx="4"/>
            </p:cNvCxnSpPr>
            <p:nvPr/>
          </p:nvCxnSpPr>
          <p:spPr>
            <a:xfrm rot="5400000" flipH="1" flipV="1">
              <a:off x="2136713" y="2636631"/>
              <a:ext cx="1498175" cy="3386387"/>
            </a:xfrm>
            <a:prstGeom prst="curvedConnector3">
              <a:avLst>
                <a:gd name="adj1" fmla="val -23196"/>
              </a:avLst>
            </a:prstGeom>
            <a:ln w="127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39101" y="2271405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1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286837" y="2278081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2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818333" y="5158317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3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818333" y="4424067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3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8031" y="3745479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4</a:t>
              </a:r>
              <a:endParaRPr lang="en-US" sz="1600" dirty="0">
                <a:latin typeface="Palatino"/>
                <a:cs typeface="Palatino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51282" y="3745479"/>
              <a:ext cx="360215" cy="3602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Palatino"/>
                  <a:cs typeface="Palatino"/>
                </a:rPr>
                <a:t>3</a:t>
              </a:r>
              <a:endParaRPr lang="en-US" sz="1600" dirty="0">
                <a:latin typeface="Palatino"/>
                <a:cs typeface="Palatino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98376" y="3781508"/>
              <a:ext cx="188461" cy="180453"/>
              <a:chOff x="4010372" y="3222184"/>
              <a:chExt cx="1236099" cy="1183575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4010372" y="3222184"/>
                <a:ext cx="1236099" cy="1183575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4010372" y="3222185"/>
                <a:ext cx="1236099" cy="1183574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41928" y="5228597"/>
            <a:ext cx="3329614" cy="1283621"/>
            <a:chOff x="628447" y="5138370"/>
            <a:chExt cx="3329614" cy="1283621"/>
          </a:xfrm>
        </p:grpSpPr>
        <p:grpSp>
          <p:nvGrpSpPr>
            <p:cNvPr id="13" name="Group 12"/>
            <p:cNvGrpSpPr/>
            <p:nvPr/>
          </p:nvGrpSpPr>
          <p:grpSpPr>
            <a:xfrm>
              <a:off x="628447" y="5138370"/>
              <a:ext cx="3329614" cy="276999"/>
              <a:chOff x="628447" y="5138370"/>
              <a:chExt cx="3329614" cy="276999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628447" y="5276869"/>
                <a:ext cx="469929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192607" y="5138370"/>
                <a:ext cx="2765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Uncompromised data</a:t>
                </a:r>
                <a:endParaRPr lang="en-US" sz="12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28447" y="5473911"/>
              <a:ext cx="3329614" cy="276999"/>
              <a:chOff x="628447" y="5138370"/>
              <a:chExt cx="3329614" cy="276999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>
                <a:off x="628447" y="5276869"/>
                <a:ext cx="469929" cy="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1192607" y="5138370"/>
                <a:ext cx="2765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Compromised data</a:t>
                </a:r>
                <a:endParaRPr lang="en-US" sz="12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28447" y="5809452"/>
              <a:ext cx="3329614" cy="276999"/>
              <a:chOff x="628447" y="5138370"/>
              <a:chExt cx="3329614" cy="276999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628447" y="5276869"/>
                <a:ext cx="469929" cy="0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prstDash val="dash"/>
                <a:headEnd type="non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1192607" y="5138370"/>
                <a:ext cx="2765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Insufficiently trustworthy data</a:t>
                </a:r>
                <a:endParaRPr lang="en-US" sz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39101" y="6144992"/>
              <a:ext cx="3218960" cy="276999"/>
              <a:chOff x="739101" y="6373718"/>
              <a:chExt cx="3218960" cy="27699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39101" y="6421991"/>
                <a:ext cx="188461" cy="180453"/>
                <a:chOff x="3518885" y="1777133"/>
                <a:chExt cx="188461" cy="180453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3518885" y="1777133"/>
                  <a:ext cx="188461" cy="180453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headEnd type="none"/>
                  <a:tailEnd type="non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3518885" y="1777133"/>
                  <a:ext cx="188461" cy="180453"/>
                </a:xfrm>
                <a:prstGeom prst="straightConnector1">
                  <a:avLst/>
                </a:prstGeom>
                <a:ln w="28575" cmpd="sng">
                  <a:solidFill>
                    <a:srgbClr val="FF0000"/>
                  </a:solidFill>
                  <a:headEnd type="none"/>
                  <a:tailEnd type="non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TextBox 88"/>
              <p:cNvSpPr txBox="1"/>
              <p:nvPr/>
            </p:nvSpPr>
            <p:spPr>
              <a:xfrm>
                <a:off x="1192607" y="6373718"/>
                <a:ext cx="2765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Edge removed from network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118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Pervasive healthcare has a different threat model than traditional </a:t>
            </a:r>
            <a:r>
              <a:rPr lang="en-US" dirty="0" smtClean="0"/>
              <a:t>healthcare</a:t>
            </a:r>
          </a:p>
          <a:p>
            <a:endParaRPr lang="en-US" dirty="0"/>
          </a:p>
          <a:p>
            <a:r>
              <a:rPr lang="en-US" dirty="0" smtClean="0"/>
              <a:t>Traditional </a:t>
            </a:r>
            <a:r>
              <a:rPr lang="en-US" dirty="0"/>
              <a:t>models address patient privacy and data integrity, but not trust of data </a:t>
            </a:r>
            <a:r>
              <a:rPr lang="en-US" dirty="0" smtClean="0"/>
              <a:t>sources</a:t>
            </a:r>
          </a:p>
          <a:p>
            <a:endParaRPr lang="en-US" dirty="0" smtClean="0"/>
          </a:p>
          <a:p>
            <a:r>
              <a:rPr lang="en-US" dirty="0" smtClean="0"/>
              <a:t>The Solar Trust Model addresses </a:t>
            </a:r>
            <a:r>
              <a:rPr lang="en-US" dirty="0"/>
              <a:t>trust of data </a:t>
            </a:r>
            <a:r>
              <a:rPr lang="en-US" dirty="0" smtClean="0"/>
              <a:t>sources</a:t>
            </a:r>
            <a:r>
              <a:rPr lang="en-US" dirty="0"/>
              <a:t>, providing assurance to patients and doctors that </a:t>
            </a:r>
            <a:r>
              <a:rPr lang="en-US" dirty="0" smtClean="0"/>
              <a:t>data sources are </a:t>
            </a:r>
            <a:r>
              <a:rPr lang="en-US" dirty="0"/>
              <a:t>less open to </a:t>
            </a:r>
            <a:r>
              <a:rPr lang="en-US" dirty="0" smtClean="0"/>
              <a:t>manipulation, malfunction, and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9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546</Words>
  <Application>Microsoft Macintosh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Trust of Medical Devices, Applications, and Users in Pervasive Healthcare</vt:lpstr>
      <vt:lpstr>Sensors, Devices, Doctors, and the Patient Form a Network</vt:lpstr>
      <vt:lpstr>Devices May Be Compromised or Manipulated by Attackers or Malfunctions</vt:lpstr>
      <vt:lpstr>The Threat Model</vt:lpstr>
      <vt:lpstr>Untrustworthy Data Sources May Provide Bad Data</vt:lpstr>
      <vt:lpstr>Example – Insider Manipulates Data From a Device</vt:lpstr>
      <vt:lpstr>What we need in a trust model</vt:lpstr>
      <vt:lpstr>How the Solar Trust Model Handles a Compromised Data Source</vt:lpstr>
      <vt:lpstr>Conclusion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of Medical Devices, Applications, and Users in Pervasive Healthcare</dc:title>
  <dc:creator>Michael Clifford</dc:creator>
  <cp:lastModifiedBy>Michael Clifford</cp:lastModifiedBy>
  <cp:revision>15</cp:revision>
  <dcterms:created xsi:type="dcterms:W3CDTF">2011-05-13T21:41:10Z</dcterms:created>
  <dcterms:modified xsi:type="dcterms:W3CDTF">2011-05-19T17:55:52Z</dcterms:modified>
</cp:coreProperties>
</file>