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Layouts/slideLayout5.xml" ContentType="application/vnd.openxmlformats-officedocument.presentationml.slideLayout+xml"/>
  <Override PartName="/ppt/theme/theme4.xml" ContentType="application/vnd.openxmlformats-officedocument.theme+xml"/>
  <Override PartName="/ppt/slides/slide179.xml" ContentType="application/vnd.openxmlformats-officedocument.presentationml.slide+xml"/>
  <Override PartName="/ppt/notesSlides/notesSlide48.xml" ContentType="application/vnd.openxmlformats-officedocument.presentationml.notesSlide+xml"/>
  <Override PartName="/ppt/notesSlides/notesSlide123.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notesSlides/notesSlide184.xml" ContentType="application/vnd.openxmlformats-officedocument.presentationml.notesSlide+xml"/>
  <Override PartName="/ppt/slides/slide185.xml" ContentType="application/vnd.openxmlformats-officedocument.presentationml.slide+xml"/>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notesSlides/notesSlide113.xml" ContentType="application/vnd.openxmlformats-officedocument.presentationml.notesSlide+xml"/>
  <Override PartName="/ppt/notesSlides/notesSlide157.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notesSlides/notesSlide190.xml" ContentType="application/vnd.openxmlformats-officedocument.presentationml.notesSlide+xml"/>
  <Override PartName="/ppt/slides/slide35.xml" ContentType="application/vnd.openxmlformats-officedocument.presentationml.slide+xml"/>
  <Override PartName="/ppt/slides/slide191.xml" ContentType="application/vnd.openxmlformats-officedocument.presentationml.slide+xml"/>
  <Override PartName="/ppt/slideLayouts/slideLayout1.xml" ContentType="application/vnd.openxmlformats-officedocument.presentationml.slideLayout+xml"/>
  <Override PartName="/ppt/slides/slide175.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notesSlides/notesSlide147.xml" ContentType="application/vnd.openxmlformats-officedocument.presentationml.notesSlide+xml"/>
  <Override PartName="/ppt/slides/slide104.xml" ContentType="application/vnd.openxmlformats-officedocument.presentationml.slide+xml"/>
  <Override PartName="/ppt/notesSlides/notesSlide180.xml" ContentType="application/vnd.openxmlformats-officedocument.presentationml.notesSlide+xml"/>
  <Override PartName="/ppt/slides/slide148.xml" ContentType="application/vnd.openxmlformats-officedocument.presentationml.slide+xml"/>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notesSlides/notesSlide50.xml" ContentType="application/vnd.openxmlformats-officedocument.presentationml.notesSlide+xml"/>
  <Override PartName="/docProps/app.xml" ContentType="application/vnd.openxmlformats-officedocument.extended-properties+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notesSlides/notesSlide153.xml" ContentType="application/vnd.openxmlformats-officedocument.presentationml.notesSlide+xml"/>
  <Override PartName="/ppt/slides/slide31.xml" ContentType="application/vnd.openxmlformats-officedocument.presentationml.slide+xml"/>
  <Override PartName="/ppt/notesSlides/notesSlide137.xml" ContentType="application/vnd.openxmlformats-officedocument.presentationml.notesSlide+xml"/>
  <Override PartName="/ppt/slides/slide138.xml" ContentType="application/vnd.openxmlformats-officedocument.presentationml.slide+xml"/>
  <Override PartName="/ppt/slides/slide171.xml" ContentType="application/vnd.openxmlformats-officedocument.presentationml.slide+xml"/>
  <Override PartName="/ppt/slides/slide59.xml" ContentType="application/vnd.openxmlformats-officedocument.presentationml.slide+xml"/>
  <Override PartName="/ppt/notesSlides/notesSlide40.xml" ContentType="application/vnd.openxmlformats-officedocument.presentationml.notesSlide+xml"/>
  <Override PartName="/ppt/notesSlides/notesSlide68.xml" ContentType="application/vnd.openxmlformats-officedocument.presentationml.notesSlide+xml"/>
  <Override PartName="/ppt/notesSlides/notesSlide143.xml" ContentType="application/vnd.openxmlformats-officedocument.presentationml.notesSlide+xml"/>
  <Override PartName="/ppt/slideLayouts/slideLayout22.xml" ContentType="application/vnd.openxmlformats-officedocument.presentationml.slideLayout+xml"/>
  <Override PartName="/ppt/slides/slide144.xml" ContentType="application/vnd.openxmlformats-officedocument.presentationml.slide+xml"/>
  <Override PartName="/ppt/slides/slide65.xml" ContentType="application/vnd.openxmlformats-officedocument.presentationml.slide+xml"/>
  <Override PartName="/ppt/notesSlides/notesSlide4.xml" ContentType="application/vnd.openxmlformats-officedocument.presentationml.notesSlide+xml"/>
  <Override PartName="/ppt/notesSlides/notesSlide74.xml" ContentType="application/vnd.openxmlformats-officedocument.presentationml.notesSlide+xml"/>
  <Override PartName="/ppt/notesSlides/notesSlide133.xml" ContentType="application/vnd.openxmlformats-officedocument.presentationml.notesSlide+xml"/>
  <Override PartName="/ppt/slides/slide71.xml" ContentType="application/vnd.openxmlformats-officedocument.presentationml.slide+xml"/>
  <Override PartName="/ppt/slides/slide134.xml" ContentType="application/vnd.openxmlformats-officedocument.presentationml.slide+xml"/>
  <Override PartName="/ppt/notesSlides/notesSlide177.xml" ContentType="application/vnd.openxmlformats-officedocument.presentationml.notesSlide+xml"/>
  <Override PartName="/ppt/slides/slide55.xml" ContentType="application/vnd.openxmlformats-officedocument.presentationml.slide+xml"/>
  <Override PartName="/ppt/notesSlides/notesSlide106.xml" ContentType="application/vnd.openxmlformats-officedocument.presentationml.notes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Override PartName="/ppt/slides/slide61.xml" ContentType="application/vnd.openxmlformats-officedocument.presentationml.slide+xml"/>
  <Override PartName="/ppt/notesSlides/notesSlide167.xml" ContentType="application/vnd.openxmlformats-officedocument.presentationml.notesSlide+xml"/>
  <Override PartName="/ppt/slides/slide168.xml" ContentType="application/vnd.openxmlformats-officedocument.presentationml.slide+xml"/>
  <Override PartName="/ppt/handoutMasters/handoutMaster1.xml" ContentType="application/vnd.openxmlformats-officedocument.presentationml.handoutMaster+xml"/>
  <Override PartName="/ppt/slides/slide89.xml" ContentType="application/vnd.openxmlformats-officedocument.presentationml.slide+xml"/>
  <Override PartName="/ppt/notesSlides/notesSlide70.xml" ContentType="application/vnd.openxmlformats-officedocument.presentationml.notesSlide+xml"/>
  <Override PartName="/ppt/notesSlides/notesSlide98.xml" ContentType="application/vnd.openxmlformats-officedocument.presentationml.notesSlide+xml"/>
  <Override PartName="/ppt/slideLayouts/slideLayout19.xml" ContentType="application/vnd.openxmlformats-officedocument.presentationml.slideLayout+xml"/>
  <Override PartName="/ppt/notesSlides/notesSlide173.xml" ContentType="application/vnd.openxmlformats-officedocument.presentationml.notesSlide+xml"/>
  <Override PartName="/ppt/slides/slide130.xml" ContentType="application/vnd.openxmlformats-officedocument.presentationml.slide+xml"/>
  <Override PartName="/ppt/slides/slide18.xml" ContentType="application/vnd.openxmlformats-officedocument.presentationml.slide+xml"/>
  <Override PartName="/ppt/slides/slide51.xml" ContentType="application/vnd.openxmlformats-officedocument.presentationml.slide+xml"/>
  <Override PartName="/ppt/slides/slide95.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102.xml" ContentType="application/vnd.openxmlformats-officedocument.presentationml.notes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notesSlides/notesSlide88.xml" ContentType="application/vnd.openxmlformats-officedocument.presentationml.notesSlide+xml"/>
  <Override PartName="/ppt/notesSlides/notesSlide163.xml" ContentType="application/vnd.openxmlformats-officedocument.presentationml.notes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4.xml" ContentType="application/vnd.openxmlformats-officedocument.presentationml.notesSlide+xml"/>
  <Override PartName="/ppt/slideLayouts/slideLayout15.xml" ContentType="application/vnd.openxmlformats-officedocument.presentationml.slideLayout+xml"/>
  <Override PartName="/ppt/slides/slide14.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126.xml" ContentType="application/vnd.openxmlformats-officedocument.presentationml.notesSlide+xml"/>
  <Override PartName="/ppt/notesSlides/notesSlide84.xml" ContentType="application/vnd.openxmlformats-officedocument.presentationml.notesSlide+xml"/>
  <Override PartName="/ppt/slides/slide127.xml" ContentType="application/vnd.openxmlformats-officedocument.presentationml.slide+xml"/>
  <Override PartName="/ppt/slides/slide160.xml" ContentType="application/vnd.openxmlformats-officedocument.presentationml.slide+xml"/>
  <Default Extension="bin" ContentType="application/vnd.openxmlformats-officedocument.presentationml.printerSettings"/>
  <Override PartName="/ppt/slides/slide48.xml" ContentType="application/vnd.openxmlformats-officedocument.presentationml.slide+xml"/>
  <Override PartName="/ppt/slides/slide81.xml" ContentType="application/vnd.openxmlformats-officedocument.presentationml.slide+xml"/>
  <Override PartName="/ppt/notesSlides/notesSlide187.xml" ContentType="application/vnd.openxmlformats-officedocument.presentationml.notes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notesSlides/notesSlide132.xml" ContentType="application/vnd.openxmlformats-officedocument.presentationml.notesSlide+xml"/>
  <Override PartName="/ppt/notesSlides/notesSlide9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notesSlides/notesSlide116.xml" ContentType="application/vnd.openxmlformats-officedocument.presentationml.notesSlide+xml"/>
  <Override PartName="/ppt/slides/slide10.xml" ContentType="application/vnd.openxmlformats-officedocument.presentationml.slide+xml"/>
  <Override PartName="/ppt/slides/slide117.xml" ContentType="application/vnd.openxmlformats-officedocument.presentationml.slide+xml"/>
  <Override PartName="/ppt/notesSlides/notesSlide193.xml" ContentType="application/vnd.openxmlformats-officedocument.presentationml.notesSlide+xml"/>
  <Override PartName="/ppt/slides/slide150.xml" ContentType="application/vnd.openxmlformats-officedocument.presentationml.slide+xml"/>
  <Override PartName="/ppt/slides/slide3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122.xml" ContentType="application/vnd.openxmlformats-officedocument.presentationml.notesSlide+xml"/>
  <Override PartName="/ppt/notesSlides/notesSlide80.xml" ContentType="application/vnd.openxmlformats-officedocument.presentationml.notesSlide+xml"/>
  <Override PartName="/ppt/slides/slide123.xml" ContentType="application/vnd.openxmlformats-officedocument.presentationml.slide+xml"/>
  <Override PartName="/ppt/slides/slide44.xml" ContentType="application/vnd.openxmlformats-officedocument.presentationml.slide+xml"/>
  <Override PartName="/ppt/slides/slide107.xml" ContentType="application/vnd.openxmlformats-officedocument.presentationml.slide+xml"/>
  <Override PartName="/ppt/notesSlides/notesSlide183.xml" ContentType="application/vnd.openxmlformats-officedocument.presentationml.notesSlide+xml"/>
  <Override PartName="/ppt/slides/slide184.xml" ContentType="application/vnd.openxmlformats-officedocument.presentationml.slide+xml"/>
  <Override PartName="/ppt/notesSlides/notesSlide53.xml" ContentType="application/vnd.openxmlformats-officedocument.presentationml.notesSlide+xml"/>
  <Override PartName="/ppt/slides/slide2.xml" ContentType="application/vnd.openxmlformats-officedocument.presentationml.slide+xml"/>
  <Override PartName="/ppt/notesSlides/notesSlide37.xml" ContentType="application/vnd.openxmlformats-officedocument.presentationml.notesSlide+xml"/>
  <Override PartName="/ppt/notesSlides/notesSlide112.xml" ContentType="application/vnd.openxmlformats-officedocument.presentationml.notesSlide+xml"/>
  <Override PartName="/ppt/notesSlides/notesSlide156.xml" ContentType="application/vnd.openxmlformats-officedocument.presentationml.notesSlide+xml"/>
  <Override PartName="/ppt/slides/slide113.xml" ContentType="application/vnd.openxmlformats-officedocument.presentationml.slide+xml"/>
  <Override PartName="/ppt/slides/slide34.xml" ContentType="application/vnd.openxmlformats-officedocument.presentationml.slide+xml"/>
  <Override PartName="/ppt/slides/slide190.xml" ContentType="application/vnd.openxmlformats-officedocument.presentationml.slide+xml"/>
  <Override PartName="/ppt/slides/slide174.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notesSlides/notesSlide146.xml" ContentType="application/vnd.openxmlformats-officedocument.presentationml.notesSlide+xml"/>
  <Override PartName="/ppt/slides/slide147.xml" ContentType="application/vnd.openxmlformats-officedocument.presentationml.slide+xml"/>
  <Override PartName="/ppt/slides/slide180.xml" ContentType="application/vnd.openxmlformats-officedocument.presentationml.slide+xml"/>
  <Override PartName="/ppt/notesSlides/notesSlide7.xml" ContentType="application/vnd.openxmlformats-officedocument.presentationml.notesSlide+xml"/>
  <Override PartName="/ppt/slides/slide68.xml" ContentType="application/vnd.openxmlformats-officedocument.presentationml.slide+xml"/>
  <Default Extension="jpeg" ContentType="image/jpeg"/>
  <Override PartName="/ppt/notesSlides/notesSlide77.xml" ContentType="application/vnd.openxmlformats-officedocument.presentationml.notesSlide+xml"/>
  <Override PartName="/ppt/notesSlides/notesSlide152.xml" ContentType="application/vnd.openxmlformats-officedocument.presentationml.notesSlide+xml"/>
  <Override PartName="/ppt/slides/slide30.xml" ContentType="application/vnd.openxmlformats-officedocument.presentationml.slide+xml"/>
  <Override PartName="/ppt/notesSlides/notesSlide136.xml" ContentType="application/vnd.openxmlformats-officedocument.presentationml.notesSlide+xml"/>
  <Override PartName="/ppt/slides/slide137.xml" ContentType="application/vnd.openxmlformats-officedocument.presentationml.slide+xml"/>
  <Override PartName="/ppt/slides/slide170.xml" ContentType="application/vnd.openxmlformats-officedocument.presentationml.slide+xml"/>
  <Override PartName="/ppt/slides/slide58.xml" ContentType="application/vnd.openxmlformats-officedocument.presentationml.slide+xml"/>
  <Override PartName="/ppt/notesSlides/notesSlide109.xml" ContentType="application/vnd.openxmlformats-officedocument.presentationml.notesSlide+xml"/>
  <Override PartName="/ppt/notesSlides/notesSlide67.xml" ContentType="application/vnd.openxmlformats-officedocument.presentationml.notesSlide+xml"/>
  <Override PartName="/ppt/notesSlides/notesSlide142.xml" ContentType="application/vnd.openxmlformats-officedocument.presentationml.notesSlide+xml"/>
  <Override PartName="/ppt/slideLayouts/slideLayout21.xml" ContentType="application/vnd.openxmlformats-officedocument.presentationml.slideLayout+xml"/>
  <Override PartName="/ppt/slides/slide143.xml" ContentType="application/vnd.openxmlformats-officedocument.presentationml.slide+xml"/>
  <Override PartName="/ppt/slides/slide64.xml" ContentType="application/vnd.openxmlformats-officedocument.presentationml.slide+xml"/>
  <Override PartName="/ppt/notesSlides/notesSlide3.xml" ContentType="application/vnd.openxmlformats-officedocument.presentationml.notesSlide+xml"/>
  <Override PartName="/ppt/notesSlides/notesSlide73.xml" ContentType="application/vnd.openxmlformats-officedocument.presentationml.notesSlide+xml"/>
  <Override PartName="/ppt/slides/slide70.xml" ContentType="application/vnd.openxmlformats-officedocument.presentationml.slide+xml"/>
  <Override PartName="/ppt/slides/slide133.xml" ContentType="application/vnd.openxmlformats-officedocument.presentationml.slide+xml"/>
  <Override PartName="/ppt/notesSlides/notesSlide176.xml" ContentType="application/vnd.openxmlformats-officedocument.presentationml.notesSlide+xml"/>
  <Override PartName="/ppt/slides/slide54.xml" ContentType="application/vnd.openxmlformats-officedocument.presentationml.slide+xml"/>
  <Override PartName="/ppt/notesSlides/notesSlide105.xml" ContentType="application/vnd.openxmlformats-officedocument.presentationml.notes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60.xml" ContentType="application/vnd.openxmlformats-officedocument.presentationml.slide+xml"/>
  <Override PartName="/ppt/notesSlides/notesSlide166.xml" ContentType="application/vnd.openxmlformats-officedocument.presentationml.notesSlide+xml"/>
  <Override PartName="/ppt/slides/slide167.xml" ContentType="application/vnd.openxmlformats-officedocument.presentationml.slide+xml"/>
  <Override PartName="/ppt/slides/slide88.xml" ContentType="application/vnd.openxmlformats-officedocument.presentationml.slide+xml"/>
  <Override PartName="/ppt/notesSlides/notesSlide97.xml" ContentType="application/vnd.openxmlformats-officedocument.presentationml.notesSlide+xml"/>
  <Override PartName="/ppt/slideLayouts/slideLayout18.xml" ContentType="application/vnd.openxmlformats-officedocument.presentationml.slideLayout+xml"/>
  <Override PartName="/ppt/notesSlides/notesSlide172.xml" ContentType="application/vnd.openxmlformats-officedocument.presentationml.notesSlide+xml"/>
  <Override PartName="/ppt/slides/slide17.xml" ContentType="application/vnd.openxmlformats-officedocument.presentationml.slide+xml"/>
  <Override PartName="/ppt/slides/slide50.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notesSlides/notesSlide101.xml" ContentType="application/vnd.openxmlformats-officedocument.presentationml.notesSlide+xml"/>
  <Override PartName="/ppt/slides/slide102.xml" ContentType="application/vnd.openxmlformats-officedocument.presentationml.slide+xml"/>
  <Override PartName="/ppt/slides/slide23.xml" ContentType="application/vnd.openxmlformats-officedocument.presentationml.slide+xml"/>
  <Override PartName="/ppt/notesSlides/notesSlide87.xml" ContentType="application/vnd.openxmlformats-officedocument.presentationml.notesSlide+xml"/>
  <Override PartName="/ppt/notesSlides/notesSlide129.xml" ContentType="application/vnd.openxmlformats-officedocument.presentationml.notesSlide+xml"/>
  <Override PartName="/ppt/notesSlides/notesSlide162.xml" ContentType="application/vnd.openxmlformats-officedocument.presentationml.notesSlide+xml"/>
  <Override PartName="/ppt/slides/slide163.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notesSlides/notesSlide16.xml" ContentType="application/vnd.openxmlformats-officedocument.presentationml.notesSlide+xml"/>
  <Override PartName="/ppt/notesSlides/notesSlide93.xml" ContentType="application/vnd.openxmlformats-officedocument.presentationml.notesSlide+xml"/>
  <Override PartName="/ppt/slides/slide9.xml" ContentType="application/vnd.openxmlformats-officedocument.presentationml.slide+xml"/>
  <Override PartName="/ppt/slideLayouts/slideLayout14.xml" ContentType="application/vnd.openxmlformats-officedocument.presentationml.slideLayout+xml"/>
  <Override PartName="/ppt/slides/slide13.xml" ContentType="application/vnd.openxmlformats-officedocument.presentationml.slide+xml"/>
  <Override PartName="/ppt/notesSlides/notesSlide119.xml" ContentType="application/vnd.openxmlformats-officedocument.presentationml.notesSlide+xml"/>
  <Default Extension="rels" ContentType="application/vnd.openxmlformats-package.relationships+xml"/>
  <Override PartName="/ppt/slides/slide90.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125.xml" ContentType="application/vnd.openxmlformats-officedocument.presentationml.notesSlide+xml"/>
  <Override PartName="/ppt/notesSlides/notesSlide83.xml" ContentType="application/vnd.openxmlformats-officedocument.presentationml.notesSlide+xml"/>
  <Override PartName="/ppt/slides/slide126.xml" ContentType="application/vnd.openxmlformats-officedocument.presentationml.slide+xml"/>
  <Override PartName="/ppt/slides/slide47.xml" ContentType="application/vnd.openxmlformats-officedocument.presentationml.slide+xml"/>
  <Override PartName="/ppt/slides/slide80.xml" ContentType="application/vnd.openxmlformats-officedocument.presentationml.slide+xml"/>
  <Override PartName="/ppt/notesSlides/notesSlide186.xml" ContentType="application/vnd.openxmlformats-officedocument.presentationml.notesSlide+xml"/>
  <Override PartName="/ppt/notesSlides/notesSlide12.xml" ContentType="application/vnd.openxmlformats-officedocument.presentationml.notesSlide+xml"/>
  <Override PartName="/ppt/slides/slide187.xml" ContentType="application/vnd.openxmlformats-officedocument.presentationml.slide+xml"/>
  <Override PartName="/ppt/notesSlides/notesSlide56.xml" ContentType="application/vnd.openxmlformats-officedocument.presentationml.notesSlide+xml"/>
  <Override PartName="/ppt/notesSlides/notesSlide131.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notesSlides/notesSlide115.xml" ContentType="application/vnd.openxmlformats-officedocument.presentationml.notesSlide+xml"/>
  <Override PartName="/ppt/slides/slide116.xml" ContentType="application/vnd.openxmlformats-officedocument.presentationml.slide+xml"/>
  <Override PartName="/ppt/notesSlides/notesSlide192.xml" ContentType="application/vnd.openxmlformats-officedocument.presentationml.notesSlide+xml"/>
  <Override PartName="/ppt/slides/slide37.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notesSlides/notesSlide46.xml" ContentType="application/vnd.openxmlformats-officedocument.presentationml.notesSlide+xml"/>
  <Override PartName="/ppt/slides/slide98.xml" ContentType="application/vnd.openxmlformats-officedocument.presentationml.slide+xml"/>
  <Override PartName="/ppt/notesSlides/notesSlide121.xml" ContentType="application/vnd.openxmlformats-officedocument.presentationml.notesSlide+xml"/>
  <Override PartName="/ppt/slides/slide122.xml" ContentType="application/vnd.openxmlformats-officedocument.presentationml.slide+xml"/>
  <Override PartName="/ppt/slides/slide43.xml" ContentType="application/vnd.openxmlformats-officedocument.presentationml.slide+xml"/>
  <Override PartName="/ppt/notesSlides/notesSlide149.xml" ContentType="application/vnd.openxmlformats-officedocument.presentationml.notesSlide+xml"/>
  <Override PartName="/ppt/slides/slide106.xml" ContentType="application/vnd.openxmlformats-officedocument.presentationml.slide+xml"/>
  <Override PartName="/ppt/notesSlides/notesSlide182.xml" ContentType="application/vnd.openxmlformats-officedocument.presentationml.notesSlide+xml"/>
  <Override PartName="/ppt/slides/slide183.xml" ContentType="application/vnd.openxmlformats-officedocument.presentationml.slide+xml"/>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notesSlides/notesSlide111.xml" ContentType="application/vnd.openxmlformats-officedocument.presentationml.notesSlide+xml"/>
  <Override PartName="/ppt/notesSlides/notesSlide155.xml" ContentType="application/vnd.openxmlformats-officedocument.presentationml.notesSlide+xml"/>
  <Override PartName="/ppt/slides/slide112.xml" ContentType="application/vnd.openxmlformats-officedocument.presentationml.slide+xml"/>
  <Override PartName="/ppt/slides/slide33.xml" ContentType="application/vnd.openxmlformats-officedocument.presentationml.slide+xml"/>
  <Override PartName="/ppt/notesSlides/notesSlide139.xml" ContentType="application/vnd.openxmlformats-officedocument.presentationml.notesSlide+xml"/>
  <Override PartName="/ppt/slides/slide173.xml" ContentType="application/vnd.openxmlformats-officedocument.presentationml.slide+xml"/>
  <Override PartName="/ppt/notesSlides/notesSlide42.xml" ContentType="application/vnd.openxmlformats-officedocument.presentationml.notesSlide+xml"/>
  <Override PartName="/ppt/notesSlides/notesSlide145.xml" ContentType="application/vnd.openxmlformats-officedocument.presentationml.notesSlide+xml"/>
  <Override PartName="/ppt/slides/slide146.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notesSlides/notesSlide76.xml" ContentType="application/vnd.openxmlformats-officedocument.presentationml.notesSlide+xml"/>
  <Override PartName="/ppt/notesSlides/notesSlide151.xml" ContentType="application/vnd.openxmlformats-officedocument.presentationml.notesSlide+xml"/>
  <Override PartName="/ppt/tableStyles.xml" ContentType="application/vnd.openxmlformats-officedocument.presentationml.tableStyles+xml"/>
  <Override PartName="/ppt/notesSlides/notesSlide135.xml" ContentType="application/vnd.openxmlformats-officedocument.presentationml.notesSlide+xml"/>
  <Override PartName="/ppt/notesSlides/notesSlide179.xml" ContentType="application/vnd.openxmlformats-officedocument.presentationml.notesSlide+xml"/>
  <Override PartName="/ppt/slides/slide136.xml" ContentType="application/vnd.openxmlformats-officedocument.presentationml.slide+xml"/>
  <Override PartName="/ppt/slides/slide57.xml" ContentType="application/vnd.openxmlformats-officedocument.presentationml.slide+xml"/>
  <Override PartName="/ppt/notesSlides/notesSlide108.xml" ContentType="application/vnd.openxmlformats-officedocument.presentationml.notesSlide+xml"/>
  <Override PartName="/ppt/notesSlides/notesSlide66.xml" ContentType="application/vnd.openxmlformats-officedocument.presentationml.notesSlide+xml"/>
  <Override PartName="/ppt/notesSlides/notesSlide141.xml" ContentType="application/vnd.openxmlformats-officedocument.presentationml.notesSlide+xml"/>
  <Override PartName="/ppt/slideLayouts/slideLayout20.xml" ContentType="application/vnd.openxmlformats-officedocument.presentationml.slideLayout+xml"/>
  <Override PartName="/ppt/slides/slide142.xml" ContentType="application/vnd.openxmlformats-officedocument.presentationml.slide+xml"/>
  <Override PartName="/ppt/slides/slide63.xml" ContentType="application/vnd.openxmlformats-officedocument.presentationml.slide+xml"/>
  <Override PartName="/ppt/notesSlides/notesSlide2.xml" ContentType="application/vnd.openxmlformats-officedocument.presentationml.notesSlide+xml"/>
  <Override PartName="/ppt/notesSlides/notesSlide169.xml" ContentType="application/vnd.openxmlformats-officedocument.presentationml.notesSlide+xml"/>
  <Override PartName="/ppt/viewProps.xml" ContentType="application/vnd.openxmlformats-officedocument.presentationml.viewProps+xml"/>
  <Override PartName="/ppt/notesSlides/notesSlide72.xml" ContentType="application/vnd.openxmlformats-officedocument.presentationml.notesSlide+xml"/>
  <Override PartName="/ppt/notesSlides/notesSlide175.xml" ContentType="application/vnd.openxmlformats-officedocument.presentationml.notesSlide+xml"/>
  <Override PartName="/ppt/slides/slide132.xml" ContentType="application/vnd.openxmlformats-officedocument.presentationml.slide+xml"/>
  <Override PartName="/ppt/slides/slide53.xml" ContentType="application/vnd.openxmlformats-officedocument.presentationml.slide+xml"/>
  <Override PartName="/ppt/notesSlides/notesSlide159.xml" ContentType="application/vnd.openxmlformats-officedocument.presentationml.notes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104.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notesSlides/notesSlide165.xml" ContentType="application/vnd.openxmlformats-officedocument.presentationml.notesSlide+xml"/>
  <Override PartName="/ppt/slides/slide166.xml" ContentType="application/vnd.openxmlformats-officedocument.presentationml.slide+xml"/>
  <Override PartName="/ppt/notesSlides/notesSlide35.xml" ContentType="application/vnd.openxmlformats-officedocument.presentationml.notesSlide+xml"/>
  <Override PartName="/ppt/slides/slide87.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ppt/notesSlides/notesSlide96.xml" ContentType="application/vnd.openxmlformats-officedocument.presentationml.notesSlide+xml"/>
  <Override PartName="/ppt/slideLayouts/slideLayout17.xml" ContentType="application/vnd.openxmlformats-officedocument.presentationml.slideLayout+xml"/>
  <Override PartName="/ppt/notesSlides/notesSlide171.xml" ContentType="application/vnd.openxmlformats-officedocument.presentationml.notesSlide+xml"/>
  <Override PartName="/ppt/slides/slide16.xml" ContentType="application/vnd.openxmlformats-officedocument.presentationml.slide+xml"/>
  <Override PartName="/ppt/slides/slide93.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notesSlides/notesSlide100.xml" ContentType="application/vnd.openxmlformats-officedocument.presentationml.notesSlide+xml"/>
  <Override PartName="/ppt/slides/slide101.xml" ContentType="application/vnd.openxmlformats-officedocument.presentationml.slide+xml"/>
  <Override PartName="/ppt/slides/slide22.xml" ContentType="application/vnd.openxmlformats-officedocument.presentationml.slide+xml"/>
  <Override PartName="/ppt/notesSlides/notesSlide128.xml" ContentType="application/vnd.openxmlformats-officedocument.presentationml.notesSlide+xml"/>
  <Override PartName="/ppt/notesSlides/notesSlide86.xml" ContentType="application/vnd.openxmlformats-officedocument.presentationml.notesSlide+xml"/>
  <Override PartName="/ppt/notesSlides/notesSlide161.xml" ContentType="application/vnd.openxmlformats-officedocument.presentationml.notesSlide+xml"/>
  <Override PartName="/ppt/slides/slide162.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notesSlides/notesSlide189.xml" ContentType="application/vnd.openxmlformats-officedocument.presentationml.notes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notesSlides/notesSlide92.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notesSlides/notesSlide118.xml" ContentType="application/vnd.openxmlformats-officedocument.presentationml.notesSlide+xml"/>
  <Override PartName="/ppt/slides/slide119.xml" ContentType="application/vnd.openxmlformats-officedocument.presentationml.slide+xml"/>
  <Override PartName="/ppt/slides/slide152.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124.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slides/slide46.xml" ContentType="application/vnd.openxmlformats-officedocument.presentationml.slide+xml"/>
  <Override PartName="/ppt/slides/slide109.xml" ContentType="application/vnd.openxmlformats-officedocument.presentationml.slide+xml"/>
  <Override PartName="/ppt/notesSlides/notesSlide185.xml" ContentType="application/vnd.openxmlformats-officedocument.presentationml.notes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notesSlides/notesSlide130.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notesSlides/notesSlide114.xml" ContentType="application/vnd.openxmlformats-officedocument.presentationml.notesSlide+xml"/>
  <Override PartName="/ppt/slides/slide115.xml" ContentType="application/vnd.openxmlformats-officedocument.presentationml.slide+xml"/>
  <Override PartName="/ppt/notesSlides/notesSlide191.xml" ContentType="application/vnd.openxmlformats-officedocument.presentationml.notesSlide+xml"/>
  <Override PartName="/ppt/slides/slide36.xml" ContentType="application/vnd.openxmlformats-officedocument.presentationml.slide+xml"/>
  <Override PartName="/ppt/slides/slide192.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notesSlides/notesSlide45.xml" ContentType="application/vnd.openxmlformats-officedocument.presentationml.notesSlide+xml"/>
  <Override PartName="/ppt/slides/slide97.xml" ContentType="application/vnd.openxmlformats-officedocument.presentationml.slide+xml"/>
  <Override PartName="/ppt/notesSlides/notesSlide120.xml" ContentType="application/vnd.openxmlformats-officedocument.presentationml.notesSlide+xml"/>
  <Override PartName="/ppt/slides/slide121.xml" ContentType="application/vnd.openxmlformats-officedocument.presentationml.slide+xml"/>
  <Override PartName="/ppt/slides/slide42.xml" ContentType="application/vnd.openxmlformats-officedocument.presentationml.slide+xml"/>
  <Override PartName="/ppt/notesSlides/notesSlide148.xml" ContentType="application/vnd.openxmlformats-officedocument.presentationml.notesSlide+xml"/>
  <Override PartName="/ppt/slides/slide105.xml" ContentType="application/vnd.openxmlformats-officedocument.presentationml.slide+xml"/>
  <Override PartName="/ppt/notesSlides/notesSlide181.xml" ContentType="application/vnd.openxmlformats-officedocument.presentationml.notesSlide+xml"/>
  <Override PartName="/ppt/slides/slide149.xml" ContentType="application/vnd.openxmlformats-officedocument.presentationml.slide+xml"/>
  <Override PartName="/ppt/slides/slide182.xml" ContentType="application/vnd.openxmlformats-officedocument.presentationml.slide+xml"/>
  <Override PartName="/ppt/notesSlides/notesSlide51.xml" ContentType="application/vnd.openxmlformats-officedocument.presentationml.notesSlide+xml"/>
  <Override PartName="/ppt/notesSlides/notesSlide110.xml" ContentType="application/vnd.openxmlformats-officedocument.presentationml.notesSlide+xml"/>
  <Override PartName="/ppt/notesSlides/notesSlide79.xml" ContentType="application/vnd.openxmlformats-officedocument.presentationml.notesSlide+xml"/>
  <Override PartName="/ppt/notesSlides/notesSlide154.xml" ContentType="application/vnd.openxmlformats-officedocument.presentationml.notesSlide+xml"/>
  <Override PartName="/ppt/slides/slide111.xml" ContentType="application/vnd.openxmlformats-officedocument.presentationml.slide+xml"/>
  <Override PartName="/ppt/notesSlides/notesSlide138.xml" ContentType="application/vnd.openxmlformats-officedocument.presentationml.notesSlide+xml"/>
  <Override PartName="/ppt/slides/slide32.xml" ContentType="application/vnd.openxmlformats-officedocument.presentationml.slide+xml"/>
  <Override PartName="/ppt/slides/slide139.xml" ContentType="application/vnd.openxmlformats-officedocument.presentationml.slide+xml"/>
  <Override PartName="/ppt/slides/slide172.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notesSlides/notesSlide144.xml" ContentType="application/vnd.openxmlformats-officedocument.presentationml.notesSlide+xml"/>
  <Override PartName="/ppt/slides/slide145.xml" ContentType="application/vnd.openxmlformats-officedocument.presentationml.slide+xml"/>
  <Override PartName="/ppt/slides/slide66.xml" ContentType="application/vnd.openxmlformats-officedocument.presentationml.slide+xml"/>
  <Override PartName="/ppt/notesSlides/notesSlide5.xml" ContentType="application/vnd.openxmlformats-officedocument.presentationml.notesSlide+xml"/>
  <Override PartName="/ppt/slides/slide129.xml" ContentType="application/vnd.openxmlformats-officedocument.presentationml.slide+xml"/>
  <Override PartName="/ppt/notesSlides/notesSlide75.xml" ContentType="application/vnd.openxmlformats-officedocument.presentationml.notesSlide+xml"/>
  <Override PartName="/ppt/notesSlides/notesSlide150.xml" ContentType="application/vnd.openxmlformats-officedocument.presentationml.notesSlide+xml"/>
  <Override PartName="/ppt/notesSlides/notesSlide134.xml" ContentType="application/vnd.openxmlformats-officedocument.presentationml.notesSlide+xml"/>
  <Override PartName="/ppt/notesSlides/notesSlide178.xml" ContentType="application/vnd.openxmlformats-officedocument.presentationml.notesSlide+xml"/>
  <Override PartName="/ppt/slides/slide135.xml" ContentType="application/vnd.openxmlformats-officedocument.presentationml.slide+xml"/>
  <Override PartName="/ppt/slides/slide56.xml" ContentType="application/vnd.openxmlformats-officedocument.presentationml.slide+xml"/>
  <Override PartName="/ppt/notesSlides/notesSlide107.xml" ContentType="application/vnd.openxmlformats-officedocument.presentationml.notesSlide+xml"/>
  <Override PartName="/ppt/notesSlides/notesSlide65.xml" ContentType="application/vnd.openxmlformats-officedocument.presentationml.notesSlide+xml"/>
  <Override PartName="/ppt/notesSlides/notesSlide140.xml" ContentType="application/vnd.openxmlformats-officedocument.presentationml.notesSlide+xml"/>
  <Override PartName="/ppt/slides/slide141.xml" ContentType="application/vnd.openxmlformats-officedocument.presentationml.slide+xml"/>
  <Override PartName="/ppt/slides/slide29.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notesSlides/notesSlide1.xml" ContentType="application/vnd.openxmlformats-officedocument.presentationml.notesSlide+xml"/>
  <Override PartName="/ppt/notesSlides/notesSlide168.xml" ContentType="application/vnd.openxmlformats-officedocument.presentationml.notesSlide+xml"/>
  <Override PartName="/ppt/slides/slide169.xml" ContentType="application/vnd.openxmlformats-officedocument.presentationml.slide+xml"/>
  <Override PartName="/ppt/notesSlides/notesSlide71.xml" ContentType="application/vnd.openxmlformats-officedocument.presentationml.notes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notesSlides/notesSlide174.xml" ContentType="application/vnd.openxmlformats-officedocument.presentationml.notesSlide+xml"/>
  <Override PartName="/ppt/slides/slide131.xml" ContentType="application/vnd.openxmlformats-officedocument.presentationml.slide+xml"/>
  <Override PartName="/ppt/slides/slide19.xml" ContentType="application/vnd.openxmlformats-officedocument.presentationml.slide+xml"/>
  <Override PartName="/ppt/notesSlides/notesSlide158.xml" ContentType="application/vnd.openxmlformats-officedocument.presentationml.notesSlide+xml"/>
  <Override PartName="/ppt/slides/slide52.xml" ContentType="application/vnd.openxmlformats-officedocument.presentationml.slide+xml"/>
  <Override PartName="/ppt/slides/slide159.xml" ContentType="application/vnd.openxmlformats-officedocument.presentationml.slide+xml"/>
  <Override PartName="/ppt/notesSlides/notesSlide28.xml" ContentType="application/vnd.openxmlformats-officedocument.presentationml.notesSlide+xml"/>
  <Override PartName="/ppt/notesSlides/notesSlide103.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notesSlides/notesSlide89.xml" ContentType="application/vnd.openxmlformats-officedocument.presentationml.notesSlide+xml"/>
  <Override PartName="/ppt/notesSlides/notesSlide164.xml" ContentType="application/vnd.openxmlformats-officedocument.presentationml.notesSlide+xml"/>
  <Override PartName="/ppt/slides/slide165.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95.xml" ContentType="application/vnd.openxmlformats-officedocument.presentationml.notesSlide+xml"/>
  <Override PartName="/ppt/slideLayouts/slideLayout16.xml" ContentType="application/vnd.openxmlformats-officedocument.presentationml.slideLayout+xml"/>
  <Override PartName="/ppt/notesSlides/notesSlide170.xml" ContentType="application/vnd.openxmlformats-officedocument.presentationml.notesSlide+xml"/>
  <Override PartName="/ppt/slides/slide15.xml" ContentType="application/vnd.openxmlformats-officedocument.presentationml.slide+xml"/>
  <Override PartName="/ppt/slides/slide92.xml" ContentType="application/vnd.openxmlformats-officedocument.presentationml.slide+xml"/>
  <Override PartName="/ppt/slides/slide155.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Masters/slideMaster2.xml" ContentType="application/vnd.openxmlformats-officedocument.presentationml.slideMaster+xml"/>
  <Override PartName="/ppt/slides/slide21.xml" ContentType="application/vnd.openxmlformats-officedocument.presentationml.slide+xml"/>
  <Override PartName="/ppt/notesSlides/notesSlide85.xml" ContentType="application/vnd.openxmlformats-officedocument.presentationml.notesSlide+xml"/>
  <Override PartName="/ppt/notesSlides/notesSlide127.xml" ContentType="application/vnd.openxmlformats-officedocument.presentationml.notesSlide+xml"/>
  <Override PartName="/ppt/notesSlides/notesSlide160.xml" ContentType="application/vnd.openxmlformats-officedocument.presentationml.notesSlide+xml"/>
  <Override PartName="/ppt/slides/slide128.xml" ContentType="application/vnd.openxmlformats-officedocument.presentationml.slide+xml"/>
  <Override PartName="/ppt/slides/slide161.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notesSlides/notesSlide188.xml" ContentType="application/vnd.openxmlformats-officedocument.presentationml.notesSlide+xml"/>
  <Override PartName="/ppt/notesSlides/notesSlide14.xml" ContentType="application/vnd.openxmlformats-officedocument.presentationml.notesSlide+xml"/>
  <Override PartName="/ppt/slides/slide189.xml" ContentType="application/vnd.openxmlformats-officedocument.presentationml.slide+xml"/>
  <Override PartName="/ppt/notesSlides/notesSlide58.xml" ContentType="application/vnd.openxmlformats-officedocument.presentationml.notesSlide+xml"/>
  <Override PartName="/ppt/notesSlides/notesSlide91.xml" ContentType="application/vnd.openxmlformats-officedocument.presentationml.notesSlid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notesSlides/notesSlide117.xml" ContentType="application/vnd.openxmlformats-officedocument.presentationml.notesSlide+xml"/>
  <Override PartName="/ppt/slides/slide118.xml" ContentType="application/vnd.openxmlformats-officedocument.presentationml.slide+xml"/>
  <Override PartName="/ppt/slides/slide151.xml" ContentType="application/vnd.openxmlformats-officedocument.presentationml.slide+xml"/>
  <Override PartName="/ppt/slides/slide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 id="2147483649" r:id="rId2"/>
  </p:sldMasterIdLst>
  <p:notesMasterIdLst>
    <p:notesMasterId r:id="rId196"/>
  </p:notesMasterIdLst>
  <p:handoutMasterIdLst>
    <p:handoutMasterId r:id="rId197"/>
  </p:handoutMasterIdLst>
  <p:sldIdLst>
    <p:sldId id="265" r:id="rId3"/>
    <p:sldId id="634" r:id="rId4"/>
    <p:sldId id="638" r:id="rId5"/>
    <p:sldId id="540" r:id="rId6"/>
    <p:sldId id="541" r:id="rId7"/>
    <p:sldId id="531" r:id="rId8"/>
    <p:sldId id="639" r:id="rId9"/>
    <p:sldId id="600" r:id="rId10"/>
    <p:sldId id="601" r:id="rId11"/>
    <p:sldId id="469" r:id="rId12"/>
    <p:sldId id="602" r:id="rId13"/>
    <p:sldId id="603" r:id="rId14"/>
    <p:sldId id="604" r:id="rId15"/>
    <p:sldId id="605" r:id="rId16"/>
    <p:sldId id="606" r:id="rId17"/>
    <p:sldId id="474" r:id="rId18"/>
    <p:sldId id="475" r:id="rId19"/>
    <p:sldId id="476" r:id="rId20"/>
    <p:sldId id="607" r:id="rId21"/>
    <p:sldId id="477" r:id="rId22"/>
    <p:sldId id="478" r:id="rId23"/>
    <p:sldId id="483" r:id="rId24"/>
    <p:sldId id="485" r:id="rId25"/>
    <p:sldId id="608" r:id="rId26"/>
    <p:sldId id="486" r:id="rId27"/>
    <p:sldId id="487" r:id="rId28"/>
    <p:sldId id="488" r:id="rId29"/>
    <p:sldId id="489" r:id="rId30"/>
    <p:sldId id="490" r:id="rId31"/>
    <p:sldId id="492" r:id="rId32"/>
    <p:sldId id="493" r:id="rId33"/>
    <p:sldId id="494" r:id="rId34"/>
    <p:sldId id="609" r:id="rId35"/>
    <p:sldId id="610" r:id="rId36"/>
    <p:sldId id="611" r:id="rId37"/>
    <p:sldId id="612" r:id="rId38"/>
    <p:sldId id="613" r:id="rId39"/>
    <p:sldId id="647" r:id="rId40"/>
    <p:sldId id="648" r:id="rId41"/>
    <p:sldId id="649" r:id="rId42"/>
    <p:sldId id="650" r:id="rId43"/>
    <p:sldId id="651" r:id="rId44"/>
    <p:sldId id="652" r:id="rId45"/>
    <p:sldId id="653" r:id="rId46"/>
    <p:sldId id="640" r:id="rId47"/>
    <p:sldId id="417" r:id="rId48"/>
    <p:sldId id="641" r:id="rId49"/>
    <p:sldId id="257" r:id="rId50"/>
    <p:sldId id="443" r:id="rId51"/>
    <p:sldId id="256" r:id="rId52"/>
    <p:sldId id="258" r:id="rId53"/>
    <p:sldId id="632" r:id="rId54"/>
    <p:sldId id="633" r:id="rId55"/>
    <p:sldId id="444" r:id="rId56"/>
    <p:sldId id="445" r:id="rId57"/>
    <p:sldId id="446" r:id="rId58"/>
    <p:sldId id="259" r:id="rId59"/>
    <p:sldId id="447" r:id="rId60"/>
    <p:sldId id="503" r:id="rId61"/>
    <p:sldId id="504" r:id="rId62"/>
    <p:sldId id="271" r:id="rId63"/>
    <p:sldId id="272" r:id="rId64"/>
    <p:sldId id="269" r:id="rId65"/>
    <p:sldId id="268" r:id="rId66"/>
    <p:sldId id="260" r:id="rId67"/>
    <p:sldId id="300" r:id="rId68"/>
    <p:sldId id="283" r:id="rId69"/>
    <p:sldId id="296" r:id="rId70"/>
    <p:sldId id="297" r:id="rId71"/>
    <p:sldId id="298" r:id="rId72"/>
    <p:sldId id="270" r:id="rId73"/>
    <p:sldId id="448" r:id="rId74"/>
    <p:sldId id="511" r:id="rId75"/>
    <p:sldId id="631" r:id="rId76"/>
    <p:sldId id="642" r:id="rId77"/>
    <p:sldId id="372" r:id="rId78"/>
    <p:sldId id="432" r:id="rId79"/>
    <p:sldId id="433" r:id="rId80"/>
    <p:sldId id="434" r:id="rId81"/>
    <p:sldId id="435" r:id="rId82"/>
    <p:sldId id="436" r:id="rId83"/>
    <p:sldId id="437" r:id="rId84"/>
    <p:sldId id="439" r:id="rId85"/>
    <p:sldId id="440" r:id="rId86"/>
    <p:sldId id="438" r:id="rId87"/>
    <p:sldId id="261" r:id="rId88"/>
    <p:sldId id="629" r:id="rId89"/>
    <p:sldId id="517" r:id="rId90"/>
    <p:sldId id="518" r:id="rId91"/>
    <p:sldId id="520" r:id="rId92"/>
    <p:sldId id="521" r:id="rId93"/>
    <p:sldId id="522" r:id="rId94"/>
    <p:sldId id="523" r:id="rId95"/>
    <p:sldId id="527" r:id="rId96"/>
    <p:sldId id="528" r:id="rId97"/>
    <p:sldId id="529" r:id="rId98"/>
    <p:sldId id="530" r:id="rId99"/>
    <p:sldId id="643" r:id="rId100"/>
    <p:sldId id="560" r:id="rId101"/>
    <p:sldId id="557" r:id="rId102"/>
    <p:sldId id="534" r:id="rId103"/>
    <p:sldId id="545" r:id="rId104"/>
    <p:sldId id="546" r:id="rId105"/>
    <p:sldId id="547" r:id="rId106"/>
    <p:sldId id="548" r:id="rId107"/>
    <p:sldId id="549" r:id="rId108"/>
    <p:sldId id="559" r:id="rId109"/>
    <p:sldId id="558" r:id="rId110"/>
    <p:sldId id="551" r:id="rId111"/>
    <p:sldId id="565" r:id="rId112"/>
    <p:sldId id="555" r:id="rId113"/>
    <p:sldId id="553" r:id="rId114"/>
    <p:sldId id="561" r:id="rId115"/>
    <p:sldId id="569" r:id="rId116"/>
    <p:sldId id="556" r:id="rId117"/>
    <p:sldId id="566" r:id="rId118"/>
    <p:sldId id="567" r:id="rId119"/>
    <p:sldId id="568" r:id="rId120"/>
    <p:sldId id="570" r:id="rId121"/>
    <p:sldId id="571" r:id="rId122"/>
    <p:sldId id="572" r:id="rId123"/>
    <p:sldId id="573" r:id="rId124"/>
    <p:sldId id="574" r:id="rId125"/>
    <p:sldId id="575" r:id="rId126"/>
    <p:sldId id="576" r:id="rId127"/>
    <p:sldId id="577" r:id="rId128"/>
    <p:sldId id="578" r:id="rId129"/>
    <p:sldId id="580" r:id="rId130"/>
    <p:sldId id="579" r:id="rId131"/>
    <p:sldId id="533" r:id="rId132"/>
    <p:sldId id="581" r:id="rId133"/>
    <p:sldId id="582" r:id="rId134"/>
    <p:sldId id="595" r:id="rId135"/>
    <p:sldId id="594" r:id="rId136"/>
    <p:sldId id="644" r:id="rId137"/>
    <p:sldId id="597" r:id="rId138"/>
    <p:sldId id="598" r:id="rId139"/>
    <p:sldId id="593" r:id="rId140"/>
    <p:sldId id="563" r:id="rId141"/>
    <p:sldId id="564" r:id="rId142"/>
    <p:sldId id="562" r:id="rId143"/>
    <p:sldId id="552" r:id="rId144"/>
    <p:sldId id="554" r:id="rId145"/>
    <p:sldId id="654" r:id="rId146"/>
    <p:sldId id="655" r:id="rId147"/>
    <p:sldId id="656" r:id="rId148"/>
    <p:sldId id="538" r:id="rId149"/>
    <p:sldId id="480" r:id="rId150"/>
    <p:sldId id="470" r:id="rId151"/>
    <p:sldId id="473" r:id="rId152"/>
    <p:sldId id="645" r:id="rId153"/>
    <p:sldId id="646" r:id="rId154"/>
    <p:sldId id="496" r:id="rId155"/>
    <p:sldId id="497" r:id="rId156"/>
    <p:sldId id="498" r:id="rId157"/>
    <p:sldId id="499" r:id="rId158"/>
    <p:sldId id="500" r:id="rId159"/>
    <p:sldId id="501" r:id="rId160"/>
    <p:sldId id="502" r:id="rId161"/>
    <p:sldId id="505" r:id="rId162"/>
    <p:sldId id="507" r:id="rId163"/>
    <p:sldId id="509" r:id="rId164"/>
    <p:sldId id="510" r:id="rId165"/>
    <p:sldId id="512" r:id="rId166"/>
    <p:sldId id="513" r:id="rId167"/>
    <p:sldId id="583" r:id="rId168"/>
    <p:sldId id="584" r:id="rId169"/>
    <p:sldId id="585" r:id="rId170"/>
    <p:sldId id="586" r:id="rId171"/>
    <p:sldId id="587" r:id="rId172"/>
    <p:sldId id="588" r:id="rId173"/>
    <p:sldId id="589" r:id="rId174"/>
    <p:sldId id="590" r:id="rId175"/>
    <p:sldId id="591" r:id="rId176"/>
    <p:sldId id="592" r:id="rId177"/>
    <p:sldId id="508" r:id="rId178"/>
    <p:sldId id="626" r:id="rId179"/>
    <p:sldId id="614" r:id="rId180"/>
    <p:sldId id="615" r:id="rId181"/>
    <p:sldId id="616" r:id="rId182"/>
    <p:sldId id="617" r:id="rId183"/>
    <p:sldId id="618" r:id="rId184"/>
    <p:sldId id="619" r:id="rId185"/>
    <p:sldId id="620" r:id="rId186"/>
    <p:sldId id="621" r:id="rId187"/>
    <p:sldId id="622" r:id="rId188"/>
    <p:sldId id="623" r:id="rId189"/>
    <p:sldId id="624" r:id="rId190"/>
    <p:sldId id="625" r:id="rId191"/>
    <p:sldId id="627" r:id="rId192"/>
    <p:sldId id="515" r:id="rId193"/>
    <p:sldId id="628" r:id="rId194"/>
    <p:sldId id="630" r:id="rId195"/>
  </p:sldIdLst>
  <p:sldSz cx="9144000" cy="6858000" type="screen4x3"/>
  <p:notesSz cx="6858000" cy="9144000"/>
  <p:defaultTextStyle>
    <a:defPPr>
      <a:defRPr lang="en-US"/>
    </a:defPPr>
    <a:lvl1pPr algn="ctr" rtl="0" eaLnBrk="0" fontAlgn="base" hangingPunct="0">
      <a:spcBef>
        <a:spcPct val="50000"/>
      </a:spcBef>
      <a:spcAft>
        <a:spcPct val="0"/>
      </a:spcAft>
      <a:defRPr sz="3200" kern="1200">
        <a:solidFill>
          <a:schemeClr val="bg1"/>
        </a:solidFill>
        <a:latin typeface="Arial" charset="0"/>
        <a:ea typeface="+mn-ea"/>
        <a:cs typeface="+mn-cs"/>
      </a:defRPr>
    </a:lvl1pPr>
    <a:lvl2pPr marL="457200" algn="ctr" rtl="0" eaLnBrk="0" fontAlgn="base" hangingPunct="0">
      <a:spcBef>
        <a:spcPct val="50000"/>
      </a:spcBef>
      <a:spcAft>
        <a:spcPct val="0"/>
      </a:spcAft>
      <a:defRPr sz="3200" kern="1200">
        <a:solidFill>
          <a:schemeClr val="bg1"/>
        </a:solidFill>
        <a:latin typeface="Arial" charset="0"/>
        <a:ea typeface="+mn-ea"/>
        <a:cs typeface="+mn-cs"/>
      </a:defRPr>
    </a:lvl2pPr>
    <a:lvl3pPr marL="914400" algn="ctr" rtl="0" eaLnBrk="0" fontAlgn="base" hangingPunct="0">
      <a:spcBef>
        <a:spcPct val="50000"/>
      </a:spcBef>
      <a:spcAft>
        <a:spcPct val="0"/>
      </a:spcAft>
      <a:defRPr sz="3200" kern="1200">
        <a:solidFill>
          <a:schemeClr val="bg1"/>
        </a:solidFill>
        <a:latin typeface="Arial" charset="0"/>
        <a:ea typeface="+mn-ea"/>
        <a:cs typeface="+mn-cs"/>
      </a:defRPr>
    </a:lvl3pPr>
    <a:lvl4pPr marL="1371600" algn="ctr" rtl="0" eaLnBrk="0" fontAlgn="base" hangingPunct="0">
      <a:spcBef>
        <a:spcPct val="50000"/>
      </a:spcBef>
      <a:spcAft>
        <a:spcPct val="0"/>
      </a:spcAft>
      <a:defRPr sz="3200" kern="1200">
        <a:solidFill>
          <a:schemeClr val="bg1"/>
        </a:solidFill>
        <a:latin typeface="Arial" charset="0"/>
        <a:ea typeface="+mn-ea"/>
        <a:cs typeface="+mn-cs"/>
      </a:defRPr>
    </a:lvl4pPr>
    <a:lvl5pPr marL="1828800" algn="ctr" rtl="0" eaLnBrk="0" fontAlgn="base" hangingPunct="0">
      <a:spcBef>
        <a:spcPct val="50000"/>
      </a:spcBef>
      <a:spcAft>
        <a:spcPct val="0"/>
      </a:spcAft>
      <a:defRPr sz="3200" kern="1200">
        <a:solidFill>
          <a:schemeClr val="bg1"/>
        </a:solidFill>
        <a:latin typeface="Arial" charset="0"/>
        <a:ea typeface="+mn-ea"/>
        <a:cs typeface="+mn-cs"/>
      </a:defRPr>
    </a:lvl5pPr>
    <a:lvl6pPr marL="2286000" algn="l" defTabSz="457200" rtl="0" eaLnBrk="1" latinLnBrk="0" hangingPunct="1">
      <a:defRPr sz="3200" kern="1200">
        <a:solidFill>
          <a:schemeClr val="bg1"/>
        </a:solidFill>
        <a:latin typeface="Arial" charset="0"/>
        <a:ea typeface="+mn-ea"/>
        <a:cs typeface="+mn-cs"/>
      </a:defRPr>
    </a:lvl6pPr>
    <a:lvl7pPr marL="2743200" algn="l" defTabSz="457200" rtl="0" eaLnBrk="1" latinLnBrk="0" hangingPunct="1">
      <a:defRPr sz="3200" kern="1200">
        <a:solidFill>
          <a:schemeClr val="bg1"/>
        </a:solidFill>
        <a:latin typeface="Arial" charset="0"/>
        <a:ea typeface="+mn-ea"/>
        <a:cs typeface="+mn-cs"/>
      </a:defRPr>
    </a:lvl7pPr>
    <a:lvl8pPr marL="3200400" algn="l" defTabSz="457200" rtl="0" eaLnBrk="1" latinLnBrk="0" hangingPunct="1">
      <a:defRPr sz="3200" kern="1200">
        <a:solidFill>
          <a:schemeClr val="bg1"/>
        </a:solidFill>
        <a:latin typeface="Arial" charset="0"/>
        <a:ea typeface="+mn-ea"/>
        <a:cs typeface="+mn-cs"/>
      </a:defRPr>
    </a:lvl8pPr>
    <a:lvl9pPr marL="3657600" algn="l" defTabSz="457200" rtl="0" eaLnBrk="1" latinLnBrk="0" hangingPunct="1">
      <a:defRPr sz="3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6E1600"/>
    <a:srgbClr val="610005"/>
    <a:srgbClr val="00FF00"/>
    <a:srgbClr val="3B100D"/>
    <a:srgbClr val="CDFF69"/>
    <a:srgbClr val="FFFFFF"/>
    <a:srgbClr val="154D15"/>
    <a:srgbClr val="286B1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Objects="1">
      <p:cViewPr varScale="1">
        <p:scale>
          <a:sx n="165" d="100"/>
          <a:sy n="165" d="100"/>
        </p:scale>
        <p:origin x="-8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9568"/>
    </p:cViewPr>
  </p:sorterViewPr>
  <p:notesViewPr>
    <p:cSldViewPr snapToObjects="1">
      <p:cViewPr varScale="1">
        <p:scale>
          <a:sx n="101" d="100"/>
          <a:sy n="101" d="100"/>
        </p:scale>
        <p:origin x="-257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notesMaster" Target="notesMasters/notesMaster1.xml"/><Relationship Id="rId197" Type="http://schemas.openxmlformats.org/officeDocument/2006/relationships/handoutMaster" Target="handoutMasters/handoutMaster1.xml"/><Relationship Id="rId198" Type="http://schemas.openxmlformats.org/officeDocument/2006/relationships/printerSettings" Target="printerSettings/printerSettings1.bin"/><Relationship Id="rId199" Type="http://schemas.openxmlformats.org/officeDocument/2006/relationships/presProps" Target="presProp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00" Type="http://schemas.openxmlformats.org/officeDocument/2006/relationships/viewProps" Target="viewProps.xml"/><Relationship Id="rId201" Type="http://schemas.openxmlformats.org/officeDocument/2006/relationships/theme" Target="theme/theme1.xml"/><Relationship Id="rId202"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05FAD8B-9569-4B41-BDE6-9263F9633224}" type="datetime1">
              <a:rPr lang="en-US"/>
              <a:pPr>
                <a:defRPr/>
              </a:pPr>
              <a:t>10/6/10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798053-455C-7446-AC71-121BFB61BC7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1227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620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lvl1pPr>
          </a:lstStyle>
          <a:p>
            <a:pPr>
              <a:defRPr/>
            </a:pPr>
            <a:fld id="{F9C0F58B-D03A-F24C-AF8B-28AF0A74E75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D919484-BCCB-4945-BE85-6F9DD38E9902}"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D9FE381C-AA49-C64C-B398-550C548D456B}" type="slidenum">
              <a:rPr lang="en-US"/>
              <a:pPr/>
              <a:t>100</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D5E65487-B312-A245-93F1-FAC48C742529}" type="slidenum">
              <a:rPr lang="en-US"/>
              <a:pPr/>
              <a:t>101</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06E4F82-833C-B14E-BC85-668260CCCA09}" type="slidenum">
              <a:rPr lang="en-US"/>
              <a:pPr/>
              <a:t>102</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D996FBEB-C6A5-B241-BCDE-391CB8C4F248}" type="slidenum">
              <a:rPr lang="en-US"/>
              <a:pPr/>
              <a:t>103</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4345249-5D28-4244-9BD4-18453DB5D13B}" type="slidenum">
              <a:rPr lang="en-US"/>
              <a:pPr/>
              <a:t>104</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F062A1A0-517B-064E-A513-FB75936B0CC4}" type="slidenum">
              <a:rPr lang="en-US"/>
              <a:pPr/>
              <a:t>105</a:t>
            </a:fld>
            <a:endParaRPr lang="en-US"/>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615E34FC-1923-BB4E-AF71-E674F293BACE}" type="slidenum">
              <a:rPr lang="en-US"/>
              <a:pPr/>
              <a:t>106</a:t>
            </a:fld>
            <a:endParaRPr lang="en-US"/>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19F59CF-A4C6-AE4B-8E7C-B09E5AFFD5C0}" type="slidenum">
              <a:rPr lang="en-US"/>
              <a:pPr/>
              <a:t>107</a:t>
            </a:fld>
            <a:endParaRPr lang="en-US"/>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19F59CF-A4C6-AE4B-8E7C-B09E5AFFD5C0}" type="slidenum">
              <a:rPr lang="en-US"/>
              <a:pPr/>
              <a:t>108</a:t>
            </a:fld>
            <a:endParaRPr lang="en-US"/>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109</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1CA6908-7BE5-6746-AEC1-2582B3B41FFA}" type="slidenum">
              <a:rPr lang="en-US"/>
              <a:pPr/>
              <a:t>110</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111</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112</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113</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1CA6908-7BE5-6746-AEC1-2582B3B41FFA}" type="slidenum">
              <a:rPr lang="en-US"/>
              <a:pPr/>
              <a:t>114</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115</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116</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117</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118</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119</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120</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121</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122</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123</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124</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125</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126</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880B21F-D580-BE4F-A775-28BBD16869DE}" type="slidenum">
              <a:rPr lang="en-US"/>
              <a:pPr/>
              <a:t>127</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128</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129</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130</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131</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132</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133</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134</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135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136</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41B2F503-88DB-1F49-B33C-E0941DA61E02}" type="slidenum">
              <a:rPr lang="en-US"/>
              <a:pPr/>
              <a:t>137</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7DEF776-2A9F-174F-98D5-45B52BF3AF4A}" type="slidenum">
              <a:rPr lang="en-US"/>
              <a:pPr/>
              <a:t>138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139</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140</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141</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9DFFBFE-212E-8748-B8A4-F03260AF4AB2}" type="slidenum">
              <a:rPr lang="en-US"/>
              <a:pPr/>
              <a:t>142</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9DFFBFE-212E-8748-B8A4-F03260AF4AB2}" type="slidenum">
              <a:rPr lang="en-US"/>
              <a:pPr/>
              <a:t>143</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9DFFBFE-212E-8748-B8A4-F03260AF4AB2}" type="slidenum">
              <a:rPr lang="en-US"/>
              <a:pPr/>
              <a:t>144</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9DFFBFE-212E-8748-B8A4-F03260AF4AB2}" type="slidenum">
              <a:rPr lang="en-US"/>
              <a:pPr/>
              <a:t>145</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99DFFBFE-212E-8748-B8A4-F03260AF4AB2}" type="slidenum">
              <a:rPr lang="en-US"/>
              <a:pPr/>
              <a:t>146</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C464488-B294-4746-967C-72AAC6FC45D7}" type="slidenum">
              <a:rPr lang="en-US"/>
              <a:pPr/>
              <a:t>147</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DB7C6302-52AB-BF41-852A-369A5DBC468B}" type="slidenum">
              <a:rPr lang="en-US"/>
              <a:pPr/>
              <a:t>148</a:t>
            </a:fld>
            <a:endParaRPr lang="en-US"/>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4898B6B-3434-BE40-AB8A-6B41C76588BE}" type="slidenum">
              <a:rPr lang="en-US"/>
              <a:pPr/>
              <a:t>149</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15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1AFE76C1-881F-8E4D-8A93-8A1D4792F781}" type="slidenum">
              <a:rPr lang="en-US"/>
              <a:pPr/>
              <a:t>150</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57011AB-6B5C-6F45-8931-3EC9FDF683E3}" type="slidenum">
              <a:rPr lang="en-US"/>
              <a:pPr/>
              <a:t>151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ABD370D-ADDC-144B-B709-3A89172F7603}" type="slidenum">
              <a:rPr lang="en-US"/>
              <a:pPr/>
              <a:t>152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2DAA261-130D-7545-B153-8C074C775F94}" type="slidenum">
              <a:rPr lang="en-US"/>
              <a:pPr/>
              <a:t>153</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7D2A6D3E-5062-D446-8561-1D1E95A14EDB}" type="slidenum">
              <a:rPr lang="en-US"/>
              <a:pPr/>
              <a:t>154</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B5F129E-000F-8F42-97DE-0D4C20F0EE1F}" type="slidenum">
              <a:rPr lang="en-US"/>
              <a:pPr/>
              <a:t>155</a:t>
            </a:fld>
            <a:endParaRPr lang="en-US"/>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18FE63E0-A3EB-004B-B16D-F6E720258CA2}" type="slidenum">
              <a:rPr lang="en-US"/>
              <a:pPr/>
              <a:t>156</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41D953DF-7E61-1B4B-8F35-40B34D4204EE}" type="slidenum">
              <a:rPr lang="en-US"/>
              <a:pPr/>
              <a:t>157</a:t>
            </a:fld>
            <a:endParaRPr 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F2F8BD1D-FA78-4A4F-A80B-12BEA8A27976}" type="slidenum">
              <a:rPr lang="en-US"/>
              <a:pPr/>
              <a:t>158</a:t>
            </a:fld>
            <a:endParaRPr 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39AABE1B-3B8A-6E4A-BE34-806AEED399B4}" type="slidenum">
              <a:rPr lang="en-US"/>
              <a:pPr/>
              <a:t>159</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DBADB50-18FF-6741-A89F-B19DA88D18F2}" type="slidenum">
              <a:rPr lang="en-US"/>
              <a:pPr/>
              <a:t>16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152E1366-2035-1249-9D0F-663904DDBBC7}" type="slidenum">
              <a:rPr lang="en-US"/>
              <a:pPr/>
              <a:t>160</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7F71386B-72F6-D440-A7D1-71FE1EF0DD66}" type="slidenum">
              <a:rPr lang="en-US"/>
              <a:pPr/>
              <a:t>161</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E2C2B15C-5127-904E-9A58-9F593BCCCEBB}" type="slidenum">
              <a:rPr lang="en-US"/>
              <a:pPr/>
              <a:t>162</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9344A307-47FA-854D-90E1-DBEDBF14AFD4}" type="slidenum">
              <a:rPr lang="en-US"/>
              <a:pPr/>
              <a:t>163</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D59E4C91-FBE4-7344-9C49-14AB071A109B}" type="slidenum">
              <a:rPr lang="en-US"/>
              <a:pPr/>
              <a:t>164</a:t>
            </a:fld>
            <a:endParaRPr lang="en-US"/>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839F7BCA-071B-CB4E-A7C8-B7D2C7A5E625}" type="slidenum">
              <a:rPr lang="en-US"/>
              <a:pPr/>
              <a:t>165</a:t>
            </a:fld>
            <a:endParaRPr lang="en-US"/>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CFB3B03-C4EE-8C40-93A2-66D4B2AC600B}" type="slidenum">
              <a:rPr lang="en-US"/>
              <a:pPr/>
              <a:t>166</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xfrm>
            <a:off x="914400" y="4338638"/>
            <a:ext cx="5029200" cy="274637"/>
          </a:xfrm>
          <a:solidFill>
            <a:srgbClr val="FFFFFF"/>
          </a:solidFill>
          <a:ln>
            <a:solidFill>
              <a:srgbClr val="000000"/>
            </a:solidFill>
          </a:ln>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D5E0D8-A4E4-6A44-B026-8A2ACE6C1E1C}" type="slidenum">
              <a:rPr lang="en-US"/>
              <a:pPr/>
              <a:t>167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088EE48-B2A6-E14C-82E8-2FDC19BE37B6}" type="slidenum">
              <a:rPr lang="en-US"/>
              <a:pPr/>
              <a:t>168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4532E7E-773E-924D-BABA-C7AAC57A504C}" type="slidenum">
              <a:rPr lang="en-US"/>
              <a:pPr/>
              <a:t>169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9AC00E7-3D6F-044F-BA54-7AED988BE4E6}" type="slidenum">
              <a:rPr lang="en-US"/>
              <a:pPr/>
              <a:t>17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2BE92E7-05B9-144D-8D03-8DB681019FAC}" type="slidenum">
              <a:rPr lang="en-US"/>
              <a:pPr/>
              <a:t>170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0779A50-62BC-C344-A684-6B3153C170F1}" type="slidenum">
              <a:rPr lang="en-US"/>
              <a:pPr/>
              <a:t>171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02D852F-9CBB-374E-BC11-B2813580E5C1}" type="slidenum">
              <a:rPr lang="en-US"/>
              <a:pPr/>
              <a:t>172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EE10D6-20FA-FD4D-9BC0-78AE330D4BA2}" type="slidenum">
              <a:rPr lang="en-US"/>
              <a:pPr/>
              <a:t>173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16DBCC2-844C-9A46-9EDA-9BE01267E095}" type="slidenum">
              <a:rPr lang="en-US"/>
              <a:pPr/>
              <a:t>174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FA7ABE2-A5AD-9A47-96BE-481237B7022D}" type="slidenum">
              <a:rPr lang="en-US"/>
              <a:pPr/>
              <a:t>175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55EC2E4-7A35-7747-B51A-F3F7E2462792}" type="slidenum">
              <a:rPr lang="en-US"/>
              <a:pPr/>
              <a:t>176</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CFB3B03-C4EE-8C40-93A2-66D4B2AC600B}" type="slidenum">
              <a:rPr lang="en-US"/>
              <a:pPr/>
              <a:t>177</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xfrm>
            <a:off x="914400" y="4338638"/>
            <a:ext cx="5029200" cy="274637"/>
          </a:xfrm>
          <a:solidFill>
            <a:srgbClr val="FFFFFF"/>
          </a:solidFill>
          <a:ln>
            <a:solidFill>
              <a:srgbClr val="000000"/>
            </a:solidFill>
          </a:ln>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143D2936-4BEA-8C49-9EC6-590808480B9E}" type="slidenum">
              <a:rPr lang="en-US"/>
              <a:pPr/>
              <a:t>178</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582E366-947B-0145-9267-DC14B581BB76}" type="slidenum">
              <a:rPr lang="en-US"/>
              <a:pPr/>
              <a:t>179</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A67C20F-B576-A644-A6FD-3C4CAB0D4860}" type="slidenum">
              <a:rPr lang="en-US"/>
              <a:pPr/>
              <a:t>18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9A46F13-D23A-034E-941A-2118862467BB}" type="slidenum">
              <a:rPr lang="en-US"/>
              <a:pPr/>
              <a:t>180</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3C08F240-2B4C-C540-B81B-67F24502FA78}" type="slidenum">
              <a:rPr lang="en-US"/>
              <a:pPr/>
              <a:t>181</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58A484F-A3BF-4E49-AAE7-578E93C0EED2}" type="slidenum">
              <a:rPr lang="en-US"/>
              <a:pPr/>
              <a:t>182</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CE7520A4-5E24-8D4F-966F-6D7CD2B5DCC0}" type="slidenum">
              <a:rPr lang="en-US"/>
              <a:pPr/>
              <a:t>183</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E79896D9-1449-5E4A-AAF4-83DF79825559}" type="slidenum">
              <a:rPr lang="en-US"/>
              <a:pPr/>
              <a:t>184</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2D13574C-FB94-134D-8E9F-2280991BE57F}" type="slidenum">
              <a:rPr lang="en-US"/>
              <a:pPr/>
              <a:t>185</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EDF0669F-4C47-4E42-9CDA-B4C24A54CEAC}" type="slidenum">
              <a:rPr lang="en-US"/>
              <a:pPr/>
              <a:t>186</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3D3DF9C2-6D6F-5749-AF10-CBCABF2F4D11}" type="slidenum">
              <a:rPr lang="en-US"/>
              <a:pPr/>
              <a:t>187</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8EC8691D-7180-CB45-B2FE-EE6AE3D99BB1}" type="slidenum">
              <a:rPr lang="en-US"/>
              <a:pPr/>
              <a:t>188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4107DE3-9B98-794E-AA75-C93568F2842C}" type="slidenum">
              <a:rPr lang="en-US"/>
              <a:pPr/>
              <a:t>189</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A67C20F-B576-A644-A6FD-3C4CAB0D4860}" type="slidenum">
              <a:rPr lang="en-US"/>
              <a:pPr/>
              <a:t>19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565B509-951F-C44D-BC9E-3A8650386AEA}" type="slidenum">
              <a:rPr lang="en-US"/>
              <a:pPr/>
              <a:t>190</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2535B07-C747-F04D-818B-E98B0DDDF911}" type="slidenum">
              <a:rPr lang="en-US"/>
              <a:pPr/>
              <a:t>191</a:t>
            </a:fld>
            <a:endParaRPr 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159207E4-FCB2-0741-BC8B-8E799CD365C3}" type="slidenum">
              <a:rPr lang="en-US"/>
              <a:pPr/>
              <a:t>192</a:t>
            </a:fld>
            <a:endParaRPr 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07DA029-F70E-934E-B0F1-793461D0B0AB}" type="slidenum">
              <a:rPr lang="en-US"/>
              <a:pPr/>
              <a:t>193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5473A8-A703-E449-ACB2-8F506CDB5065}" type="slidenum">
              <a:rPr lang="en-US"/>
              <a:pPr/>
              <a:t>20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7603EC6-22B0-A04E-8825-FE651138BD26}" type="slidenum">
              <a:rPr lang="en-US"/>
              <a:pPr/>
              <a:t>21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71A4DAD-ECD9-9344-A3B2-7EF9E7BC005A}" type="slidenum">
              <a:rPr lang="en-US"/>
              <a:pPr/>
              <a:t>22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AA91071-992C-8542-9386-41F46E8B5FFF}" type="slidenum">
              <a:rPr lang="en-US"/>
              <a:pPr/>
              <a:t>23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AA91071-992C-8542-9386-41F46E8B5FFF}" type="slidenum">
              <a:rPr lang="en-US"/>
              <a:pPr/>
              <a:t>24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5CA1FF-12B2-5447-889A-52CCDAF632A1}" type="slidenum">
              <a:rPr lang="en-US"/>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670C905-35BE-5A4B-8642-5A9C5A4E50DA}" type="slidenum">
              <a:rPr lang="en-US"/>
              <a:pPr/>
              <a:t>26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F629A86-94B1-A64B-96DE-3891CB8F146E}" type="slidenum">
              <a:rPr lang="en-US"/>
              <a:pPr/>
              <a:t>27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026139B-571A-D74F-8E49-F7CAA5A1E78C}" type="slidenum">
              <a:rPr lang="en-US"/>
              <a:pPr/>
              <a:t>28</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15082F-AEC9-0C42-8EE4-7EE20914DE9F}" type="slidenum">
              <a:rPr lang="en-US"/>
              <a:pPr/>
              <a:t>29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0093322-FFF1-0142-8991-2D5E9FBEBF35}" type="slidenum">
              <a:rPr lang="en-US"/>
              <a:pPr/>
              <a:t>30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EE973AE-AD50-6143-B288-D19BFDF319D6}" type="slidenum">
              <a:rPr lang="en-US"/>
              <a:pPr/>
              <a:t>31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39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40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41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42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43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59E6400-1044-AF48-AB90-3E4BDE248836}" type="slidenum">
              <a:rPr lang="en-US"/>
              <a:pPr/>
              <a:t>44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45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21B810D-8097-E042-A3EE-6BBCBD2C36CE}" type="slidenum">
              <a:rPr lang="en-US"/>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47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4A249E4-7FF3-9942-9E92-BA3E4D47BB8E}" type="slidenum">
              <a:rPr lang="en-US"/>
              <a:pPr/>
              <a:t>48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EB074E7-DDC3-F44C-A0EA-0A2DEDC0B76C}" type="slidenum">
              <a:rPr lang="en-US"/>
              <a:pPr/>
              <a:t>49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9CE6DF8-F6EC-FA48-B66F-784294E9146C}"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8C2A330-5633-8249-8575-BF804ACBBD51}" type="slidenum">
              <a:rPr lang="en-US"/>
              <a:pPr/>
              <a:t>50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E6E4066-C250-234D-B852-E01F41B29C20}" type="slidenum">
              <a:rPr lang="en-US"/>
              <a:pPr/>
              <a:t>51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7FA4755-8BB2-4D4B-AD5B-812FA40CDCA1}" type="slidenum">
              <a:rPr lang="en-US"/>
              <a:pPr/>
              <a:t>52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C2EA3AE-E201-4E44-8869-977D21E3E0A1}" type="slidenum">
              <a:rPr lang="en-US"/>
              <a:pPr/>
              <a:t>53</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C2EA3AE-E201-4E44-8869-977D21E3E0A1}" type="slidenum">
              <a:rPr lang="en-US"/>
              <a:pPr/>
              <a:t>54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186FBC5-6CBB-A842-A02B-935472B78E01}" type="slidenum">
              <a:rPr lang="en-US"/>
              <a:pPr/>
              <a:t>55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5407F8-40A1-7E48-8B97-2A7CA0367E10}" type="slidenum">
              <a:rPr lang="en-US"/>
              <a:pPr/>
              <a:t>56</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B881C8C-81E9-3749-A967-FD145ECE4B38}" type="slidenum">
              <a:rPr lang="en-US"/>
              <a:pPr/>
              <a:t>57</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0C466C5-0B18-9B4F-8CA7-7A2BC4F08A11}" type="slidenum">
              <a:rPr lang="en-US"/>
              <a:pPr/>
              <a:t>58</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2C99966-85AB-9344-BDCA-55BE91754CA9}" type="slidenum">
              <a:rPr lang="en-US"/>
              <a:pPr/>
              <a:t>59</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5FDE5BF-1FF9-F74B-B3F1-86B84A97BAE2}" type="slidenum">
              <a:rPr lang="en-US"/>
              <a:pPr/>
              <a:t>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5220878-2237-7E45-B238-870809B6B40D}" type="slidenum">
              <a:rPr lang="en-US"/>
              <a:pPr/>
              <a:t>60</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5AF44AA-3D59-6949-B9D8-19FCC7CF3F65}" type="slidenum">
              <a:rPr lang="en-US"/>
              <a:pPr/>
              <a:t>61</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54BEE11-327B-F040-B46E-C6176408E9E8}" type="slidenum">
              <a:rPr lang="en-US"/>
              <a:pPr/>
              <a:t>62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69B3EA8-1876-BF4D-B29F-AD728FDA8842}" type="slidenum">
              <a:rPr lang="en-US"/>
              <a:pPr/>
              <a:t>63</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17D3FDD-4D04-CA45-BCC5-D2464B49264D}" type="slidenum">
              <a:rPr lang="en-US"/>
              <a:pPr/>
              <a:t>64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284FB53-6820-AF4D-95EF-B2F0BB607CB8}" type="slidenum">
              <a:rPr lang="en-US"/>
              <a:pPr/>
              <a:t>65</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F468664-B677-394E-A7A9-E633A5C107F8}" type="slidenum">
              <a:rPr lang="en-US"/>
              <a:pPr/>
              <a:t>66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2BCBF49-EDFA-D646-9412-C6A2A36400D2}" type="slidenum">
              <a:rPr lang="en-US"/>
              <a:pPr/>
              <a:t>67</a:t>
            </a:fld>
            <a:endParaRPr lang="en-US"/>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914400" y="4338638"/>
            <a:ext cx="5029200" cy="274637"/>
          </a:xfrm>
          <a:solidFill>
            <a:srgbClr val="FFFFFF"/>
          </a:solidFill>
          <a:ln>
            <a:solidFill>
              <a:srgbClr val="000000"/>
            </a:solidFill>
          </a:ln>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CDA1978-D1F8-7842-A1DD-EDD4C3CF7AE6}" type="slidenum">
              <a:rPr lang="en-US"/>
              <a:pPr/>
              <a:t>68</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97F51FD-0AF7-E04B-A637-FCC5947AE61A}" type="slidenum">
              <a:rPr lang="en-US"/>
              <a:pPr/>
              <a:t>69</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468BDCA-DEB5-414A-AA44-446C2185270B}" type="slidenum">
              <a:rPr lang="en-US"/>
              <a:pPr/>
              <a:t>70</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4C4DE24-13B7-5442-8959-E21CEE5D11FD}" type="slidenum">
              <a:rPr lang="en-US"/>
              <a:pPr/>
              <a:t>71</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0717685-3129-394C-9CFD-D62D1F80E5A4}" type="slidenum">
              <a:rPr lang="en-US"/>
              <a:pPr/>
              <a:t>72</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32BFB92-990C-3749-8883-9173621F2786}" type="slidenum">
              <a:rPr lang="en-US"/>
              <a:pPr/>
              <a:t>73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32BFB92-990C-3749-8883-9173621F2786}" type="slidenum">
              <a:rPr lang="en-US"/>
              <a:pPr/>
              <a:t>74</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75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F290C93-F24D-FD47-8964-4CC423CC053F}" type="slidenum">
              <a:rPr lang="en-US"/>
              <a:pPr/>
              <a:t>76</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0853201-5974-EE46-8734-9AA1624D92A1}" type="slidenum">
              <a:rPr lang="en-US"/>
              <a:pPr/>
              <a:t>77</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C1EF295-AAEA-AC47-BBAB-4505D9FCBCC5}" type="slidenum">
              <a:rPr lang="en-US"/>
              <a:pPr/>
              <a:t>78</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752E04F-A9B2-9849-8F9A-80A6540A1C07}" type="slidenum">
              <a:rPr lang="en-US"/>
              <a:pPr/>
              <a:t>79</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911CFFBE-A939-FD45-B3D2-9D83C907DAC9}" type="slidenum">
              <a:rPr lang="en-US"/>
              <a:pPr/>
              <a:t>80</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47844C2F-88D7-514E-BC8C-55B48D85C89F}" type="slidenum">
              <a:rPr lang="en-US"/>
              <a:pPr/>
              <a:t>81</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E267B235-2FAE-B746-9E3F-8445000AD7E4}" type="slidenum">
              <a:rPr lang="en-US"/>
              <a:pPr/>
              <a:t>82</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FC0E8154-8442-1942-8D48-623448C1F05A}" type="slidenum">
              <a:rPr lang="en-US"/>
              <a:pPr/>
              <a:t>83</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F5B06F3-C89C-4343-A486-18D6A326238E}" type="slidenum">
              <a:rPr lang="en-US"/>
              <a:pPr/>
              <a:t>84</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1546DDE9-38ED-3446-86F8-79CF6E3907EC}" type="slidenum">
              <a:rPr lang="en-US"/>
              <a:pPr/>
              <a:t>85</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89B1BDBE-4BC5-DC43-A226-D99ADCF83065}" type="slidenum">
              <a:rPr lang="en-US"/>
              <a:pPr/>
              <a:t>86</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A559055-924F-024D-80AF-B9599E6542F7}" type="slidenum">
              <a:rPr lang="en-US"/>
              <a:pPr/>
              <a:t>87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0BEC6A8-F2FD-A14D-8204-277A0B42BCE8}" type="slidenum">
              <a:rPr lang="en-US"/>
              <a:pPr/>
              <a:t>88</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41A49422-BD6D-AE4D-9DDD-72CF186CC08B}" type="slidenum">
              <a:rPr lang="en-US"/>
              <a:pPr/>
              <a:t>89</a:t>
            </a:fld>
            <a:endParaRPr 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D9EF-CB5D-A540-92CA-D37C996E1313}" type="slidenum">
              <a:rPr lang="en-US"/>
              <a:pPr/>
              <a:t>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565B509-951F-C44D-BC9E-3A8650386AEA}" type="slidenum">
              <a:rPr lang="en-US"/>
              <a:pPr/>
              <a:t>90</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CBA63F07-3442-4944-A64C-29F0476B45AA}" type="slidenum">
              <a:rPr lang="en-US"/>
              <a:pPr/>
              <a:t>91</a:t>
            </a:fld>
            <a:endParaRPr 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F6307123-7E09-4144-91DD-A4A656FA8B7C}" type="slidenum">
              <a:rPr lang="en-US"/>
              <a:pPr/>
              <a:t>92</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6AF4C7EB-6082-0A4A-9222-C51AF18FD440}" type="slidenum">
              <a:rPr lang="en-US"/>
              <a:pPr/>
              <a:t>93</a:t>
            </a:fld>
            <a:endParaRPr lang="en-US"/>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098A2657-CB89-7B45-9B21-CAE84F09687A}" type="slidenum">
              <a:rPr lang="en-US"/>
              <a:pPr/>
              <a:t>94</a:t>
            </a:fld>
            <a:endParaRPr lang="en-US"/>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74027A6-94E0-E04D-B78F-6C0BEB7773CA}" type="slidenum">
              <a:rPr lang="en-US"/>
              <a:pPr/>
              <a:t>95</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3427A229-AB4F-6E45-B3E7-39F2EB493402}" type="slidenum">
              <a:rPr lang="en-US"/>
              <a:pPr/>
              <a:t>96</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C787A3F-56B0-0A44-B9A2-EF051B0CBC46}" type="slidenum">
              <a:rPr lang="en-US"/>
              <a:pPr/>
              <a:t>97</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565E92F-ACE2-964C-956F-8ADCB74E7362}" type="slidenum">
              <a:rPr lang="en-US"/>
              <a:pPr/>
              <a:t>98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1CA6908-7BE5-6746-AEC1-2582B3B41FFA}" type="slidenum">
              <a:rPr lang="en-US"/>
              <a:pPr/>
              <a:t>99</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xfrm>
            <a:off x="914400" y="4338638"/>
            <a:ext cx="5029200" cy="274637"/>
          </a:xfrm>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6DB63-84DF-5843-8BF4-878C5560ECB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F8464F-26AA-854D-A731-C611377B54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68B84-629D-8546-8090-86D0FB88D4B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8F36C-1E2D-9546-837F-F20CC2F7B8C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872C0-77FF-6B43-BF99-08D4436C73F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91E96-909D-BA4E-849F-3DFAAFC7D4F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F2E7F-ADE8-3D46-85CA-C8A855E0875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79EE9A-97DC-214E-B472-2584A75568B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B45AB9-60A0-0D43-87F1-CE8CE55FCDC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2AA941-096C-FB45-8B0F-D952A01005E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14A72-4150-2C42-BC65-1CD37AB8FF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4B045-B7C6-E242-80A0-69283DEA36A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D6A78-D5CC-0149-AFAD-D010CA30AA1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97C1F-9B52-FE4F-A657-3FA9201D41F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EB0F4-9325-D144-B273-1DE86A91361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2D550-F73C-C249-B08B-14E83FB8C9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57D868-59B8-F446-855B-E39A77E5067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3DAA16-0CA9-3B40-B4FB-7F52811322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EDA205-D34A-FD41-AFD1-8742A63232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4FA756-2F61-F54F-AC29-B156C046151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CAE3F2-0339-C945-BF91-1D161061111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2352B-543A-2146-A99B-39EF9AC21B7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458200" y="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Eurostile"/>
                <a:cs typeface="Eurostile"/>
              </a:defRPr>
            </a:lvl1pPr>
          </a:lstStyle>
          <a:p>
            <a:pPr>
              <a:defRPr/>
            </a:pPr>
            <a:fld id="{2DAB6566-9C5A-F641-B27E-C9F9217E412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23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pPr>
              <a:defRPr/>
            </a:pPr>
            <a:endParaRPr lang="en-US"/>
          </a:p>
        </p:txBody>
      </p:sp>
      <p:sp>
        <p:nvSpPr>
          <p:cNvPr id="1423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a:defRPr/>
            </a:pPr>
            <a:endParaRPr lang="en-US"/>
          </a:p>
        </p:txBody>
      </p:sp>
      <p:sp>
        <p:nvSpPr>
          <p:cNvPr id="142342" name="Rectangle 6"/>
          <p:cNvSpPr>
            <a:spLocks noGrp="1" noChangeArrowheads="1"/>
          </p:cNvSpPr>
          <p:nvPr>
            <p:ph type="sldNum" sz="quarter" idx="4"/>
          </p:nvPr>
        </p:nvSpPr>
        <p:spPr bwMode="auto">
          <a:xfrm>
            <a:off x="8458200" y="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Eurostile"/>
                <a:cs typeface="Eurostile"/>
              </a:defRPr>
            </a:lvl1pPr>
          </a:lstStyle>
          <a:p>
            <a:pPr>
              <a:defRPr/>
            </a:pPr>
            <a:fld id="{03FDAC60-7EE6-BF42-902C-5DB3BEE9A48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1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image" Target="../media/image1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1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8.xml"/><Relationship Id="rId3" Type="http://schemas.openxmlformats.org/officeDocument/2006/relationships/image" Target="../media/image1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9.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0.xml"/><Relationship Id="rId3" Type="http://schemas.openxmlformats.org/officeDocument/2006/relationships/image" Target="../media/image15.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1.xml"/><Relationship Id="rId3" Type="http://schemas.openxmlformats.org/officeDocument/2006/relationships/image" Target="../media/image16.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2.xml"/><Relationship Id="rId3" Type="http://schemas.openxmlformats.org/officeDocument/2006/relationships/image" Target="../media/image17.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3.xml"/><Relationship Id="rId3" Type="http://schemas.openxmlformats.org/officeDocument/2006/relationships/image" Target="../media/image18.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4.xml"/><Relationship Id="rId3" Type="http://schemas.openxmlformats.org/officeDocument/2006/relationships/image" Target="../media/image19.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5.xml"/><Relationship Id="rId3" Type="http://schemas.openxmlformats.org/officeDocument/2006/relationships/image" Target="../media/image20.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6.xml"/><Relationship Id="rId3" Type="http://schemas.openxmlformats.org/officeDocument/2006/relationships/image" Target="../media/image21.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7.xml"/><Relationship Id="rId3" Type="http://schemas.openxmlformats.org/officeDocument/2006/relationships/image" Target="../media/image22.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8.xml"/><Relationship Id="rId3" Type="http://schemas.openxmlformats.org/officeDocument/2006/relationships/image" Target="../media/image2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9.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1.xml"/><Relationship Id="rId3" Type="http://schemas.openxmlformats.org/officeDocument/2006/relationships/image" Target="../media/image25.png"/></Relationships>
</file>

<file path=ppt/slides/_rels/slide19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1343025"/>
            <a:ext cx="9144000" cy="400050"/>
          </a:xfrm>
          <a:prstGeom prst="rect">
            <a:avLst/>
          </a:prstGeom>
          <a:solidFill>
            <a:schemeClr val="bg1"/>
          </a:solidFill>
          <a:ln w="9525">
            <a:noFill/>
            <a:miter lim="800000"/>
            <a:headEnd/>
            <a:tailEnd/>
          </a:ln>
        </p:spPr>
        <p:txBody>
          <a:bodyPr>
            <a:prstTxWarp prst="textNoShape">
              <a:avLst/>
            </a:prstTxWarp>
            <a:spAutoFit/>
          </a:bodyPr>
          <a:lstStyle/>
          <a:p>
            <a:r>
              <a:rPr lang="en-US" sz="2000">
                <a:solidFill>
                  <a:schemeClr val="tx1"/>
                </a:solidFill>
                <a:latin typeface="Eurostile" charset="0"/>
                <a:ea typeface="Eurostile" charset="0"/>
                <a:cs typeface="Eurostile" charset="0"/>
              </a:rPr>
              <a:t>Qualifying Exam Presentation </a:t>
            </a:r>
          </a:p>
        </p:txBody>
      </p:sp>
      <p:sp>
        <p:nvSpPr>
          <p:cNvPr id="27651" name="Text Box 3"/>
          <p:cNvSpPr txBox="1">
            <a:spLocks noChangeArrowheads="1"/>
          </p:cNvSpPr>
          <p:nvPr/>
        </p:nvSpPr>
        <p:spPr bwMode="auto">
          <a:xfrm>
            <a:off x="0" y="6338888"/>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Michael Clifford					October 6</a:t>
            </a:r>
            <a:r>
              <a:rPr lang="en-US" sz="2000" baseline="30000">
                <a:solidFill>
                  <a:srgbClr val="FFFFFF"/>
                </a:solidFill>
                <a:latin typeface="Century Gothic" charset="0"/>
                <a:ea typeface="Century Gothic" charset="0"/>
                <a:cs typeface="Century Gothic" charset="0"/>
              </a:rPr>
              <a:t>th</a:t>
            </a:r>
            <a:r>
              <a:rPr lang="en-US" sz="2000">
                <a:solidFill>
                  <a:srgbClr val="FFFFFF"/>
                </a:solidFill>
                <a:latin typeface="Century Gothic" charset="0"/>
                <a:ea typeface="Century Gothic" charset="0"/>
                <a:cs typeface="Century Gothic" charset="0"/>
              </a:rPr>
              <a:t>, 2010</a:t>
            </a:r>
          </a:p>
        </p:txBody>
      </p:sp>
      <p:sp>
        <p:nvSpPr>
          <p:cNvPr id="2765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pic>
        <p:nvPicPr>
          <p:cNvPr id="27653" name="Picture 6" descr="Solar System 2 with 4 planets 2"/>
          <p:cNvPicPr>
            <a:picLocks noChangeAspect="1" noChangeArrowheads="1"/>
          </p:cNvPicPr>
          <p:nvPr/>
        </p:nvPicPr>
        <p:blipFill>
          <a:blip r:embed="rId3"/>
          <a:srcRect/>
          <a:stretch>
            <a:fillRect/>
          </a:stretch>
        </p:blipFill>
        <p:spPr bwMode="auto">
          <a:xfrm>
            <a:off x="1905000" y="2286000"/>
            <a:ext cx="5105400" cy="3829050"/>
          </a:xfrm>
          <a:prstGeom prst="rect">
            <a:avLst/>
          </a:prstGeom>
          <a:noFill/>
          <a:ln w="9525">
            <a:noFill/>
            <a:miter lim="800000"/>
            <a:headEnd/>
            <a:tailEnd/>
          </a:ln>
        </p:spPr>
      </p:pic>
      <p:sp>
        <p:nvSpPr>
          <p:cNvPr id="27654" name="Text Box 8"/>
          <p:cNvSpPr txBox="1">
            <a:spLocks noChangeArrowheads="1"/>
          </p:cNvSpPr>
          <p:nvPr/>
        </p:nvSpPr>
        <p:spPr bwMode="auto">
          <a:xfrm>
            <a:off x="7543800" y="6613525"/>
            <a:ext cx="1600200" cy="877888"/>
          </a:xfrm>
          <a:prstGeom prst="rect">
            <a:avLst/>
          </a:prstGeom>
          <a:noFill/>
          <a:ln w="9525">
            <a:noFill/>
            <a:miter lim="800000"/>
            <a:headEnd/>
            <a:tailEnd/>
          </a:ln>
        </p:spPr>
        <p:txBody>
          <a:bodyPr>
            <a:prstTxWarp prst="textNoShape">
              <a:avLst/>
            </a:prstTxWarp>
            <a:spAutoFit/>
          </a:bodyPr>
          <a:lstStyle/>
          <a:p>
            <a:r>
              <a:rPr lang="en-US" sz="900"/>
              <a:t>© Michael Clifford 2010</a:t>
            </a:r>
          </a:p>
          <a:p>
            <a:endParaRPr lang="en-US" sz="2800"/>
          </a:p>
        </p:txBody>
      </p:sp>
      <p:sp>
        <p:nvSpPr>
          <p:cNvPr id="27655" name="Text Box 9"/>
          <p:cNvSpPr txBox="1">
            <a:spLocks noChangeArrowheads="1"/>
          </p:cNvSpPr>
          <p:nvPr/>
        </p:nvSpPr>
        <p:spPr bwMode="auto">
          <a:xfrm>
            <a:off x="0" y="6629400"/>
            <a:ext cx="1600200" cy="228600"/>
          </a:xfrm>
          <a:prstGeom prst="rect">
            <a:avLst/>
          </a:prstGeom>
          <a:noFill/>
          <a:ln w="9525">
            <a:noFill/>
            <a:miter lim="800000"/>
            <a:headEnd/>
            <a:tailEnd/>
          </a:ln>
        </p:spPr>
        <p:txBody>
          <a:bodyPr>
            <a:prstTxWarp prst="textNoShape">
              <a:avLst/>
            </a:prstTxWarp>
            <a:spAutoFit/>
          </a:bodyPr>
          <a:lstStyle/>
          <a:p>
            <a:r>
              <a:rPr lang="en-US" sz="900"/>
              <a:t>June 6</a:t>
            </a:r>
            <a:r>
              <a:rPr lang="en-US" sz="900" baseline="30000"/>
              <a:t>th</a:t>
            </a:r>
            <a:r>
              <a:rPr lang="en-US" sz="900"/>
              <a:t> 2010</a:t>
            </a:r>
            <a:endParaRPr lang="en-US" sz="2800"/>
          </a:p>
        </p:txBody>
      </p:sp>
      <p:sp>
        <p:nvSpPr>
          <p:cNvPr id="27656" name="Text Box 2"/>
          <p:cNvSpPr txBox="1">
            <a:spLocks noChangeArrowheads="1"/>
          </p:cNvSpPr>
          <p:nvPr/>
        </p:nvSpPr>
        <p:spPr bwMode="auto">
          <a:xfrm>
            <a:off x="0" y="0"/>
            <a:ext cx="9144000" cy="1077913"/>
          </a:xfrm>
          <a:prstGeom prst="rect">
            <a:avLst/>
          </a:prstGeom>
          <a:solidFill>
            <a:schemeClr val="bg1"/>
          </a:solidFill>
          <a:ln w="9525">
            <a:noFill/>
            <a:miter lim="800000"/>
            <a:headEnd/>
            <a:tailEnd/>
          </a:ln>
        </p:spPr>
        <p:txBody>
          <a:bodyPr>
            <a:prstTxWarp prst="textNoShape">
              <a:avLst/>
            </a:prstTxWarp>
            <a:spAutoFit/>
          </a:bodyPr>
          <a:lstStyle/>
          <a:p>
            <a:r>
              <a:rPr lang="en-US">
                <a:solidFill>
                  <a:schemeClr val="tx1"/>
                </a:solidFill>
                <a:latin typeface="Eurostile" charset="0"/>
                <a:ea typeface="Eurostile" charset="0"/>
                <a:cs typeface="Eurostile" charset="0"/>
              </a:rPr>
              <a:t>Security, Trusted Backbones, and Social Ontologies in the Solar Trust Model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Biba</a:t>
            </a:r>
            <a:r>
              <a:rPr lang="en-US" sz="4800" kern="0" cap="small" dirty="0" smtClean="0">
                <a:solidFill>
                  <a:srgbClr val="FFFFFF"/>
                </a:solidFill>
                <a:latin typeface="Century Gothic"/>
                <a:ea typeface="+mj-ea"/>
                <a:cs typeface="Century Gothic"/>
              </a:rPr>
              <a:t> Integrity Model</a:t>
            </a:r>
            <a:endParaRPr lang="en-US" sz="4800"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10</a:t>
            </a:fld>
            <a:endParaRPr lang="en-US" smtClean="0">
              <a:latin typeface="Eurostile" charset="0"/>
              <a:ea typeface="Eurostile" charset="0"/>
              <a:cs typeface="Eurostile" charset="0"/>
            </a:endParaRPr>
          </a:p>
        </p:txBody>
      </p:sp>
      <p:grpSp>
        <p:nvGrpSpPr>
          <p:cNvPr id="35"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Subject</a:t>
              </a: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a:solidFill>
                    <a:srgbClr val="FFFFFF"/>
                  </a:solidFill>
                  <a:latin typeface="Century Gothic" charset="0"/>
                  <a:ea typeface="Century Gothic" charset="0"/>
                  <a:cs typeface="Century Gothic" charset="0"/>
                </a:rPr>
                <a:t>Object at Higher Integrity Level</a:t>
              </a: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Object at Lower Integrity Level</a:t>
              </a: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a:latin typeface="Century Gothic" charset="0"/>
                  <a:ea typeface="Century Gothic" charset="0"/>
                  <a:cs typeface="Century Gothic" charset="0"/>
                </a:rPr>
                <a:t>Object at Same Integrity Level</a:t>
              </a: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24" name="Group 23"/>
            <p:cNvGrpSpPr/>
            <p:nvPr/>
          </p:nvGrpSpPr>
          <p:grpSpPr>
            <a:xfrm>
              <a:off x="609600" y="2334138"/>
              <a:ext cx="996950" cy="627624"/>
              <a:chOff x="369888" y="3114394"/>
              <a:chExt cx="996950" cy="627624"/>
            </a:xfrm>
          </p:grpSpPr>
          <p:sp>
            <p:nvSpPr>
              <p:cNvPr id="62486" name="TextBox 49"/>
              <p:cNvSpPr txBox="1">
                <a:spLocks noChangeArrowheads="1"/>
              </p:cNvSpPr>
              <p:nvPr/>
            </p:nvSpPr>
            <p:spPr bwMode="auto">
              <a:xfrm>
                <a:off x="369888" y="3228975"/>
                <a:ext cx="996950" cy="40005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 </a:t>
                </a:r>
                <a:r>
                  <a:rPr lang="en-US" sz="2000" dirty="0">
                    <a:solidFill>
                      <a:srgbClr val="FF0000"/>
                    </a:solidFill>
                  </a:rPr>
                  <a:t>Write</a:t>
                </a: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triangle"/>
                <a:tailEnd type="none" w="med" len="med"/>
              </a:ln>
            </p:spPr>
          </p:cxnSp>
        </p:grpSp>
        <p:sp>
          <p:nvSpPr>
            <p:cNvPr id="26" name="TextBox 49"/>
            <p:cNvSpPr txBox="1">
              <a:spLocks noChangeArrowheads="1"/>
            </p:cNvSpPr>
            <p:nvPr/>
          </p:nvSpPr>
          <p:spPr bwMode="auto">
            <a:xfrm>
              <a:off x="609600" y="4544292"/>
              <a:ext cx="996950" cy="40005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 </a:t>
              </a:r>
              <a:r>
                <a:rPr lang="en-US" sz="2000" dirty="0">
                  <a:solidFill>
                    <a:srgbClr val="FF0000"/>
                  </a:solidFill>
                </a:rPr>
                <a:t>Write</a:t>
              </a: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triangle"/>
              <a:tailEnd type="none" w="med" len="med"/>
            </a:ln>
          </p:spPr>
        </p:cxnSp>
      </p:grpSp>
      <p:sp>
        <p:nvSpPr>
          <p:cNvPr id="34" name="Text Box 8"/>
          <p:cNvSpPr txBox="1">
            <a:spLocks noChangeArrowheads="1"/>
          </p:cNvSpPr>
          <p:nvPr/>
        </p:nvSpPr>
        <p:spPr bwMode="auto">
          <a:xfrm>
            <a:off x="7239000" y="3495645"/>
            <a:ext cx="1905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writes up</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0" y="203993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a:t>
            </a:r>
            <a:r>
              <a:rPr lang="en-US" sz="2000" dirty="0">
                <a:solidFill>
                  <a:srgbClr val="FFFFFF"/>
                </a:solidFill>
                <a:latin typeface="Century Gothic" charset="0"/>
                <a:ea typeface="Century Gothic" charset="0"/>
                <a:cs typeface="Century Gothic" charset="0"/>
              </a:rPr>
              <a:t>meaning of information depends on its social context</a:t>
            </a:r>
          </a:p>
        </p:txBody>
      </p:sp>
      <p:sp>
        <p:nvSpPr>
          <p:cNvPr id="22" name="Text Box 8"/>
          <p:cNvSpPr txBox="1">
            <a:spLocks noChangeArrowheads="1"/>
          </p:cNvSpPr>
          <p:nvPr/>
        </p:nvSpPr>
        <p:spPr bwMode="auto">
          <a:xfrm>
            <a:off x="0" y="4448175"/>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But we need to find entities that are referring to the same thing!</a:t>
            </a:r>
          </a:p>
        </p:txBody>
      </p:sp>
      <p:sp>
        <p:nvSpPr>
          <p:cNvPr id="7"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5"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100</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0" y="74453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Example: what </a:t>
            </a:r>
            <a:r>
              <a:rPr lang="en-US" sz="2000" dirty="0">
                <a:solidFill>
                  <a:srgbClr val="FFFFFF"/>
                </a:solidFill>
                <a:latin typeface="Century Gothic" charset="0"/>
                <a:ea typeface="Century Gothic" charset="0"/>
                <a:cs typeface="Century Gothic" charset="0"/>
              </a:rPr>
              <a:t>is a tree?</a:t>
            </a:r>
          </a:p>
        </p:txBody>
      </p:sp>
      <p:grpSp>
        <p:nvGrpSpPr>
          <p:cNvPr id="2" name="Group 47"/>
          <p:cNvGrpSpPr>
            <a:grpSpLocks/>
          </p:cNvGrpSpPr>
          <p:nvPr/>
        </p:nvGrpSpPr>
        <p:grpSpPr bwMode="auto">
          <a:xfrm>
            <a:off x="1030288" y="1981200"/>
            <a:ext cx="3514725" cy="3984264"/>
            <a:chOff x="1029580" y="1981200"/>
            <a:chExt cx="3515259" cy="3984534"/>
          </a:xfrm>
        </p:grpSpPr>
        <p:grpSp>
          <p:nvGrpSpPr>
            <p:cNvPr id="246792" name="Group 39"/>
            <p:cNvGrpSpPr>
              <a:grpSpLocks/>
            </p:cNvGrpSpPr>
            <p:nvPr/>
          </p:nvGrpSpPr>
          <p:grpSpPr bwMode="auto">
            <a:xfrm>
              <a:off x="1029580" y="1981200"/>
              <a:ext cx="3515259" cy="2895600"/>
              <a:chOff x="1413801" y="1295400"/>
              <a:chExt cx="3515259" cy="2895600"/>
            </a:xfrm>
          </p:grpSpPr>
          <p:sp>
            <p:nvSpPr>
              <p:cNvPr id="246794" name="TextBox 10"/>
              <p:cNvSpPr txBox="1">
                <a:spLocks noChangeArrowheads="1"/>
              </p:cNvSpPr>
              <p:nvPr/>
            </p:nvSpPr>
            <p:spPr bwMode="auto">
              <a:xfrm>
                <a:off x="1756638" y="3042960"/>
                <a:ext cx="184666" cy="584776"/>
              </a:xfrm>
              <a:prstGeom prst="rect">
                <a:avLst/>
              </a:prstGeom>
              <a:noFill/>
              <a:ln w="9525">
                <a:noFill/>
                <a:miter lim="800000"/>
                <a:headEnd/>
                <a:tailEnd/>
              </a:ln>
            </p:spPr>
            <p:txBody>
              <a:bodyPr wrap="none">
                <a:prstTxWarp prst="textNoShape">
                  <a:avLst/>
                </a:prstTxWarp>
                <a:spAutoFit/>
              </a:bodyPr>
              <a:lstStyle/>
              <a:p>
                <a:endParaRPr lang="en-US"/>
              </a:p>
            </p:txBody>
          </p:sp>
          <p:sp>
            <p:nvSpPr>
              <p:cNvPr id="13" name="Oval 12"/>
              <p:cNvSpPr/>
              <p:nvPr/>
            </p:nvSpPr>
            <p:spPr bwMode="auto">
              <a:xfrm>
                <a:off x="3467037" y="2357160"/>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sp>
            <p:nvSpPr>
              <p:cNvPr id="15" name="Oval 14"/>
              <p:cNvSpPr/>
              <p:nvPr/>
            </p:nvSpPr>
            <p:spPr bwMode="auto">
              <a:xfrm>
                <a:off x="2781363" y="12954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16" name="Oval 15"/>
              <p:cNvSpPr/>
              <p:nvPr/>
            </p:nvSpPr>
            <p:spPr bwMode="auto">
              <a:xfrm>
                <a:off x="2099475" y="235716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7" name="Oval 16"/>
              <p:cNvSpPr/>
              <p:nvPr/>
            </p:nvSpPr>
            <p:spPr bwMode="auto">
              <a:xfrm>
                <a:off x="4243386" y="35052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F</a:t>
                </a:r>
              </a:p>
            </p:txBody>
          </p:sp>
          <p:sp>
            <p:nvSpPr>
              <p:cNvPr id="18" name="Oval 17"/>
              <p:cNvSpPr/>
              <p:nvPr/>
            </p:nvSpPr>
            <p:spPr bwMode="auto">
              <a:xfrm>
                <a:off x="2781363" y="35052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19" name="Oval 18"/>
              <p:cNvSpPr/>
              <p:nvPr/>
            </p:nvSpPr>
            <p:spPr bwMode="auto">
              <a:xfrm>
                <a:off x="1413801" y="35052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46809" name="Straight Arrow Connector 93"/>
              <p:cNvCxnSpPr>
                <a:cxnSpLocks noChangeShapeType="1"/>
                <a:stCxn id="0" idx="3"/>
                <a:endCxn id="0" idx="0"/>
              </p:cNvCxnSpPr>
              <p:nvPr/>
            </p:nvCxnSpPr>
            <p:spPr bwMode="auto">
              <a:xfrm rot="5400000">
                <a:off x="2423849" y="1899230"/>
                <a:ext cx="476393" cy="439466"/>
              </a:xfrm>
              <a:prstGeom prst="straightConnector1">
                <a:avLst/>
              </a:prstGeom>
              <a:noFill/>
              <a:ln w="53975">
                <a:solidFill>
                  <a:srgbClr val="00FF00"/>
                </a:solidFill>
                <a:round/>
                <a:headEnd/>
                <a:tailEnd type="triangle" w="med" len="med"/>
              </a:ln>
            </p:spPr>
          </p:cxnSp>
          <p:cxnSp>
            <p:nvCxnSpPr>
              <p:cNvPr id="246810" name="Straight Arrow Connector 93"/>
              <p:cNvCxnSpPr>
                <a:cxnSpLocks noChangeShapeType="1"/>
              </p:cNvCxnSpPr>
              <p:nvPr/>
            </p:nvCxnSpPr>
            <p:spPr bwMode="auto">
              <a:xfrm rot="16200000" flipH="1">
                <a:off x="3349833" y="1897556"/>
                <a:ext cx="476393" cy="442814"/>
              </a:xfrm>
              <a:prstGeom prst="straightConnector1">
                <a:avLst/>
              </a:prstGeom>
              <a:noFill/>
              <a:ln w="53975">
                <a:solidFill>
                  <a:srgbClr val="00FF00"/>
                </a:solidFill>
                <a:round/>
                <a:headEnd/>
                <a:tailEnd type="triangle" w="med" len="med"/>
              </a:ln>
            </p:spPr>
          </p:cxnSp>
          <p:cxnSp>
            <p:nvCxnSpPr>
              <p:cNvPr id="246811" name="Straight Arrow Connector 93"/>
              <p:cNvCxnSpPr>
                <a:cxnSpLocks noChangeShapeType="1"/>
                <a:stCxn id="0" idx="3"/>
              </p:cNvCxnSpPr>
              <p:nvPr/>
            </p:nvCxnSpPr>
            <p:spPr bwMode="auto">
              <a:xfrm rot="5400000">
                <a:off x="1696928" y="3002237"/>
                <a:ext cx="562673" cy="443252"/>
              </a:xfrm>
              <a:prstGeom prst="straightConnector1">
                <a:avLst/>
              </a:prstGeom>
              <a:noFill/>
              <a:ln w="53975">
                <a:solidFill>
                  <a:srgbClr val="00FF00"/>
                </a:solidFill>
                <a:round/>
                <a:headEnd/>
                <a:tailEnd type="triangle" w="med" len="med"/>
              </a:ln>
            </p:spPr>
          </p:cxnSp>
          <p:cxnSp>
            <p:nvCxnSpPr>
              <p:cNvPr id="246812" name="Straight Arrow Connector 93"/>
              <p:cNvCxnSpPr>
                <a:cxnSpLocks noChangeShapeType="1"/>
                <a:stCxn id="13" idx="3"/>
                <a:endCxn id="0" idx="0"/>
              </p:cNvCxnSpPr>
              <p:nvPr/>
            </p:nvCxnSpPr>
            <p:spPr bwMode="auto">
              <a:xfrm rot="5400000">
                <a:off x="3064480" y="3002356"/>
                <a:ext cx="562565" cy="443123"/>
              </a:xfrm>
              <a:prstGeom prst="straightConnector1">
                <a:avLst/>
              </a:prstGeom>
              <a:noFill/>
              <a:ln w="53975">
                <a:solidFill>
                  <a:srgbClr val="00FF00"/>
                </a:solidFill>
                <a:round/>
                <a:headEnd/>
                <a:tailEnd type="triangle" w="med" len="med"/>
              </a:ln>
            </p:spPr>
          </p:cxnSp>
          <p:cxnSp>
            <p:nvCxnSpPr>
              <p:cNvPr id="246813" name="Straight Arrow Connector 93"/>
              <p:cNvCxnSpPr>
                <a:cxnSpLocks noChangeShapeType="1"/>
              </p:cNvCxnSpPr>
              <p:nvPr/>
            </p:nvCxnSpPr>
            <p:spPr bwMode="auto">
              <a:xfrm rot="16200000" flipH="1">
                <a:off x="4037603" y="2956579"/>
                <a:ext cx="562565" cy="534675"/>
              </a:xfrm>
              <a:prstGeom prst="straightConnector1">
                <a:avLst/>
              </a:prstGeom>
              <a:noFill/>
              <a:ln w="53975">
                <a:solidFill>
                  <a:srgbClr val="00FF00"/>
                </a:solidFill>
                <a:round/>
                <a:headEnd/>
                <a:tailEnd type="triangle" w="med" len="med"/>
              </a:ln>
            </p:spPr>
          </p:cxnSp>
        </p:grpSp>
        <p:sp>
          <p:nvSpPr>
            <p:cNvPr id="246793" name="TextBox 44"/>
            <p:cNvSpPr txBox="1">
              <a:spLocks noChangeArrowheads="1"/>
            </p:cNvSpPr>
            <p:nvPr/>
          </p:nvSpPr>
          <p:spPr bwMode="auto">
            <a:xfrm>
              <a:off x="2561593" y="5257800"/>
              <a:ext cx="451234" cy="707934"/>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a:t>
              </a:r>
            </a:p>
          </p:txBody>
        </p:sp>
      </p:grpSp>
      <p:grpSp>
        <p:nvGrpSpPr>
          <p:cNvPr id="4" name="Group 48"/>
          <p:cNvGrpSpPr>
            <a:grpSpLocks/>
          </p:cNvGrpSpPr>
          <p:nvPr/>
        </p:nvGrpSpPr>
        <p:grpSpPr bwMode="auto">
          <a:xfrm>
            <a:off x="5573713" y="1822450"/>
            <a:ext cx="2540000" cy="4143010"/>
            <a:chOff x="5574419" y="1822450"/>
            <a:chExt cx="2540000" cy="4143282"/>
          </a:xfrm>
        </p:grpSpPr>
        <p:pic>
          <p:nvPicPr>
            <p:cNvPr id="246790" name="Picture 43"/>
            <p:cNvPicPr>
              <a:picLocks noChangeAspect="1"/>
            </p:cNvPicPr>
            <p:nvPr/>
          </p:nvPicPr>
          <p:blipFill>
            <a:blip r:embed="rId3"/>
            <a:srcRect/>
            <a:stretch>
              <a:fillRect/>
            </a:stretch>
          </p:blipFill>
          <p:spPr bwMode="auto">
            <a:xfrm>
              <a:off x="5574419" y="1822450"/>
              <a:ext cx="2540000" cy="3213100"/>
            </a:xfrm>
            <a:prstGeom prst="rect">
              <a:avLst/>
            </a:prstGeom>
            <a:noFill/>
            <a:ln w="9525">
              <a:noFill/>
              <a:miter lim="800000"/>
              <a:headEnd/>
              <a:tailEnd/>
            </a:ln>
          </p:spPr>
        </p:pic>
        <p:sp>
          <p:nvSpPr>
            <p:cNvPr id="246791" name="TextBox 46"/>
            <p:cNvSpPr txBox="1">
              <a:spLocks noChangeArrowheads="1"/>
            </p:cNvSpPr>
            <p:nvPr/>
          </p:nvSpPr>
          <p:spPr bwMode="auto">
            <a:xfrm>
              <a:off x="6618836" y="5257800"/>
              <a:ext cx="451165" cy="707932"/>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a:t>
              </a:r>
            </a:p>
          </p:txBody>
        </p:sp>
      </p:grpSp>
      <p:sp>
        <p:nvSpPr>
          <p:cNvPr id="2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23"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101</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885825" y="1166813"/>
            <a:ext cx="3514725" cy="3984625"/>
            <a:chOff x="1029580" y="1981200"/>
            <a:chExt cx="3515259" cy="3984486"/>
          </a:xfrm>
        </p:grpSpPr>
        <p:grpSp>
          <p:nvGrpSpPr>
            <p:cNvPr id="250891" name="Group 39"/>
            <p:cNvGrpSpPr>
              <a:grpSpLocks/>
            </p:cNvGrpSpPr>
            <p:nvPr/>
          </p:nvGrpSpPr>
          <p:grpSpPr bwMode="auto">
            <a:xfrm>
              <a:off x="1029580" y="1981200"/>
              <a:ext cx="3515259" cy="2895600"/>
              <a:chOff x="1413801" y="1295400"/>
              <a:chExt cx="3515259" cy="2895600"/>
            </a:xfrm>
          </p:grpSpPr>
          <p:sp>
            <p:nvSpPr>
              <p:cNvPr id="250893" name="TextBox 10"/>
              <p:cNvSpPr txBox="1">
                <a:spLocks noChangeArrowheads="1"/>
              </p:cNvSpPr>
              <p:nvPr/>
            </p:nvSpPr>
            <p:spPr bwMode="auto">
              <a:xfrm>
                <a:off x="1756638" y="3042960"/>
                <a:ext cx="184666" cy="584776"/>
              </a:xfrm>
              <a:prstGeom prst="rect">
                <a:avLst/>
              </a:prstGeom>
              <a:noFill/>
              <a:ln w="9525">
                <a:noFill/>
                <a:miter lim="800000"/>
                <a:headEnd/>
                <a:tailEnd/>
              </a:ln>
            </p:spPr>
            <p:txBody>
              <a:bodyPr wrap="none">
                <a:prstTxWarp prst="textNoShape">
                  <a:avLst/>
                </a:prstTxWarp>
                <a:spAutoFit/>
              </a:bodyPr>
              <a:lstStyle/>
              <a:p>
                <a:endParaRPr lang="en-US"/>
              </a:p>
            </p:txBody>
          </p:sp>
          <p:sp>
            <p:nvSpPr>
              <p:cNvPr id="13" name="Oval 12"/>
              <p:cNvSpPr/>
              <p:nvPr/>
            </p:nvSpPr>
            <p:spPr bwMode="auto">
              <a:xfrm>
                <a:off x="3467037" y="2357160"/>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sp>
            <p:nvSpPr>
              <p:cNvPr id="15" name="Oval 14"/>
              <p:cNvSpPr/>
              <p:nvPr/>
            </p:nvSpPr>
            <p:spPr bwMode="auto">
              <a:xfrm>
                <a:off x="2781363" y="12954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16" name="Oval 15"/>
              <p:cNvSpPr/>
              <p:nvPr/>
            </p:nvSpPr>
            <p:spPr bwMode="auto">
              <a:xfrm>
                <a:off x="2099475" y="235716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7" name="Oval 16"/>
              <p:cNvSpPr/>
              <p:nvPr/>
            </p:nvSpPr>
            <p:spPr bwMode="auto">
              <a:xfrm>
                <a:off x="4243386" y="35052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F</a:t>
                </a:r>
              </a:p>
            </p:txBody>
          </p:sp>
          <p:sp>
            <p:nvSpPr>
              <p:cNvPr id="18" name="Oval 17"/>
              <p:cNvSpPr/>
              <p:nvPr/>
            </p:nvSpPr>
            <p:spPr bwMode="auto">
              <a:xfrm>
                <a:off x="2781363" y="35052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19" name="Oval 18"/>
              <p:cNvSpPr/>
              <p:nvPr/>
            </p:nvSpPr>
            <p:spPr bwMode="auto">
              <a:xfrm>
                <a:off x="1413801" y="35052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50908" name="Straight Arrow Connector 93"/>
              <p:cNvCxnSpPr>
                <a:cxnSpLocks noChangeShapeType="1"/>
                <a:stCxn id="0" idx="3"/>
                <a:endCxn id="0" idx="0"/>
              </p:cNvCxnSpPr>
              <p:nvPr/>
            </p:nvCxnSpPr>
            <p:spPr bwMode="auto">
              <a:xfrm rot="5400000">
                <a:off x="2423849" y="1899230"/>
                <a:ext cx="476393" cy="439466"/>
              </a:xfrm>
              <a:prstGeom prst="straightConnector1">
                <a:avLst/>
              </a:prstGeom>
              <a:noFill/>
              <a:ln w="53975">
                <a:solidFill>
                  <a:srgbClr val="00FF00"/>
                </a:solidFill>
                <a:round/>
                <a:headEnd/>
                <a:tailEnd type="triangle" w="med" len="med"/>
              </a:ln>
            </p:spPr>
          </p:cxnSp>
          <p:cxnSp>
            <p:nvCxnSpPr>
              <p:cNvPr id="250909" name="Straight Arrow Connector 93"/>
              <p:cNvCxnSpPr>
                <a:cxnSpLocks noChangeShapeType="1"/>
              </p:cNvCxnSpPr>
              <p:nvPr/>
            </p:nvCxnSpPr>
            <p:spPr bwMode="auto">
              <a:xfrm rot="16200000" flipH="1">
                <a:off x="3349833" y="1897556"/>
                <a:ext cx="476393" cy="442814"/>
              </a:xfrm>
              <a:prstGeom prst="straightConnector1">
                <a:avLst/>
              </a:prstGeom>
              <a:noFill/>
              <a:ln w="53975">
                <a:solidFill>
                  <a:srgbClr val="00FF00"/>
                </a:solidFill>
                <a:round/>
                <a:headEnd/>
                <a:tailEnd type="triangle" w="med" len="med"/>
              </a:ln>
            </p:spPr>
          </p:cxnSp>
          <p:cxnSp>
            <p:nvCxnSpPr>
              <p:cNvPr id="250910" name="Straight Arrow Connector 93"/>
              <p:cNvCxnSpPr>
                <a:cxnSpLocks noChangeShapeType="1"/>
                <a:stCxn id="0" idx="3"/>
              </p:cNvCxnSpPr>
              <p:nvPr/>
            </p:nvCxnSpPr>
            <p:spPr bwMode="auto">
              <a:xfrm rot="5400000">
                <a:off x="1696928" y="3002237"/>
                <a:ext cx="562673" cy="443252"/>
              </a:xfrm>
              <a:prstGeom prst="straightConnector1">
                <a:avLst/>
              </a:prstGeom>
              <a:noFill/>
              <a:ln w="53975">
                <a:solidFill>
                  <a:srgbClr val="00FF00"/>
                </a:solidFill>
                <a:round/>
                <a:headEnd/>
                <a:tailEnd type="triangle" w="med" len="med"/>
              </a:ln>
            </p:spPr>
          </p:cxnSp>
          <p:cxnSp>
            <p:nvCxnSpPr>
              <p:cNvPr id="250911" name="Straight Arrow Connector 93"/>
              <p:cNvCxnSpPr>
                <a:cxnSpLocks noChangeShapeType="1"/>
                <a:stCxn id="13" idx="3"/>
                <a:endCxn id="0" idx="0"/>
              </p:cNvCxnSpPr>
              <p:nvPr/>
            </p:nvCxnSpPr>
            <p:spPr bwMode="auto">
              <a:xfrm rot="5400000">
                <a:off x="3064480" y="3002356"/>
                <a:ext cx="562565" cy="443123"/>
              </a:xfrm>
              <a:prstGeom prst="straightConnector1">
                <a:avLst/>
              </a:prstGeom>
              <a:noFill/>
              <a:ln w="53975">
                <a:solidFill>
                  <a:srgbClr val="00FF00"/>
                </a:solidFill>
                <a:round/>
                <a:headEnd/>
                <a:tailEnd type="triangle" w="med" len="med"/>
              </a:ln>
            </p:spPr>
          </p:cxnSp>
          <p:cxnSp>
            <p:nvCxnSpPr>
              <p:cNvPr id="250912" name="Straight Arrow Connector 93"/>
              <p:cNvCxnSpPr>
                <a:cxnSpLocks noChangeShapeType="1"/>
              </p:cNvCxnSpPr>
              <p:nvPr/>
            </p:nvCxnSpPr>
            <p:spPr bwMode="auto">
              <a:xfrm rot="16200000" flipH="1">
                <a:off x="4037603" y="2956579"/>
                <a:ext cx="562565" cy="534675"/>
              </a:xfrm>
              <a:prstGeom prst="straightConnector1">
                <a:avLst/>
              </a:prstGeom>
              <a:noFill/>
              <a:ln w="53975">
                <a:solidFill>
                  <a:srgbClr val="00FF00"/>
                </a:solidFill>
                <a:round/>
                <a:headEnd/>
                <a:tailEnd type="triangle" w="med" len="med"/>
              </a:ln>
            </p:spPr>
          </p:cxnSp>
        </p:grpSp>
        <p:sp>
          <p:nvSpPr>
            <p:cNvPr id="250892" name="TextBox 44"/>
            <p:cNvSpPr txBox="1">
              <a:spLocks noChangeArrowheads="1"/>
            </p:cNvSpPr>
            <p:nvPr/>
          </p:nvSpPr>
          <p:spPr bwMode="auto">
            <a:xfrm>
              <a:off x="2256305" y="5257800"/>
              <a:ext cx="1061809" cy="707886"/>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Bob</a:t>
              </a:r>
            </a:p>
          </p:txBody>
        </p:sp>
      </p:grpSp>
      <p:grpSp>
        <p:nvGrpSpPr>
          <p:cNvPr id="4" name="Group 48"/>
          <p:cNvGrpSpPr>
            <a:grpSpLocks/>
          </p:cNvGrpSpPr>
          <p:nvPr/>
        </p:nvGrpSpPr>
        <p:grpSpPr bwMode="auto">
          <a:xfrm>
            <a:off x="5502275" y="1087438"/>
            <a:ext cx="2540000" cy="4143351"/>
            <a:chOff x="5574419" y="1822450"/>
            <a:chExt cx="2540000" cy="4143212"/>
          </a:xfrm>
        </p:grpSpPr>
        <p:pic>
          <p:nvPicPr>
            <p:cNvPr id="250889" name="Picture 43"/>
            <p:cNvPicPr>
              <a:picLocks noChangeAspect="1"/>
            </p:cNvPicPr>
            <p:nvPr/>
          </p:nvPicPr>
          <p:blipFill>
            <a:blip r:embed="rId3"/>
            <a:srcRect/>
            <a:stretch>
              <a:fillRect/>
            </a:stretch>
          </p:blipFill>
          <p:spPr bwMode="auto">
            <a:xfrm>
              <a:off x="5574419" y="1822450"/>
              <a:ext cx="2540000" cy="3213100"/>
            </a:xfrm>
            <a:prstGeom prst="rect">
              <a:avLst/>
            </a:prstGeom>
            <a:noFill/>
            <a:ln w="9525">
              <a:noFill/>
              <a:miter lim="800000"/>
              <a:headEnd/>
              <a:tailEnd/>
            </a:ln>
          </p:spPr>
        </p:pic>
        <p:sp>
          <p:nvSpPr>
            <p:cNvPr id="250890" name="TextBox 46"/>
            <p:cNvSpPr txBox="1">
              <a:spLocks noChangeArrowheads="1"/>
            </p:cNvSpPr>
            <p:nvPr/>
          </p:nvSpPr>
          <p:spPr bwMode="auto">
            <a:xfrm>
              <a:off x="6008819" y="5257800"/>
              <a:ext cx="1671201" cy="707862"/>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Charlie</a:t>
              </a:r>
            </a:p>
          </p:txBody>
        </p:sp>
      </p:grpSp>
      <p:sp>
        <p:nvSpPr>
          <p:cNvPr id="23" name="Text Box 8"/>
          <p:cNvSpPr txBox="1">
            <a:spLocks noChangeArrowheads="1"/>
          </p:cNvSpPr>
          <p:nvPr/>
        </p:nvSpPr>
        <p:spPr bwMode="auto">
          <a:xfrm>
            <a:off x="0" y="6488113"/>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Bob and Charlie are both experts on trees.  Who should she ask?</a:t>
            </a:r>
          </a:p>
        </p:txBody>
      </p:sp>
      <p:grpSp>
        <p:nvGrpSpPr>
          <p:cNvPr id="26" name="Group 25"/>
          <p:cNvGrpSpPr/>
          <p:nvPr/>
        </p:nvGrpSpPr>
        <p:grpSpPr>
          <a:xfrm>
            <a:off x="0" y="5303838"/>
            <a:ext cx="9144000" cy="1216085"/>
            <a:chOff x="0" y="5303838"/>
            <a:chExt cx="9144000" cy="1216085"/>
          </a:xfrm>
        </p:grpSpPr>
        <p:sp>
          <p:nvSpPr>
            <p:cNvPr id="22" name="Text Box 8"/>
            <p:cNvSpPr txBox="1">
              <a:spLocks noChangeArrowheads="1"/>
            </p:cNvSpPr>
            <p:nvPr/>
          </p:nvSpPr>
          <p:spPr bwMode="auto">
            <a:xfrm>
              <a:off x="0" y="6119813"/>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Example: Alice has questions about trees</a:t>
              </a:r>
            </a:p>
          </p:txBody>
        </p:sp>
        <p:sp>
          <p:nvSpPr>
            <p:cNvPr id="250887" name="TextBox 25"/>
            <p:cNvSpPr txBox="1">
              <a:spLocks noChangeArrowheads="1"/>
            </p:cNvSpPr>
            <p:nvPr/>
          </p:nvSpPr>
          <p:spPr bwMode="auto">
            <a:xfrm>
              <a:off x="3973845" y="5303838"/>
              <a:ext cx="1196311" cy="707886"/>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Alice</a:t>
              </a:r>
            </a:p>
          </p:txBody>
        </p:sp>
      </p:grpSp>
      <p:sp>
        <p:nvSpPr>
          <p:cNvPr id="25"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2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102</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Box 8"/>
          <p:cNvSpPr txBox="1">
            <a:spLocks noChangeArrowheads="1"/>
          </p:cNvSpPr>
          <p:nvPr/>
        </p:nvSpPr>
        <p:spPr bwMode="auto">
          <a:xfrm>
            <a:off x="0" y="6150114"/>
            <a:ext cx="9144000" cy="707886"/>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Alice forms a relationship with Bob</a:t>
            </a:r>
            <a:r>
              <a:rPr lang="en-US" sz="2000" dirty="0" smtClean="0">
                <a:solidFill>
                  <a:srgbClr val="FFFFFF"/>
                </a:solidFill>
                <a:latin typeface="Century Gothic" charset="0"/>
                <a:ea typeface="Century Gothic" charset="0"/>
                <a:cs typeface="Century Gothic" charset="0"/>
              </a:rPr>
              <a:t> in this context because he gives </a:t>
            </a:r>
            <a:r>
              <a:rPr lang="en-US" sz="2000" dirty="0">
                <a:solidFill>
                  <a:srgbClr val="FFFFFF"/>
                </a:solidFill>
                <a:latin typeface="Century Gothic" charset="0"/>
                <a:ea typeface="Century Gothic" charset="0"/>
                <a:cs typeface="Century Gothic" charset="0"/>
              </a:rPr>
              <a:t>her good information about the right kind of tree</a:t>
            </a:r>
          </a:p>
        </p:txBody>
      </p:sp>
      <p:grpSp>
        <p:nvGrpSpPr>
          <p:cNvPr id="26" name="Group 25"/>
          <p:cNvGrpSpPr/>
          <p:nvPr/>
        </p:nvGrpSpPr>
        <p:grpSpPr>
          <a:xfrm>
            <a:off x="885825" y="1087438"/>
            <a:ext cx="7156450" cy="4924286"/>
            <a:chOff x="885825" y="1087438"/>
            <a:chExt cx="7156450" cy="4924286"/>
          </a:xfrm>
        </p:grpSpPr>
        <p:grpSp>
          <p:nvGrpSpPr>
            <p:cNvPr id="2" name="Group 47"/>
            <p:cNvGrpSpPr>
              <a:grpSpLocks/>
            </p:cNvGrpSpPr>
            <p:nvPr/>
          </p:nvGrpSpPr>
          <p:grpSpPr bwMode="auto">
            <a:xfrm>
              <a:off x="885825" y="1166813"/>
              <a:ext cx="3514725" cy="3984625"/>
              <a:chOff x="1029580" y="1981200"/>
              <a:chExt cx="3515259" cy="3984486"/>
            </a:xfrm>
          </p:grpSpPr>
          <p:grpSp>
            <p:nvGrpSpPr>
              <p:cNvPr id="252939" name="Group 39"/>
              <p:cNvGrpSpPr>
                <a:grpSpLocks/>
              </p:cNvGrpSpPr>
              <p:nvPr/>
            </p:nvGrpSpPr>
            <p:grpSpPr bwMode="auto">
              <a:xfrm>
                <a:off x="1029580" y="1981200"/>
                <a:ext cx="3515259" cy="2895600"/>
                <a:chOff x="1413801" y="1295400"/>
                <a:chExt cx="3515259" cy="2895600"/>
              </a:xfrm>
            </p:grpSpPr>
            <p:sp>
              <p:nvSpPr>
                <p:cNvPr id="252941" name="TextBox 10"/>
                <p:cNvSpPr txBox="1">
                  <a:spLocks noChangeArrowheads="1"/>
                </p:cNvSpPr>
                <p:nvPr/>
              </p:nvSpPr>
              <p:spPr bwMode="auto">
                <a:xfrm>
                  <a:off x="1756638" y="3042960"/>
                  <a:ext cx="184666" cy="584776"/>
                </a:xfrm>
                <a:prstGeom prst="rect">
                  <a:avLst/>
                </a:prstGeom>
                <a:noFill/>
                <a:ln w="9525">
                  <a:noFill/>
                  <a:miter lim="800000"/>
                  <a:headEnd/>
                  <a:tailEnd/>
                </a:ln>
              </p:spPr>
              <p:txBody>
                <a:bodyPr wrap="none">
                  <a:prstTxWarp prst="textNoShape">
                    <a:avLst/>
                  </a:prstTxWarp>
                  <a:spAutoFit/>
                </a:bodyPr>
                <a:lstStyle/>
                <a:p>
                  <a:endParaRPr lang="en-US"/>
                </a:p>
              </p:txBody>
            </p:sp>
            <p:sp>
              <p:nvSpPr>
                <p:cNvPr id="13" name="Oval 12"/>
                <p:cNvSpPr/>
                <p:nvPr/>
              </p:nvSpPr>
              <p:spPr bwMode="auto">
                <a:xfrm>
                  <a:off x="3467037" y="2357160"/>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sp>
              <p:nvSpPr>
                <p:cNvPr id="15" name="Oval 14"/>
                <p:cNvSpPr/>
                <p:nvPr/>
              </p:nvSpPr>
              <p:spPr bwMode="auto">
                <a:xfrm>
                  <a:off x="2781363" y="12954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16" name="Oval 15"/>
                <p:cNvSpPr/>
                <p:nvPr/>
              </p:nvSpPr>
              <p:spPr bwMode="auto">
                <a:xfrm>
                  <a:off x="2099475" y="235716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7" name="Oval 16"/>
                <p:cNvSpPr/>
                <p:nvPr/>
              </p:nvSpPr>
              <p:spPr bwMode="auto">
                <a:xfrm>
                  <a:off x="4243386" y="35052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F</a:t>
                  </a:r>
                </a:p>
              </p:txBody>
            </p:sp>
            <p:sp>
              <p:nvSpPr>
                <p:cNvPr id="18" name="Oval 17"/>
                <p:cNvSpPr/>
                <p:nvPr/>
              </p:nvSpPr>
              <p:spPr bwMode="auto">
                <a:xfrm>
                  <a:off x="2781363" y="35052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19" name="Oval 18"/>
                <p:cNvSpPr/>
                <p:nvPr/>
              </p:nvSpPr>
              <p:spPr bwMode="auto">
                <a:xfrm>
                  <a:off x="1413801" y="35052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52956" name="Straight Arrow Connector 93"/>
                <p:cNvCxnSpPr>
                  <a:cxnSpLocks noChangeShapeType="1"/>
                  <a:stCxn id="0" idx="3"/>
                  <a:endCxn id="0" idx="0"/>
                </p:cNvCxnSpPr>
                <p:nvPr/>
              </p:nvCxnSpPr>
              <p:spPr bwMode="auto">
                <a:xfrm rot="5400000">
                  <a:off x="2423849" y="1899230"/>
                  <a:ext cx="476393" cy="439466"/>
                </a:xfrm>
                <a:prstGeom prst="straightConnector1">
                  <a:avLst/>
                </a:prstGeom>
                <a:noFill/>
                <a:ln w="53975">
                  <a:solidFill>
                    <a:srgbClr val="00FF00"/>
                  </a:solidFill>
                  <a:round/>
                  <a:headEnd/>
                  <a:tailEnd type="triangle" w="med" len="med"/>
                </a:ln>
              </p:spPr>
            </p:cxnSp>
            <p:cxnSp>
              <p:nvCxnSpPr>
                <p:cNvPr id="252957" name="Straight Arrow Connector 93"/>
                <p:cNvCxnSpPr>
                  <a:cxnSpLocks noChangeShapeType="1"/>
                </p:cNvCxnSpPr>
                <p:nvPr/>
              </p:nvCxnSpPr>
              <p:spPr bwMode="auto">
                <a:xfrm rot="16200000" flipH="1">
                  <a:off x="3349833" y="1897556"/>
                  <a:ext cx="476393" cy="442814"/>
                </a:xfrm>
                <a:prstGeom prst="straightConnector1">
                  <a:avLst/>
                </a:prstGeom>
                <a:noFill/>
                <a:ln w="53975">
                  <a:solidFill>
                    <a:srgbClr val="00FF00"/>
                  </a:solidFill>
                  <a:round/>
                  <a:headEnd/>
                  <a:tailEnd type="triangle" w="med" len="med"/>
                </a:ln>
              </p:spPr>
            </p:cxnSp>
            <p:cxnSp>
              <p:nvCxnSpPr>
                <p:cNvPr id="252958" name="Straight Arrow Connector 93"/>
                <p:cNvCxnSpPr>
                  <a:cxnSpLocks noChangeShapeType="1"/>
                  <a:stCxn id="0" idx="3"/>
                </p:cNvCxnSpPr>
                <p:nvPr/>
              </p:nvCxnSpPr>
              <p:spPr bwMode="auto">
                <a:xfrm rot="5400000">
                  <a:off x="1696928" y="3002237"/>
                  <a:ext cx="562673" cy="443252"/>
                </a:xfrm>
                <a:prstGeom prst="straightConnector1">
                  <a:avLst/>
                </a:prstGeom>
                <a:noFill/>
                <a:ln w="53975">
                  <a:solidFill>
                    <a:srgbClr val="00FF00"/>
                  </a:solidFill>
                  <a:round/>
                  <a:headEnd/>
                  <a:tailEnd type="triangle" w="med" len="med"/>
                </a:ln>
              </p:spPr>
            </p:cxnSp>
            <p:cxnSp>
              <p:nvCxnSpPr>
                <p:cNvPr id="252959" name="Straight Arrow Connector 93"/>
                <p:cNvCxnSpPr>
                  <a:cxnSpLocks noChangeShapeType="1"/>
                  <a:stCxn id="13" idx="3"/>
                  <a:endCxn id="0" idx="0"/>
                </p:cNvCxnSpPr>
                <p:nvPr/>
              </p:nvCxnSpPr>
              <p:spPr bwMode="auto">
                <a:xfrm rot="5400000">
                  <a:off x="3064480" y="3002356"/>
                  <a:ext cx="562565" cy="443123"/>
                </a:xfrm>
                <a:prstGeom prst="straightConnector1">
                  <a:avLst/>
                </a:prstGeom>
                <a:noFill/>
                <a:ln w="53975">
                  <a:solidFill>
                    <a:srgbClr val="00FF00"/>
                  </a:solidFill>
                  <a:round/>
                  <a:headEnd/>
                  <a:tailEnd type="triangle" w="med" len="med"/>
                </a:ln>
              </p:spPr>
            </p:cxnSp>
            <p:cxnSp>
              <p:nvCxnSpPr>
                <p:cNvPr id="252960" name="Straight Arrow Connector 93"/>
                <p:cNvCxnSpPr>
                  <a:cxnSpLocks noChangeShapeType="1"/>
                </p:cNvCxnSpPr>
                <p:nvPr/>
              </p:nvCxnSpPr>
              <p:spPr bwMode="auto">
                <a:xfrm rot="16200000" flipH="1">
                  <a:off x="4037603" y="2956579"/>
                  <a:ext cx="562565" cy="534675"/>
                </a:xfrm>
                <a:prstGeom prst="straightConnector1">
                  <a:avLst/>
                </a:prstGeom>
                <a:noFill/>
                <a:ln w="53975">
                  <a:solidFill>
                    <a:srgbClr val="00FF00"/>
                  </a:solidFill>
                  <a:round/>
                  <a:headEnd/>
                  <a:tailEnd type="triangle" w="med" len="med"/>
                </a:ln>
              </p:spPr>
            </p:cxnSp>
          </p:grpSp>
          <p:sp>
            <p:nvSpPr>
              <p:cNvPr id="252940" name="TextBox 44"/>
              <p:cNvSpPr txBox="1">
                <a:spLocks noChangeArrowheads="1"/>
              </p:cNvSpPr>
              <p:nvPr/>
            </p:nvSpPr>
            <p:spPr bwMode="auto">
              <a:xfrm>
                <a:off x="2256305" y="5257800"/>
                <a:ext cx="1061809" cy="707886"/>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Bob</a:t>
                </a:r>
              </a:p>
            </p:txBody>
          </p:sp>
        </p:grpSp>
        <p:grpSp>
          <p:nvGrpSpPr>
            <p:cNvPr id="4" name="Group 48"/>
            <p:cNvGrpSpPr>
              <a:grpSpLocks/>
            </p:cNvGrpSpPr>
            <p:nvPr/>
          </p:nvGrpSpPr>
          <p:grpSpPr bwMode="auto">
            <a:xfrm>
              <a:off x="5502275" y="1087438"/>
              <a:ext cx="2540000" cy="4143351"/>
              <a:chOff x="5574419" y="1822450"/>
              <a:chExt cx="2540000" cy="4143212"/>
            </a:xfrm>
          </p:grpSpPr>
          <p:pic>
            <p:nvPicPr>
              <p:cNvPr id="252937" name="Picture 43"/>
              <p:cNvPicPr>
                <a:picLocks noChangeAspect="1"/>
              </p:cNvPicPr>
              <p:nvPr/>
            </p:nvPicPr>
            <p:blipFill>
              <a:blip r:embed="rId3"/>
              <a:srcRect/>
              <a:stretch>
                <a:fillRect/>
              </a:stretch>
            </p:blipFill>
            <p:spPr bwMode="auto">
              <a:xfrm>
                <a:off x="5574419" y="1822450"/>
                <a:ext cx="2540000" cy="3213100"/>
              </a:xfrm>
              <a:prstGeom prst="rect">
                <a:avLst/>
              </a:prstGeom>
              <a:noFill/>
              <a:ln w="9525">
                <a:noFill/>
                <a:miter lim="800000"/>
                <a:headEnd/>
                <a:tailEnd/>
              </a:ln>
            </p:spPr>
          </p:pic>
          <p:sp>
            <p:nvSpPr>
              <p:cNvPr id="252938" name="TextBox 46"/>
              <p:cNvSpPr txBox="1">
                <a:spLocks noChangeArrowheads="1"/>
              </p:cNvSpPr>
              <p:nvPr/>
            </p:nvSpPr>
            <p:spPr bwMode="auto">
              <a:xfrm>
                <a:off x="6008819" y="5257800"/>
                <a:ext cx="1671201" cy="707862"/>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Charlie</a:t>
                </a:r>
              </a:p>
            </p:txBody>
          </p:sp>
        </p:grpSp>
        <p:sp>
          <p:nvSpPr>
            <p:cNvPr id="252934" name="TextBox 25"/>
            <p:cNvSpPr txBox="1">
              <a:spLocks noChangeArrowheads="1"/>
            </p:cNvSpPr>
            <p:nvPr/>
          </p:nvSpPr>
          <p:spPr bwMode="auto">
            <a:xfrm>
              <a:off x="3973845" y="5303838"/>
              <a:ext cx="1196311" cy="707886"/>
            </a:xfrm>
            <a:prstGeom prst="rect">
              <a:avLst/>
            </a:prstGeom>
            <a:noFill/>
            <a:ln w="9525">
              <a:noFill/>
              <a:miter lim="800000"/>
              <a:headEnd/>
              <a:tailEnd/>
            </a:ln>
          </p:spPr>
          <p:txBody>
            <a:bodyPr wrap="none">
              <a:prstTxWarp prst="textNoShape">
                <a:avLst/>
              </a:prstTxWarp>
              <a:spAutoFit/>
            </a:bodyPr>
            <a:lstStyle/>
            <a:p>
              <a:r>
                <a:rPr lang="en-US" sz="4000" dirty="0">
                  <a:solidFill>
                    <a:schemeClr val="tx1"/>
                  </a:solidFill>
                  <a:latin typeface="Eurostile"/>
                  <a:ea typeface="Palatino" charset="0"/>
                  <a:cs typeface="Eurostile"/>
                </a:rPr>
                <a:t>Alice</a:t>
              </a:r>
            </a:p>
          </p:txBody>
        </p:sp>
        <p:cxnSp>
          <p:nvCxnSpPr>
            <p:cNvPr id="252935" name="Straight Arrow Connector 93"/>
            <p:cNvCxnSpPr>
              <a:cxnSpLocks noChangeShapeType="1"/>
            </p:cNvCxnSpPr>
            <p:nvPr/>
          </p:nvCxnSpPr>
          <p:spPr bwMode="auto">
            <a:xfrm rot="10800000">
              <a:off x="3173413" y="5006975"/>
              <a:ext cx="720725" cy="479425"/>
            </a:xfrm>
            <a:prstGeom prst="straightConnector1">
              <a:avLst/>
            </a:prstGeom>
            <a:noFill/>
            <a:ln w="53975">
              <a:solidFill>
                <a:srgbClr val="00FF00"/>
              </a:solidFill>
              <a:round/>
              <a:headEnd/>
              <a:tailEnd type="triangle" w="med" len="med"/>
            </a:ln>
          </p:spPr>
        </p:cxnSp>
      </p:grpSp>
      <p:sp>
        <p:nvSpPr>
          <p:cNvPr id="25"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2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103</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Box 8"/>
          <p:cNvSpPr txBox="1">
            <a:spLocks noChangeArrowheads="1"/>
          </p:cNvSpPr>
          <p:nvPr/>
        </p:nvSpPr>
        <p:spPr bwMode="auto">
          <a:xfrm>
            <a:off x="0" y="6150114"/>
            <a:ext cx="9144000" cy="707886"/>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Hypothesis: people will form relationships based in part on who gives them information that is </a:t>
            </a:r>
            <a:r>
              <a:rPr lang="en-US" sz="2000" i="1" dirty="0">
                <a:solidFill>
                  <a:srgbClr val="FFFFFF"/>
                </a:solidFill>
                <a:latin typeface="Century Gothic" charset="0"/>
                <a:ea typeface="Century Gothic" charset="0"/>
                <a:cs typeface="Century Gothic" charset="0"/>
              </a:rPr>
              <a:t>relevant </a:t>
            </a:r>
            <a:r>
              <a:rPr lang="en-US" sz="2000" dirty="0">
                <a:solidFill>
                  <a:srgbClr val="FFFFFF"/>
                </a:solidFill>
                <a:latin typeface="Century Gothic" charset="0"/>
                <a:ea typeface="Century Gothic" charset="0"/>
                <a:cs typeface="Century Gothic" charset="0"/>
              </a:rPr>
              <a:t>to them in a certain context</a:t>
            </a:r>
          </a:p>
        </p:txBody>
      </p:sp>
      <p:sp>
        <p:nvSpPr>
          <p:cNvPr id="254980" name="TextBox 32"/>
          <p:cNvSpPr txBox="1">
            <a:spLocks noChangeArrowheads="1"/>
          </p:cNvSpPr>
          <p:nvPr/>
        </p:nvSpPr>
        <p:spPr bwMode="auto">
          <a:xfrm>
            <a:off x="2643188" y="3994150"/>
            <a:ext cx="184150" cy="584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 name="Oval 33"/>
          <p:cNvSpPr/>
          <p:nvPr/>
        </p:nvSpPr>
        <p:spPr bwMode="auto">
          <a:xfrm>
            <a:off x="5638800" y="2522725"/>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sp>
        <p:nvSpPr>
          <p:cNvPr id="35" name="Oval 34"/>
          <p:cNvSpPr/>
          <p:nvPr/>
        </p:nvSpPr>
        <p:spPr bwMode="auto">
          <a:xfrm>
            <a:off x="2982287" y="1371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36" name="Oval 35"/>
          <p:cNvSpPr/>
          <p:nvPr/>
        </p:nvSpPr>
        <p:spPr bwMode="auto">
          <a:xfrm>
            <a:off x="1524000" y="262249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38" name="Oval 37"/>
          <p:cNvSpPr/>
          <p:nvPr/>
        </p:nvSpPr>
        <p:spPr bwMode="auto">
          <a:xfrm>
            <a:off x="7086601" y="445633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F</a:t>
            </a:r>
          </a:p>
        </p:txBody>
      </p:sp>
      <p:sp>
        <p:nvSpPr>
          <p:cNvPr id="39" name="Oval 38"/>
          <p:cNvSpPr/>
          <p:nvPr/>
        </p:nvSpPr>
        <p:spPr bwMode="auto">
          <a:xfrm>
            <a:off x="3667961" y="445633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40" name="Oval 39"/>
          <p:cNvSpPr/>
          <p:nvPr/>
        </p:nvSpPr>
        <p:spPr bwMode="auto">
          <a:xfrm>
            <a:off x="1524001" y="443602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54995" name="Straight Arrow Connector 93"/>
          <p:cNvCxnSpPr>
            <a:cxnSpLocks noChangeShapeType="1"/>
            <a:stCxn id="0" idx="3"/>
            <a:endCxn id="0" idx="0"/>
          </p:cNvCxnSpPr>
          <p:nvPr/>
        </p:nvCxnSpPr>
        <p:spPr bwMode="auto">
          <a:xfrm rot="5400000">
            <a:off x="2142332" y="1681956"/>
            <a:ext cx="665162" cy="1216025"/>
          </a:xfrm>
          <a:prstGeom prst="straightConnector1">
            <a:avLst/>
          </a:prstGeom>
          <a:noFill/>
          <a:ln w="53975">
            <a:solidFill>
              <a:srgbClr val="00FF00"/>
            </a:solidFill>
            <a:round/>
            <a:headEnd/>
            <a:tailEnd type="triangle" w="med" len="med"/>
          </a:ln>
        </p:spPr>
      </p:cxnSp>
      <p:cxnSp>
        <p:nvCxnSpPr>
          <p:cNvPr id="254996" name="Straight Arrow Connector 93"/>
          <p:cNvCxnSpPr>
            <a:cxnSpLocks noChangeShapeType="1"/>
          </p:cNvCxnSpPr>
          <p:nvPr/>
        </p:nvCxnSpPr>
        <p:spPr bwMode="auto">
          <a:xfrm rot="16200000" flipH="1">
            <a:off x="4320382" y="1204119"/>
            <a:ext cx="665162" cy="2171700"/>
          </a:xfrm>
          <a:prstGeom prst="straightConnector1">
            <a:avLst/>
          </a:prstGeom>
          <a:noFill/>
          <a:ln w="53975">
            <a:solidFill>
              <a:srgbClr val="00FF00"/>
            </a:solidFill>
            <a:round/>
            <a:headEnd/>
            <a:tailEnd type="triangle" w="med" len="med"/>
          </a:ln>
        </p:spPr>
      </p:cxnSp>
      <p:cxnSp>
        <p:nvCxnSpPr>
          <p:cNvPr id="254997" name="Straight Arrow Connector 93"/>
          <p:cNvCxnSpPr>
            <a:cxnSpLocks noChangeShapeType="1"/>
          </p:cNvCxnSpPr>
          <p:nvPr/>
        </p:nvCxnSpPr>
        <p:spPr bwMode="auto">
          <a:xfrm rot="16200000" flipH="1">
            <a:off x="1303337" y="3871913"/>
            <a:ext cx="1127125" cy="0"/>
          </a:xfrm>
          <a:prstGeom prst="straightConnector1">
            <a:avLst/>
          </a:prstGeom>
          <a:noFill/>
          <a:ln w="53975">
            <a:solidFill>
              <a:srgbClr val="00FF00"/>
            </a:solidFill>
            <a:round/>
            <a:headEnd/>
            <a:tailEnd type="triangle" w="med" len="med"/>
          </a:ln>
        </p:spPr>
      </p:cxnSp>
      <p:cxnSp>
        <p:nvCxnSpPr>
          <p:cNvPr id="254998" name="Straight Arrow Connector 93"/>
          <p:cNvCxnSpPr>
            <a:cxnSpLocks noChangeShapeType="1"/>
            <a:stCxn id="34" idx="3"/>
            <a:endCxn id="0" idx="0"/>
          </p:cNvCxnSpPr>
          <p:nvPr/>
        </p:nvCxnSpPr>
        <p:spPr bwMode="auto">
          <a:xfrm rot="5400000">
            <a:off x="4200525" y="2917825"/>
            <a:ext cx="1347788" cy="1728788"/>
          </a:xfrm>
          <a:prstGeom prst="straightConnector1">
            <a:avLst/>
          </a:prstGeom>
          <a:noFill/>
          <a:ln w="53975">
            <a:solidFill>
              <a:srgbClr val="00FF00"/>
            </a:solidFill>
            <a:round/>
            <a:headEnd/>
            <a:tailEnd type="triangle" w="med" len="med"/>
          </a:ln>
        </p:spPr>
      </p:cxnSp>
      <p:cxnSp>
        <p:nvCxnSpPr>
          <p:cNvPr id="254999" name="Straight Arrow Connector 93"/>
          <p:cNvCxnSpPr>
            <a:cxnSpLocks noChangeShapeType="1"/>
          </p:cNvCxnSpPr>
          <p:nvPr/>
        </p:nvCxnSpPr>
        <p:spPr bwMode="auto">
          <a:xfrm rot="16200000" flipH="1">
            <a:off x="6152356" y="3178969"/>
            <a:ext cx="1347788" cy="1206500"/>
          </a:xfrm>
          <a:prstGeom prst="straightConnector1">
            <a:avLst/>
          </a:prstGeom>
          <a:noFill/>
          <a:ln w="53975">
            <a:solidFill>
              <a:srgbClr val="00FF00"/>
            </a:solidFill>
            <a:round/>
            <a:headEnd/>
            <a:tailEnd type="triangle" w="med" len="med"/>
          </a:ln>
        </p:spPr>
      </p:cxnSp>
      <p:sp>
        <p:nvSpPr>
          <p:cNvPr id="58" name="Text Box 8"/>
          <p:cNvSpPr txBox="1">
            <a:spLocks noChangeArrowheads="1"/>
          </p:cNvSpPr>
          <p:nvPr/>
        </p:nvSpPr>
        <p:spPr bwMode="auto">
          <a:xfrm>
            <a:off x="1828800" y="1873250"/>
            <a:ext cx="762000"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Trees</a:t>
            </a:r>
          </a:p>
        </p:txBody>
      </p:sp>
      <p:sp>
        <p:nvSpPr>
          <p:cNvPr id="59" name="Text Box 8"/>
          <p:cNvSpPr txBox="1">
            <a:spLocks noChangeArrowheads="1"/>
          </p:cNvSpPr>
          <p:nvPr/>
        </p:nvSpPr>
        <p:spPr bwMode="auto">
          <a:xfrm>
            <a:off x="330200" y="3486150"/>
            <a:ext cx="1295400" cy="646113"/>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Data Structures</a:t>
            </a:r>
          </a:p>
        </p:txBody>
      </p:sp>
      <p:sp>
        <p:nvSpPr>
          <p:cNvPr id="61" name="Text Box 8"/>
          <p:cNvSpPr txBox="1">
            <a:spLocks noChangeArrowheads="1"/>
          </p:cNvSpPr>
          <p:nvPr/>
        </p:nvSpPr>
        <p:spPr bwMode="auto">
          <a:xfrm>
            <a:off x="4352925" y="1873250"/>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Plants</a:t>
            </a:r>
          </a:p>
        </p:txBody>
      </p:sp>
      <p:sp>
        <p:nvSpPr>
          <p:cNvPr id="63" name="Text Box 8"/>
          <p:cNvSpPr txBox="1">
            <a:spLocks noChangeArrowheads="1"/>
          </p:cNvSpPr>
          <p:nvPr/>
        </p:nvSpPr>
        <p:spPr bwMode="auto">
          <a:xfrm>
            <a:off x="4191000" y="3302000"/>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Soil</a:t>
            </a:r>
          </a:p>
        </p:txBody>
      </p:sp>
      <p:sp>
        <p:nvSpPr>
          <p:cNvPr id="64" name="Text Box 8"/>
          <p:cNvSpPr txBox="1">
            <a:spLocks noChangeArrowheads="1"/>
          </p:cNvSpPr>
          <p:nvPr/>
        </p:nvSpPr>
        <p:spPr bwMode="auto">
          <a:xfrm>
            <a:off x="6705600" y="3208338"/>
            <a:ext cx="1285875" cy="369887"/>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Water</a:t>
            </a:r>
          </a:p>
        </p:txBody>
      </p:sp>
      <p:cxnSp>
        <p:nvCxnSpPr>
          <p:cNvPr id="255005" name="Straight Arrow Connector 93"/>
          <p:cNvCxnSpPr>
            <a:cxnSpLocks noChangeShapeType="1"/>
          </p:cNvCxnSpPr>
          <p:nvPr/>
        </p:nvCxnSpPr>
        <p:spPr bwMode="auto">
          <a:xfrm>
            <a:off x="4352925" y="4799013"/>
            <a:ext cx="2733675" cy="1587"/>
          </a:xfrm>
          <a:prstGeom prst="straightConnector1">
            <a:avLst/>
          </a:prstGeom>
          <a:noFill/>
          <a:ln w="53975">
            <a:solidFill>
              <a:srgbClr val="00FF00"/>
            </a:solidFill>
            <a:round/>
            <a:headEnd/>
            <a:tailEnd type="triangle" w="med" len="med"/>
          </a:ln>
        </p:spPr>
      </p:cxnSp>
      <p:sp>
        <p:nvSpPr>
          <p:cNvPr id="69" name="Text Box 8"/>
          <p:cNvSpPr txBox="1">
            <a:spLocks noChangeArrowheads="1"/>
          </p:cNvSpPr>
          <p:nvPr/>
        </p:nvSpPr>
        <p:spPr bwMode="auto">
          <a:xfrm>
            <a:off x="4981575" y="4132263"/>
            <a:ext cx="1514475" cy="646112"/>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Rainfall Frequency</a:t>
            </a:r>
          </a:p>
        </p:txBody>
      </p:sp>
      <p:cxnSp>
        <p:nvCxnSpPr>
          <p:cNvPr id="255007" name="Straight Arrow Connector 93"/>
          <p:cNvCxnSpPr>
            <a:cxnSpLocks noChangeShapeType="1"/>
            <a:stCxn id="0" idx="2"/>
          </p:cNvCxnSpPr>
          <p:nvPr/>
        </p:nvCxnSpPr>
        <p:spPr bwMode="auto">
          <a:xfrm rot="10800000">
            <a:off x="2209800" y="4778375"/>
            <a:ext cx="1458913" cy="20638"/>
          </a:xfrm>
          <a:prstGeom prst="straightConnector1">
            <a:avLst/>
          </a:prstGeom>
          <a:noFill/>
          <a:ln w="53975">
            <a:solidFill>
              <a:srgbClr val="00FF00"/>
            </a:solidFill>
            <a:round/>
            <a:headEnd/>
            <a:tailEnd type="triangle" w="med" len="med"/>
          </a:ln>
        </p:spPr>
      </p:cxnSp>
      <p:sp>
        <p:nvSpPr>
          <p:cNvPr id="79" name="Text Box 8"/>
          <p:cNvSpPr txBox="1">
            <a:spLocks noChangeArrowheads="1"/>
          </p:cNvSpPr>
          <p:nvPr/>
        </p:nvSpPr>
        <p:spPr bwMode="auto">
          <a:xfrm>
            <a:off x="2439988" y="4271963"/>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Soil Data</a:t>
            </a:r>
          </a:p>
        </p:txBody>
      </p:sp>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2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104</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8" grpId="0"/>
      <p:bldP spid="59" grpId="0"/>
      <p:bldP spid="61" grpId="0"/>
      <p:bldP spid="63" grpId="0"/>
      <p:bldP spid="64" grpId="0"/>
      <p:bldP spid="69" grpId="0"/>
      <p:bldP spid="79" grpId="0"/>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Box 8"/>
          <p:cNvSpPr txBox="1">
            <a:spLocks noChangeArrowheads="1"/>
          </p:cNvSpPr>
          <p:nvPr/>
        </p:nvSpPr>
        <p:spPr bwMode="auto">
          <a:xfrm>
            <a:off x="0" y="6150114"/>
            <a:ext cx="9144000" cy="707886"/>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Relationships may incorporate locally meaningful </a:t>
            </a:r>
            <a:r>
              <a:rPr lang="en-US" sz="2000" dirty="0" err="1">
                <a:solidFill>
                  <a:srgbClr val="FFFFFF"/>
                </a:solidFill>
                <a:latin typeface="Century Gothic" charset="0"/>
                <a:ea typeface="Century Gothic" charset="0"/>
                <a:cs typeface="Century Gothic" charset="0"/>
              </a:rPr>
              <a:t>ontologies</a:t>
            </a:r>
            <a:r>
              <a:rPr lang="en-US" sz="2000" dirty="0">
                <a:solidFill>
                  <a:srgbClr val="FFFFFF"/>
                </a:solidFill>
                <a:latin typeface="Century Gothic" charset="0"/>
                <a:ea typeface="Century Gothic" charset="0"/>
                <a:cs typeface="Century Gothic" charset="0"/>
              </a:rPr>
              <a:t> without the need for global </a:t>
            </a:r>
            <a:r>
              <a:rPr lang="en-US" sz="2000" dirty="0" err="1">
                <a:solidFill>
                  <a:srgbClr val="FFFFFF"/>
                </a:solidFill>
                <a:latin typeface="Century Gothic" charset="0"/>
                <a:ea typeface="Century Gothic" charset="0"/>
                <a:cs typeface="Century Gothic" charset="0"/>
              </a:rPr>
              <a:t>ontologies</a:t>
            </a:r>
            <a:endParaRPr lang="en-US" sz="2000" dirty="0">
              <a:solidFill>
                <a:srgbClr val="FFFFFF"/>
              </a:solidFill>
              <a:latin typeface="Century Gothic" charset="0"/>
              <a:ea typeface="Century Gothic" charset="0"/>
              <a:cs typeface="Century Gothic" charset="0"/>
            </a:endParaRPr>
          </a:p>
        </p:txBody>
      </p:sp>
      <p:sp>
        <p:nvSpPr>
          <p:cNvPr id="257028" name="TextBox 32"/>
          <p:cNvSpPr txBox="1">
            <a:spLocks noChangeArrowheads="1"/>
          </p:cNvSpPr>
          <p:nvPr/>
        </p:nvSpPr>
        <p:spPr bwMode="auto">
          <a:xfrm>
            <a:off x="2643188" y="3994150"/>
            <a:ext cx="184150" cy="584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 name="Oval 33"/>
          <p:cNvSpPr/>
          <p:nvPr/>
        </p:nvSpPr>
        <p:spPr bwMode="auto">
          <a:xfrm>
            <a:off x="5638800" y="2522725"/>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sp>
        <p:nvSpPr>
          <p:cNvPr id="35" name="Oval 34"/>
          <p:cNvSpPr/>
          <p:nvPr/>
        </p:nvSpPr>
        <p:spPr bwMode="auto">
          <a:xfrm>
            <a:off x="2982287" y="1371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36" name="Oval 35"/>
          <p:cNvSpPr/>
          <p:nvPr/>
        </p:nvSpPr>
        <p:spPr bwMode="auto">
          <a:xfrm>
            <a:off x="1524000" y="262249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38" name="Oval 37"/>
          <p:cNvSpPr/>
          <p:nvPr/>
        </p:nvSpPr>
        <p:spPr bwMode="auto">
          <a:xfrm>
            <a:off x="7086601" y="445633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F</a:t>
            </a:r>
          </a:p>
        </p:txBody>
      </p:sp>
      <p:sp>
        <p:nvSpPr>
          <p:cNvPr id="39" name="Oval 38"/>
          <p:cNvSpPr/>
          <p:nvPr/>
        </p:nvSpPr>
        <p:spPr bwMode="auto">
          <a:xfrm>
            <a:off x="3667961" y="445633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40" name="Oval 39"/>
          <p:cNvSpPr/>
          <p:nvPr/>
        </p:nvSpPr>
        <p:spPr bwMode="auto">
          <a:xfrm>
            <a:off x="1524001" y="443602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57043" name="Straight Arrow Connector 93"/>
          <p:cNvCxnSpPr>
            <a:cxnSpLocks noChangeShapeType="1"/>
            <a:stCxn id="0" idx="3"/>
            <a:endCxn id="0" idx="0"/>
          </p:cNvCxnSpPr>
          <p:nvPr/>
        </p:nvCxnSpPr>
        <p:spPr bwMode="auto">
          <a:xfrm rot="5400000">
            <a:off x="2142332" y="1681956"/>
            <a:ext cx="665162" cy="1216025"/>
          </a:xfrm>
          <a:prstGeom prst="straightConnector1">
            <a:avLst/>
          </a:prstGeom>
          <a:noFill/>
          <a:ln w="53975">
            <a:solidFill>
              <a:srgbClr val="00FF00"/>
            </a:solidFill>
            <a:round/>
            <a:headEnd/>
            <a:tailEnd type="triangle" w="med" len="med"/>
          </a:ln>
        </p:spPr>
      </p:cxnSp>
      <p:cxnSp>
        <p:nvCxnSpPr>
          <p:cNvPr id="257044" name="Straight Arrow Connector 93"/>
          <p:cNvCxnSpPr>
            <a:cxnSpLocks noChangeShapeType="1"/>
          </p:cNvCxnSpPr>
          <p:nvPr/>
        </p:nvCxnSpPr>
        <p:spPr bwMode="auto">
          <a:xfrm rot="16200000" flipH="1">
            <a:off x="4320382" y="1204119"/>
            <a:ext cx="665162" cy="2171700"/>
          </a:xfrm>
          <a:prstGeom prst="straightConnector1">
            <a:avLst/>
          </a:prstGeom>
          <a:noFill/>
          <a:ln w="53975">
            <a:solidFill>
              <a:srgbClr val="00FF00"/>
            </a:solidFill>
            <a:round/>
            <a:headEnd/>
            <a:tailEnd type="triangle" w="med" len="med"/>
          </a:ln>
        </p:spPr>
      </p:cxnSp>
      <p:cxnSp>
        <p:nvCxnSpPr>
          <p:cNvPr id="257045" name="Straight Arrow Connector 93"/>
          <p:cNvCxnSpPr>
            <a:cxnSpLocks noChangeShapeType="1"/>
          </p:cNvCxnSpPr>
          <p:nvPr/>
        </p:nvCxnSpPr>
        <p:spPr bwMode="auto">
          <a:xfrm rot="16200000" flipH="1">
            <a:off x="1303337" y="3871913"/>
            <a:ext cx="1127125" cy="0"/>
          </a:xfrm>
          <a:prstGeom prst="straightConnector1">
            <a:avLst/>
          </a:prstGeom>
          <a:noFill/>
          <a:ln w="53975">
            <a:solidFill>
              <a:srgbClr val="00FF00"/>
            </a:solidFill>
            <a:round/>
            <a:headEnd/>
            <a:tailEnd type="triangle" w="med" len="med"/>
          </a:ln>
        </p:spPr>
      </p:cxnSp>
      <p:cxnSp>
        <p:nvCxnSpPr>
          <p:cNvPr id="257046" name="Straight Arrow Connector 93"/>
          <p:cNvCxnSpPr>
            <a:cxnSpLocks noChangeShapeType="1"/>
            <a:stCxn id="34" idx="3"/>
            <a:endCxn id="0" idx="0"/>
          </p:cNvCxnSpPr>
          <p:nvPr/>
        </p:nvCxnSpPr>
        <p:spPr bwMode="auto">
          <a:xfrm rot="5400000">
            <a:off x="4200525" y="2917825"/>
            <a:ext cx="1347788" cy="1728788"/>
          </a:xfrm>
          <a:prstGeom prst="straightConnector1">
            <a:avLst/>
          </a:prstGeom>
          <a:noFill/>
          <a:ln w="53975">
            <a:solidFill>
              <a:srgbClr val="00FF00"/>
            </a:solidFill>
            <a:round/>
            <a:headEnd/>
            <a:tailEnd type="triangle" w="med" len="med"/>
          </a:ln>
        </p:spPr>
      </p:cxnSp>
      <p:cxnSp>
        <p:nvCxnSpPr>
          <p:cNvPr id="257047" name="Straight Arrow Connector 93"/>
          <p:cNvCxnSpPr>
            <a:cxnSpLocks noChangeShapeType="1"/>
          </p:cNvCxnSpPr>
          <p:nvPr/>
        </p:nvCxnSpPr>
        <p:spPr bwMode="auto">
          <a:xfrm rot="16200000" flipH="1">
            <a:off x="6152356" y="3178969"/>
            <a:ext cx="1347788" cy="1206500"/>
          </a:xfrm>
          <a:prstGeom prst="straightConnector1">
            <a:avLst/>
          </a:prstGeom>
          <a:noFill/>
          <a:ln w="53975">
            <a:solidFill>
              <a:srgbClr val="00FF00"/>
            </a:solidFill>
            <a:round/>
            <a:headEnd/>
            <a:tailEnd type="triangle" w="med" len="med"/>
          </a:ln>
        </p:spPr>
      </p:cxnSp>
      <p:sp>
        <p:nvSpPr>
          <p:cNvPr id="58" name="Text Box 8"/>
          <p:cNvSpPr txBox="1">
            <a:spLocks noChangeArrowheads="1"/>
          </p:cNvSpPr>
          <p:nvPr/>
        </p:nvSpPr>
        <p:spPr bwMode="auto">
          <a:xfrm>
            <a:off x="1828800" y="1873250"/>
            <a:ext cx="762000"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Trees</a:t>
            </a:r>
          </a:p>
        </p:txBody>
      </p:sp>
      <p:sp>
        <p:nvSpPr>
          <p:cNvPr id="59" name="Text Box 8"/>
          <p:cNvSpPr txBox="1">
            <a:spLocks noChangeArrowheads="1"/>
          </p:cNvSpPr>
          <p:nvPr/>
        </p:nvSpPr>
        <p:spPr bwMode="auto">
          <a:xfrm>
            <a:off x="330200" y="3486150"/>
            <a:ext cx="1295400" cy="646113"/>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Data Structures</a:t>
            </a:r>
          </a:p>
        </p:txBody>
      </p:sp>
      <p:sp>
        <p:nvSpPr>
          <p:cNvPr id="61" name="Text Box 8"/>
          <p:cNvSpPr txBox="1">
            <a:spLocks noChangeArrowheads="1"/>
          </p:cNvSpPr>
          <p:nvPr/>
        </p:nvSpPr>
        <p:spPr bwMode="auto">
          <a:xfrm>
            <a:off x="4352925" y="1873250"/>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Plants</a:t>
            </a:r>
          </a:p>
        </p:txBody>
      </p:sp>
      <p:sp>
        <p:nvSpPr>
          <p:cNvPr id="63" name="Text Box 8"/>
          <p:cNvSpPr txBox="1">
            <a:spLocks noChangeArrowheads="1"/>
          </p:cNvSpPr>
          <p:nvPr/>
        </p:nvSpPr>
        <p:spPr bwMode="auto">
          <a:xfrm>
            <a:off x="4191000" y="3302000"/>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Soil</a:t>
            </a:r>
          </a:p>
        </p:txBody>
      </p:sp>
      <p:sp>
        <p:nvSpPr>
          <p:cNvPr id="64" name="Text Box 8"/>
          <p:cNvSpPr txBox="1">
            <a:spLocks noChangeArrowheads="1"/>
          </p:cNvSpPr>
          <p:nvPr/>
        </p:nvSpPr>
        <p:spPr bwMode="auto">
          <a:xfrm>
            <a:off x="6705600" y="3208338"/>
            <a:ext cx="1285875" cy="369887"/>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Water</a:t>
            </a:r>
          </a:p>
        </p:txBody>
      </p:sp>
      <p:cxnSp>
        <p:nvCxnSpPr>
          <p:cNvPr id="257053" name="Straight Arrow Connector 93"/>
          <p:cNvCxnSpPr>
            <a:cxnSpLocks noChangeShapeType="1"/>
          </p:cNvCxnSpPr>
          <p:nvPr/>
        </p:nvCxnSpPr>
        <p:spPr bwMode="auto">
          <a:xfrm>
            <a:off x="4352925" y="4799013"/>
            <a:ext cx="2733675" cy="1587"/>
          </a:xfrm>
          <a:prstGeom prst="straightConnector1">
            <a:avLst/>
          </a:prstGeom>
          <a:noFill/>
          <a:ln w="53975">
            <a:solidFill>
              <a:srgbClr val="00FF00"/>
            </a:solidFill>
            <a:round/>
            <a:headEnd/>
            <a:tailEnd type="triangle" w="med" len="med"/>
          </a:ln>
        </p:spPr>
      </p:cxnSp>
      <p:sp>
        <p:nvSpPr>
          <p:cNvPr id="69" name="Text Box 8"/>
          <p:cNvSpPr txBox="1">
            <a:spLocks noChangeArrowheads="1"/>
          </p:cNvSpPr>
          <p:nvPr/>
        </p:nvSpPr>
        <p:spPr bwMode="auto">
          <a:xfrm>
            <a:off x="4981575" y="4132263"/>
            <a:ext cx="1514475" cy="646112"/>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Rainfall Frequency</a:t>
            </a:r>
          </a:p>
        </p:txBody>
      </p:sp>
      <p:cxnSp>
        <p:nvCxnSpPr>
          <p:cNvPr id="257055" name="Straight Arrow Connector 93"/>
          <p:cNvCxnSpPr>
            <a:cxnSpLocks noChangeShapeType="1"/>
            <a:stCxn id="0" idx="2"/>
          </p:cNvCxnSpPr>
          <p:nvPr/>
        </p:nvCxnSpPr>
        <p:spPr bwMode="auto">
          <a:xfrm rot="10800000">
            <a:off x="2209800" y="4778375"/>
            <a:ext cx="1458913" cy="20638"/>
          </a:xfrm>
          <a:prstGeom prst="straightConnector1">
            <a:avLst/>
          </a:prstGeom>
          <a:noFill/>
          <a:ln w="53975">
            <a:solidFill>
              <a:srgbClr val="00FF00"/>
            </a:solidFill>
            <a:round/>
            <a:headEnd/>
            <a:tailEnd type="triangle" w="med" len="med"/>
          </a:ln>
        </p:spPr>
      </p:cxnSp>
      <p:sp>
        <p:nvSpPr>
          <p:cNvPr id="79" name="Text Box 8"/>
          <p:cNvSpPr txBox="1">
            <a:spLocks noChangeArrowheads="1"/>
          </p:cNvSpPr>
          <p:nvPr/>
        </p:nvSpPr>
        <p:spPr bwMode="auto">
          <a:xfrm>
            <a:off x="2439988" y="4271963"/>
            <a:ext cx="1285875"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Soil Data</a:t>
            </a:r>
          </a:p>
        </p:txBody>
      </p:sp>
      <p:sp>
        <p:nvSpPr>
          <p:cNvPr id="27"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28"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105</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8" grpId="0"/>
      <p:bldP spid="59" grpId="0"/>
      <p:bldP spid="61" grpId="0"/>
      <p:bldP spid="63" grpId="0"/>
      <p:bldP spid="64" grpId="0"/>
      <p:bldP spid="69" grpId="0"/>
      <p:bldP spid="79" grpId="0"/>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ext Box 8"/>
          <p:cNvSpPr txBox="1">
            <a:spLocks noChangeArrowheads="1"/>
          </p:cNvSpPr>
          <p:nvPr/>
        </p:nvSpPr>
        <p:spPr bwMode="auto">
          <a:xfrm>
            <a:off x="0" y="6150114"/>
            <a:ext cx="9144000" cy="707886"/>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Paths could then be found that incorporate context and locally relevant meaning without a global definition for each term or context</a:t>
            </a:r>
          </a:p>
        </p:txBody>
      </p:sp>
      <p:sp>
        <p:nvSpPr>
          <p:cNvPr id="35" name="Oval 34"/>
          <p:cNvSpPr/>
          <p:nvPr/>
        </p:nvSpPr>
        <p:spPr bwMode="auto">
          <a:xfrm>
            <a:off x="2982287" y="1371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36" name="Oval 35"/>
          <p:cNvSpPr/>
          <p:nvPr/>
        </p:nvSpPr>
        <p:spPr bwMode="auto">
          <a:xfrm>
            <a:off x="1524000" y="262249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40" name="Oval 39"/>
          <p:cNvSpPr/>
          <p:nvPr/>
        </p:nvSpPr>
        <p:spPr bwMode="auto">
          <a:xfrm>
            <a:off x="1524001" y="4436021"/>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59086" name="Straight Arrow Connector 93"/>
          <p:cNvCxnSpPr>
            <a:cxnSpLocks noChangeShapeType="1"/>
            <a:stCxn id="0" idx="3"/>
            <a:endCxn id="0" idx="0"/>
          </p:cNvCxnSpPr>
          <p:nvPr/>
        </p:nvCxnSpPr>
        <p:spPr bwMode="auto">
          <a:xfrm rot="5400000">
            <a:off x="2142332" y="1681956"/>
            <a:ext cx="665162" cy="1216025"/>
          </a:xfrm>
          <a:prstGeom prst="straightConnector1">
            <a:avLst/>
          </a:prstGeom>
          <a:noFill/>
          <a:ln w="53975">
            <a:solidFill>
              <a:srgbClr val="FFFF00"/>
            </a:solidFill>
            <a:round/>
            <a:headEnd/>
            <a:tailEnd type="triangle" w="med" len="med"/>
          </a:ln>
        </p:spPr>
      </p:cxnSp>
      <p:cxnSp>
        <p:nvCxnSpPr>
          <p:cNvPr id="259087" name="Straight Arrow Connector 93"/>
          <p:cNvCxnSpPr>
            <a:cxnSpLocks noChangeShapeType="1"/>
          </p:cNvCxnSpPr>
          <p:nvPr/>
        </p:nvCxnSpPr>
        <p:spPr bwMode="auto">
          <a:xfrm rot="16200000" flipH="1">
            <a:off x="1303337" y="3871913"/>
            <a:ext cx="1127125" cy="0"/>
          </a:xfrm>
          <a:prstGeom prst="straightConnector1">
            <a:avLst/>
          </a:prstGeom>
          <a:noFill/>
          <a:ln w="53975">
            <a:solidFill>
              <a:srgbClr val="FFFF00"/>
            </a:solidFill>
            <a:round/>
            <a:headEnd/>
            <a:tailEnd type="triangle" w="med" len="med"/>
          </a:ln>
        </p:spPr>
      </p:cxnSp>
      <p:sp>
        <p:nvSpPr>
          <p:cNvPr id="58" name="Text Box 8"/>
          <p:cNvSpPr txBox="1">
            <a:spLocks noChangeArrowheads="1"/>
          </p:cNvSpPr>
          <p:nvPr/>
        </p:nvSpPr>
        <p:spPr bwMode="auto">
          <a:xfrm>
            <a:off x="1828800" y="1873250"/>
            <a:ext cx="762000"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Trees</a:t>
            </a:r>
          </a:p>
        </p:txBody>
      </p:sp>
      <p:sp>
        <p:nvSpPr>
          <p:cNvPr id="59" name="Text Box 8"/>
          <p:cNvSpPr txBox="1">
            <a:spLocks noChangeArrowheads="1"/>
          </p:cNvSpPr>
          <p:nvPr/>
        </p:nvSpPr>
        <p:spPr bwMode="auto">
          <a:xfrm>
            <a:off x="330200" y="3486150"/>
            <a:ext cx="1295400" cy="646113"/>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Data Structures</a:t>
            </a:r>
          </a:p>
        </p:txBody>
      </p:sp>
      <p:sp>
        <p:nvSpPr>
          <p:cNvPr id="13"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55000" lnSpcReduction="20000"/>
          </a:bodyPr>
          <a:lstStyle/>
          <a:p>
            <a:pPr eaLnBrk="1" fontAlgn="auto" hangingPunct="1">
              <a:spcBef>
                <a:spcPts val="0"/>
              </a:spcBef>
              <a:spcAft>
                <a:spcPts val="0"/>
              </a:spcAft>
              <a:defRPr/>
            </a:pPr>
            <a:r>
              <a:rPr lang="en-US" sz="4100" kern="0" cap="small" dirty="0" smtClean="0">
                <a:solidFill>
                  <a:srgbClr val="FFFFFF"/>
                </a:solidFill>
                <a:latin typeface="Century Gothic"/>
                <a:ea typeface="+mj-ea"/>
                <a:cs typeface="Century Gothic"/>
              </a:rPr>
              <a:t>Policies, Local </a:t>
            </a:r>
            <a:r>
              <a:rPr lang="en-US" sz="4100" kern="0" cap="small" dirty="0" err="1" smtClean="0">
                <a:solidFill>
                  <a:srgbClr val="FFFFFF"/>
                </a:solidFill>
                <a:latin typeface="Century Gothic"/>
                <a:ea typeface="+mj-ea"/>
                <a:cs typeface="Century Gothic"/>
              </a:rPr>
              <a:t>Ontologies</a:t>
            </a:r>
            <a:r>
              <a:rPr lang="en-US" sz="4100" kern="0" cap="small" dirty="0" smtClean="0">
                <a:solidFill>
                  <a:srgbClr val="FFFFFF"/>
                </a:solidFill>
                <a:latin typeface="Century Gothic"/>
                <a:ea typeface="+mj-ea"/>
                <a:cs typeface="Century Gothic"/>
              </a:rPr>
              <a:t>, and the Meaning of Relationships</a:t>
            </a:r>
            <a:endParaRPr lang="en-US" sz="4100" kern="0" cap="small" dirty="0">
              <a:solidFill>
                <a:srgbClr val="FFFFFF"/>
              </a:solidFill>
              <a:latin typeface="Century Gothic"/>
              <a:ea typeface="+mj-ea"/>
              <a:cs typeface="Century Gothic"/>
            </a:endParaRPr>
          </a:p>
        </p:txBody>
      </p:sp>
      <p:sp>
        <p:nvSpPr>
          <p:cNvPr id="15"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106</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8" grpId="0"/>
      <p:bldP spid="59" grpId="0"/>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Significance of Local </a:t>
            </a:r>
            <a:r>
              <a:rPr lang="en-US" sz="2600" kern="0" cap="small" dirty="0" err="1" smtClean="0">
                <a:solidFill>
                  <a:srgbClr val="FFFFFF"/>
                </a:solidFill>
                <a:latin typeface="Century Gothic"/>
                <a:ea typeface="+mj-ea"/>
                <a:cs typeface="Century Gothic"/>
              </a:rPr>
              <a:t>Ontologies</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1260529"/>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Information is more trustworthy if it is likely to be correct and relevant</a:t>
            </a:r>
            <a:endParaRPr lang="en-US" sz="2000" dirty="0">
              <a:solidFill>
                <a:srgbClr val="FFFFFF"/>
              </a:solidFill>
              <a:latin typeface="Century Gothic" charset="0"/>
              <a:ea typeface="Century Gothic" charset="0"/>
              <a:cs typeface="Century Gothic" charset="0"/>
            </a:endParaRPr>
          </a:p>
        </p:txBody>
      </p:sp>
      <p:sp>
        <p:nvSpPr>
          <p:cNvPr id="14" name="Text Box 8"/>
          <p:cNvSpPr txBox="1">
            <a:spLocks noChangeArrowheads="1"/>
          </p:cNvSpPr>
          <p:nvPr/>
        </p:nvSpPr>
        <p:spPr bwMode="auto">
          <a:xfrm>
            <a:off x="0" y="2921168"/>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a:t>
            </a:r>
            <a:r>
              <a:rPr lang="en-US" sz="2000" dirty="0" err="1" smtClean="0">
                <a:solidFill>
                  <a:srgbClr val="FFFFFF"/>
                </a:solidFill>
                <a:latin typeface="Century Gothic" charset="0"/>
                <a:ea typeface="Century Gothic" charset="0"/>
                <a:cs typeface="Century Gothic" charset="0"/>
              </a:rPr>
              <a:t>STM’s</a:t>
            </a:r>
            <a:r>
              <a:rPr lang="en-US" sz="2000" dirty="0" smtClean="0">
                <a:solidFill>
                  <a:srgbClr val="FFFFFF"/>
                </a:solidFill>
                <a:latin typeface="Century Gothic" charset="0"/>
                <a:ea typeface="Century Gothic" charset="0"/>
                <a:cs typeface="Century Gothic" charset="0"/>
              </a:rPr>
              <a:t> social network structure may automatically form around correct and relevant information</a:t>
            </a:r>
            <a:endParaRPr lang="en-US" sz="2000" dirty="0">
              <a:solidFill>
                <a:srgbClr val="FFFFFF"/>
              </a:solidFill>
              <a:latin typeface="Century Gothic" charset="0"/>
              <a:ea typeface="Century Gothic" charset="0"/>
              <a:cs typeface="Century Gothic" charset="0"/>
            </a:endParaRPr>
          </a:p>
        </p:txBody>
      </p:sp>
      <p:sp>
        <p:nvSpPr>
          <p:cNvPr id="15" name="Text Box 8"/>
          <p:cNvSpPr txBox="1">
            <a:spLocks noChangeArrowheads="1"/>
          </p:cNvSpPr>
          <p:nvPr/>
        </p:nvSpPr>
        <p:spPr bwMode="auto">
          <a:xfrm>
            <a:off x="0" y="4889583"/>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This might be generalized to aid in search on other kinds of social networks in the future</a:t>
            </a:r>
            <a:endParaRPr lang="en-US" sz="2000" dirty="0">
              <a:solidFill>
                <a:srgbClr val="FFFFFF"/>
              </a:solidFill>
              <a:latin typeface="Century Gothic" charset="0"/>
              <a:ea typeface="Century Gothic" charset="0"/>
              <a:cs typeface="Century Gothic" charset="0"/>
            </a:endParaRPr>
          </a:p>
        </p:txBody>
      </p:sp>
      <p:sp>
        <p:nvSpPr>
          <p:cNvPr id="8"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107</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a:solidFill>
                  <a:srgbClr val="FFFFFF"/>
                </a:solidFill>
                <a:latin typeface="Century Gothic"/>
                <a:ea typeface="+mj-ea"/>
                <a:cs typeface="Century Gothic"/>
              </a:rPr>
              <a:t>Ontology Study Methodology</a:t>
            </a:r>
          </a:p>
        </p:txBody>
      </p:sp>
      <p:sp>
        <p:nvSpPr>
          <p:cNvPr id="13" name="Text Box 8"/>
          <p:cNvSpPr txBox="1">
            <a:spLocks noChangeArrowheads="1"/>
          </p:cNvSpPr>
          <p:nvPr/>
        </p:nvSpPr>
        <p:spPr bwMode="auto">
          <a:xfrm>
            <a:off x="0" y="1051512"/>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Two human studies, compared against simulation data</a:t>
            </a:r>
          </a:p>
        </p:txBody>
      </p:sp>
      <p:sp>
        <p:nvSpPr>
          <p:cNvPr id="14" name="Text Box 8"/>
          <p:cNvSpPr txBox="1">
            <a:spLocks noChangeArrowheads="1"/>
          </p:cNvSpPr>
          <p:nvPr/>
        </p:nvSpPr>
        <p:spPr bwMode="auto">
          <a:xfrm>
            <a:off x="0" y="250313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Human study of direct relationship formation</a:t>
            </a:r>
            <a:endParaRPr lang="en-US" sz="2000" dirty="0">
              <a:solidFill>
                <a:srgbClr val="FFFFFF"/>
              </a:solidFill>
              <a:latin typeface="Century Gothic" charset="0"/>
              <a:ea typeface="Century Gothic" charset="0"/>
              <a:cs typeface="Century Gothic" charset="0"/>
            </a:endParaRPr>
          </a:p>
        </p:txBody>
      </p:sp>
      <p:sp>
        <p:nvSpPr>
          <p:cNvPr id="15" name="Text Box 8"/>
          <p:cNvSpPr txBox="1">
            <a:spLocks noChangeArrowheads="1"/>
          </p:cNvSpPr>
          <p:nvPr/>
        </p:nvSpPr>
        <p:spPr bwMode="auto">
          <a:xfrm>
            <a:off x="0" y="3954756"/>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Human study of indirect relationship formation</a:t>
            </a:r>
            <a:endParaRPr lang="en-US" sz="2000" dirty="0">
              <a:solidFill>
                <a:srgbClr val="FFFFFF"/>
              </a:solidFill>
              <a:latin typeface="Century Gothic" charset="0"/>
              <a:ea typeface="Century Gothic" charset="0"/>
              <a:cs typeface="Century Gothic" charset="0"/>
            </a:endParaRPr>
          </a:p>
        </p:txBody>
      </p:sp>
      <p:sp>
        <p:nvSpPr>
          <p:cNvPr id="16" name="Text Box 8"/>
          <p:cNvSpPr txBox="1">
            <a:spLocks noChangeArrowheads="1"/>
          </p:cNvSpPr>
          <p:nvPr/>
        </p:nvSpPr>
        <p:spPr bwMode="auto">
          <a:xfrm>
            <a:off x="0" y="540637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Compare results against simulation data</a:t>
            </a:r>
            <a:endParaRPr lang="en-US" sz="2000" dirty="0">
              <a:solidFill>
                <a:srgbClr val="FFFFFF"/>
              </a:solidFill>
              <a:latin typeface="Century Gothic" charset="0"/>
              <a:ea typeface="Century Gothic" charset="0"/>
              <a:cs typeface="Century Gothic" charset="0"/>
            </a:endParaRPr>
          </a:p>
        </p:txBody>
      </p:sp>
      <p:sp>
        <p:nvSpPr>
          <p:cNvPr id="8"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108</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a:solidFill>
                  <a:srgbClr val="FFFFFF"/>
                </a:solidFill>
                <a:latin typeface="Century Gothic"/>
                <a:ea typeface="+mj-ea"/>
                <a:cs typeface="Century Gothic"/>
              </a:rPr>
              <a:t>Ontology Study Success</a:t>
            </a:r>
          </a:p>
        </p:txBody>
      </p:sp>
      <p:sp>
        <p:nvSpPr>
          <p:cNvPr id="14" name="Text Box 8"/>
          <p:cNvSpPr txBox="1">
            <a:spLocks noChangeArrowheads="1"/>
          </p:cNvSpPr>
          <p:nvPr/>
        </p:nvSpPr>
        <p:spPr bwMode="auto">
          <a:xfrm>
            <a:off x="0" y="3382833"/>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If </a:t>
            </a:r>
            <a:r>
              <a:rPr lang="en-US" sz="2000" dirty="0">
                <a:solidFill>
                  <a:srgbClr val="FFFFFF"/>
                </a:solidFill>
                <a:latin typeface="Century Gothic" charset="0"/>
                <a:ea typeface="Century Gothic" charset="0"/>
                <a:cs typeface="Century Gothic" charset="0"/>
              </a:rPr>
              <a:t>the hypothesis is validated, the result can be applied to other </a:t>
            </a:r>
            <a:r>
              <a:rPr lang="en-US" sz="2000" dirty="0" smtClean="0">
                <a:solidFill>
                  <a:srgbClr val="FFFFFF"/>
                </a:solidFill>
                <a:latin typeface="Century Gothic" charset="0"/>
                <a:ea typeface="Century Gothic" charset="0"/>
                <a:cs typeface="Century Gothic" charset="0"/>
              </a:rPr>
              <a:t>problems</a:t>
            </a:r>
            <a:endParaRPr lang="en-US" sz="2000" dirty="0">
              <a:solidFill>
                <a:srgbClr val="FFFFFF"/>
              </a:solidFill>
              <a:latin typeface="Century Gothic" charset="0"/>
              <a:ea typeface="Century Gothic" charset="0"/>
              <a:cs typeface="Century Gothic" charset="0"/>
            </a:endParaRPr>
          </a:p>
        </p:txBody>
      </p:sp>
      <p:sp>
        <p:nvSpPr>
          <p:cNvPr id="15" name="Text Box 8"/>
          <p:cNvSpPr txBox="1">
            <a:spLocks noChangeArrowheads="1"/>
          </p:cNvSpPr>
          <p:nvPr/>
        </p:nvSpPr>
        <p:spPr bwMode="auto">
          <a:xfrm>
            <a:off x="0" y="1183585"/>
            <a:ext cx="9144000" cy="1015663"/>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Compare the probability with which the expected relationships form in the human tests against the probability of those relationships forming by chance</a:t>
            </a:r>
          </a:p>
        </p:txBody>
      </p:sp>
      <p:sp>
        <p:nvSpPr>
          <p:cNvPr id="7" name="Text Box 8"/>
          <p:cNvSpPr txBox="1">
            <a:spLocks noChangeArrowheads="1"/>
          </p:cNvSpPr>
          <p:nvPr/>
        </p:nvSpPr>
        <p:spPr bwMode="auto">
          <a:xfrm>
            <a:off x="0" y="4966528"/>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If the hypothesis is </a:t>
            </a:r>
            <a:r>
              <a:rPr lang="en-US" sz="2000" dirty="0">
                <a:solidFill>
                  <a:srgbClr val="FFFFFF"/>
                </a:solidFill>
                <a:latin typeface="Century Gothic" charset="0"/>
                <a:ea typeface="Century Gothic" charset="0"/>
                <a:cs typeface="Century Gothic" charset="0"/>
              </a:rPr>
              <a:t>invalidated, we learn</a:t>
            </a:r>
            <a:r>
              <a:rPr lang="en-US" sz="2000" dirty="0" smtClean="0">
                <a:solidFill>
                  <a:srgbClr val="FFFFFF"/>
                </a:solidFill>
                <a:latin typeface="Century Gothic" charset="0"/>
                <a:ea typeface="Century Gothic" charset="0"/>
                <a:cs typeface="Century Gothic" charset="0"/>
              </a:rPr>
              <a:t> a significant limitation in how networks of relationships form</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109</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Biba</a:t>
            </a:r>
            <a:r>
              <a:rPr lang="en-US" sz="4800" kern="0" cap="small" dirty="0" smtClean="0">
                <a:solidFill>
                  <a:srgbClr val="FFFFFF"/>
                </a:solidFill>
                <a:latin typeface="Century Gothic"/>
                <a:ea typeface="+mj-ea"/>
                <a:cs typeface="Century Gothic"/>
              </a:rPr>
              <a:t> Integrity Model</a:t>
            </a:r>
            <a:endParaRPr lang="en-US" sz="4800"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11</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Professor</a:t>
              </a:r>
              <a:endParaRPr lang="en-US" sz="1600" dirty="0">
                <a:solidFill>
                  <a:srgbClr val="FFFFFF"/>
                </a:solidFill>
                <a:latin typeface="Century Gothic" charset="0"/>
                <a:ea typeface="Century Gothic" charset="0"/>
                <a:cs typeface="Century Gothic" charset="0"/>
              </a:endParaRP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Student</a:t>
              </a:r>
              <a:endParaRPr lang="en-US" sz="1600" dirty="0">
                <a:solidFill>
                  <a:srgbClr val="FFFFFF"/>
                </a:solidFill>
                <a:latin typeface="Century Gothic"/>
                <a:cs typeface="Century Gothic"/>
              </a:endParaRP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Student Grades</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609600" y="2334138"/>
              <a:ext cx="996950" cy="627624"/>
              <a:chOff x="369888" y="3114394"/>
              <a:chExt cx="996950" cy="627624"/>
            </a:xfrm>
          </p:grpSpPr>
          <p:sp>
            <p:nvSpPr>
              <p:cNvPr id="62486" name="TextBox 49"/>
              <p:cNvSpPr txBox="1">
                <a:spLocks noChangeArrowheads="1"/>
              </p:cNvSpPr>
              <p:nvPr/>
            </p:nvSpPr>
            <p:spPr bwMode="auto">
              <a:xfrm>
                <a:off x="369888" y="3228975"/>
                <a:ext cx="996950" cy="40005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 </a:t>
                </a:r>
                <a:r>
                  <a:rPr lang="en-US" sz="2000" dirty="0">
                    <a:solidFill>
                      <a:srgbClr val="FF0000"/>
                    </a:solidFill>
                  </a:rPr>
                  <a:t>Write</a:t>
                </a: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triangle"/>
                <a:tailEnd type="none" w="med" len="med"/>
              </a:ln>
            </p:spPr>
          </p:cxnSp>
        </p:grpSp>
        <p:sp>
          <p:nvSpPr>
            <p:cNvPr id="26" name="TextBox 49"/>
            <p:cNvSpPr txBox="1">
              <a:spLocks noChangeArrowheads="1"/>
            </p:cNvSpPr>
            <p:nvPr/>
          </p:nvSpPr>
          <p:spPr bwMode="auto">
            <a:xfrm>
              <a:off x="609600" y="4544292"/>
              <a:ext cx="996950" cy="40005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 </a:t>
              </a:r>
              <a:r>
                <a:rPr lang="en-US" sz="2000" dirty="0">
                  <a:solidFill>
                    <a:srgbClr val="FF0000"/>
                  </a:solidFill>
                </a:rPr>
                <a:t>Write</a:t>
              </a: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triangle"/>
              <a:tailEnd type="none" w="med" len="med"/>
            </a:ln>
          </p:spPr>
        </p:cxnSp>
      </p:grpSp>
      <p:sp>
        <p:nvSpPr>
          <p:cNvPr id="34" name="Text Box 8"/>
          <p:cNvSpPr txBox="1">
            <a:spLocks noChangeArrowheads="1"/>
          </p:cNvSpPr>
          <p:nvPr/>
        </p:nvSpPr>
        <p:spPr bwMode="auto">
          <a:xfrm>
            <a:off x="7239000" y="3495645"/>
            <a:ext cx="1905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writes up</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0" y="2551837"/>
            <a:ext cx="9144000" cy="923330"/>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Solar Trust Model Security</a:t>
            </a:r>
          </a:p>
        </p:txBody>
      </p:sp>
      <p:sp>
        <p:nvSpPr>
          <p:cNvPr id="24269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42692" name="Slide Number Placeholder 6"/>
          <p:cNvSpPr>
            <a:spLocks noGrp="1"/>
          </p:cNvSpPr>
          <p:nvPr>
            <p:ph type="sldNum" sz="quarter" idx="12"/>
          </p:nvPr>
        </p:nvSpPr>
        <p:spPr>
          <a:noFill/>
        </p:spPr>
        <p:txBody>
          <a:bodyPr/>
          <a:lstStyle/>
          <a:p>
            <a:fld id="{4062B694-B487-5049-8412-15B5363BD8D5}" type="slidenum">
              <a:rPr lang="en-US" smtClean="0">
                <a:latin typeface="Eurostile" charset="0"/>
                <a:ea typeface="Eurostile" charset="0"/>
                <a:cs typeface="Eurostile" charset="0"/>
              </a:rPr>
              <a:pPr/>
              <a:t>110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Solar Trust Model Security</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324433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Are there security holes in the Solar Trust Model?</a:t>
            </a:r>
            <a:endParaRPr lang="en-US" sz="2000" dirty="0">
              <a:solidFill>
                <a:srgbClr val="FFFFFF"/>
              </a:solidFill>
              <a:latin typeface="Century Gothic" charset="0"/>
              <a:ea typeface="Century Gothic" charset="0"/>
              <a:cs typeface="Century Gothic" charset="0"/>
            </a:endParaRPr>
          </a:p>
        </p:txBody>
      </p:sp>
      <p:sp>
        <p:nvSpPr>
          <p:cNvPr id="8"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111</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Solar Trust Model Security</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854535"/>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Evaluation of the Solar Trust Model against known attacks on other trust models, recommendation systems, and networks </a:t>
            </a:r>
            <a:endParaRPr lang="en-US" sz="2000" dirty="0">
              <a:solidFill>
                <a:srgbClr val="FFFFFF"/>
              </a:solidFill>
              <a:latin typeface="Century Gothic" charset="0"/>
              <a:ea typeface="Century Gothic" charset="0"/>
              <a:cs typeface="Century Gothic" charset="0"/>
            </a:endParaRPr>
          </a:p>
        </p:txBody>
      </p:sp>
      <p:sp>
        <p:nvSpPr>
          <p:cNvPr id="14" name="Text Box 8"/>
          <p:cNvSpPr txBox="1">
            <a:spLocks noChangeArrowheads="1"/>
          </p:cNvSpPr>
          <p:nvPr/>
        </p:nvSpPr>
        <p:spPr bwMode="auto">
          <a:xfrm>
            <a:off x="0" y="5357133"/>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Success: Demonstration of non-vulnerability to known or new attacks, </a:t>
            </a:r>
            <a:r>
              <a:rPr lang="en-US" sz="2000" dirty="0" smtClean="0">
                <a:solidFill>
                  <a:srgbClr val="FFFFFF"/>
                </a:solidFill>
                <a:latin typeface="Century Gothic" charset="0"/>
                <a:ea typeface="Century Gothic" charset="0"/>
                <a:cs typeface="Century Gothic" charset="0"/>
              </a:rPr>
              <a:t>and </a:t>
            </a:r>
            <a:r>
              <a:rPr lang="en-US" sz="2000" dirty="0" smtClean="0">
                <a:solidFill>
                  <a:srgbClr val="FFFFFF"/>
                </a:solidFill>
                <a:latin typeface="Century Gothic" charset="0"/>
                <a:ea typeface="Century Gothic" charset="0"/>
                <a:cs typeface="Century Gothic" charset="0"/>
              </a:rPr>
              <a:t>modification to resist those attacks.  </a:t>
            </a:r>
            <a:endParaRPr lang="en-US" sz="2000" dirty="0">
              <a:solidFill>
                <a:srgbClr val="FFFFFF"/>
              </a:solidFill>
              <a:latin typeface="Century Gothic" charset="0"/>
              <a:ea typeface="Century Gothic" charset="0"/>
              <a:cs typeface="Century Gothic" charset="0"/>
            </a:endParaRPr>
          </a:p>
        </p:txBody>
      </p:sp>
      <p:sp>
        <p:nvSpPr>
          <p:cNvPr id="15" name="Text Box 8"/>
          <p:cNvSpPr txBox="1">
            <a:spLocks noChangeArrowheads="1"/>
          </p:cNvSpPr>
          <p:nvPr/>
        </p:nvSpPr>
        <p:spPr bwMode="auto">
          <a:xfrm>
            <a:off x="0" y="2355401"/>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Development of countermeasures against the attacks, or proof of non-vulnerability</a:t>
            </a:r>
            <a:endParaRPr lang="en-US" sz="2000" dirty="0">
              <a:solidFill>
                <a:srgbClr val="FFFFFF"/>
              </a:solidFill>
              <a:latin typeface="Century Gothic" charset="0"/>
              <a:ea typeface="Century Gothic" charset="0"/>
              <a:cs typeface="Century Gothic" charset="0"/>
            </a:endParaRPr>
          </a:p>
        </p:txBody>
      </p:sp>
      <p:sp>
        <p:nvSpPr>
          <p:cNvPr id="7" name="Text Box 8"/>
          <p:cNvSpPr txBox="1">
            <a:spLocks noChangeArrowheads="1"/>
          </p:cNvSpPr>
          <p:nvPr/>
        </p:nvSpPr>
        <p:spPr bwMode="auto">
          <a:xfrm>
            <a:off x="0" y="3856267"/>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Potentially, develop new types of attacks, and generalize them for use against other trust models</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112</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7" grpId="0"/>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Solar Trust Model Security - Significance</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194744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Reduces the likelihood that the STM can be manipulated or attacked, producing untrustworthy results</a:t>
            </a:r>
            <a:endParaRPr lang="en-US" sz="2000" dirty="0">
              <a:solidFill>
                <a:srgbClr val="FFFFFF"/>
              </a:solidFill>
              <a:latin typeface="Century Gothic" charset="0"/>
              <a:ea typeface="Century Gothic" charset="0"/>
              <a:cs typeface="Century Gothic" charset="0"/>
            </a:endParaRPr>
          </a:p>
        </p:txBody>
      </p:sp>
      <p:sp>
        <p:nvSpPr>
          <p:cNvPr id="5" name="Text Box 8"/>
          <p:cNvSpPr txBox="1">
            <a:spLocks noChangeArrowheads="1"/>
          </p:cNvSpPr>
          <p:nvPr/>
        </p:nvSpPr>
        <p:spPr bwMode="auto">
          <a:xfrm>
            <a:off x="0" y="4541223"/>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Attacks and defenses may apply to other networks and trust models as well</a:t>
            </a:r>
            <a:endParaRPr lang="en-US" sz="2000" dirty="0">
              <a:solidFill>
                <a:srgbClr val="FFFFFF"/>
              </a:solidFill>
              <a:latin typeface="Century Gothic" charset="0"/>
              <a:ea typeface="Century Gothic" charset="0"/>
              <a:cs typeface="Century Gothic" charset="0"/>
            </a:endParaRPr>
          </a:p>
        </p:txBody>
      </p:sp>
      <p:sp>
        <p:nvSpPr>
          <p:cNvPr id="6"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113</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0" y="2551837"/>
            <a:ext cx="9144000" cy="1754327"/>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Solar Trust Network Organization</a:t>
            </a:r>
          </a:p>
        </p:txBody>
      </p:sp>
      <p:sp>
        <p:nvSpPr>
          <p:cNvPr id="24269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42692" name="Slide Number Placeholder 6"/>
          <p:cNvSpPr>
            <a:spLocks noGrp="1"/>
          </p:cNvSpPr>
          <p:nvPr>
            <p:ph type="sldNum" sz="quarter" idx="12"/>
          </p:nvPr>
        </p:nvSpPr>
        <p:spPr>
          <a:noFill/>
        </p:spPr>
        <p:txBody>
          <a:bodyPr/>
          <a:lstStyle/>
          <a:p>
            <a:fld id="{4062B694-B487-5049-8412-15B5363BD8D5}" type="slidenum">
              <a:rPr lang="en-US" smtClean="0">
                <a:latin typeface="Eurostile" charset="0"/>
                <a:ea typeface="Eurostile" charset="0"/>
                <a:cs typeface="Eurostile" charset="0"/>
              </a:rPr>
              <a:pPr/>
              <a:t>114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Organization of a Trust Network</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324433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How do Solar Trust Networks organize themselves?</a:t>
            </a:r>
            <a:endParaRPr lang="en-US" sz="2000" dirty="0">
              <a:solidFill>
                <a:srgbClr val="FFFFFF"/>
              </a:solidFill>
              <a:latin typeface="Century Gothic" charset="0"/>
              <a:ea typeface="Century Gothic" charset="0"/>
              <a:cs typeface="Century Gothic" charset="0"/>
            </a:endParaRPr>
          </a:p>
        </p:txBody>
      </p:sp>
      <p:sp>
        <p:nvSpPr>
          <p:cNvPr id="5"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115</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Organization of a Trust Network</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Do trusted backbones form?</a:t>
            </a:r>
            <a:endParaRPr lang="en-US" sz="2000" dirty="0">
              <a:solidFill>
                <a:srgbClr val="FFFFFF"/>
              </a:solidFill>
              <a:latin typeface="Century Gothic" charset="0"/>
              <a:ea typeface="Century Gothic" charset="0"/>
              <a:cs typeface="Century Gothic" charset="0"/>
            </a:endParaRPr>
          </a:p>
        </p:txBody>
      </p:sp>
      <p:grpSp>
        <p:nvGrpSpPr>
          <p:cNvPr id="40" name="Group 39"/>
          <p:cNvGrpSpPr/>
          <p:nvPr/>
        </p:nvGrpSpPr>
        <p:grpSpPr>
          <a:xfrm>
            <a:off x="1752663" y="1969083"/>
            <a:ext cx="5638674" cy="2919833"/>
            <a:chOff x="1828800" y="3657600"/>
            <a:chExt cx="5638674" cy="2919833"/>
          </a:xfrm>
        </p:grpSpPr>
        <p:sp>
          <p:nvSpPr>
            <p:cNvPr id="5" name="Oval 4"/>
            <p:cNvSpPr/>
            <p:nvPr/>
          </p:nvSpPr>
          <p:spPr bwMode="auto">
            <a:xfrm>
              <a:off x="1828800" y="3657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6" name="Oval 5"/>
            <p:cNvSpPr/>
            <p:nvPr/>
          </p:nvSpPr>
          <p:spPr bwMode="auto">
            <a:xfrm>
              <a:off x="3505328" y="4876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7" name="Oval 6"/>
            <p:cNvSpPr/>
            <p:nvPr/>
          </p:nvSpPr>
          <p:spPr bwMode="auto">
            <a:xfrm>
              <a:off x="4876800" y="4822828"/>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8" name="Straight Arrow Connector 93"/>
            <p:cNvCxnSpPr>
              <a:cxnSpLocks noChangeShapeType="1"/>
              <a:stCxn id="5" idx="5"/>
              <a:endCxn id="6" idx="1"/>
            </p:cNvCxnSpPr>
            <p:nvPr/>
          </p:nvCxnSpPr>
          <p:spPr bwMode="auto">
            <a:xfrm rot="16200000" flipH="1">
              <a:off x="2642768" y="4014258"/>
              <a:ext cx="734266" cy="1191684"/>
            </a:xfrm>
            <a:prstGeom prst="straightConnector1">
              <a:avLst/>
            </a:prstGeom>
            <a:noFill/>
            <a:ln w="53975">
              <a:solidFill>
                <a:srgbClr val="FFFF00"/>
              </a:solidFill>
              <a:round/>
              <a:headEnd/>
              <a:tailEnd type="triangle" w="med" len="med"/>
            </a:ln>
          </p:spPr>
        </p:cxnSp>
        <p:cxnSp>
          <p:nvCxnSpPr>
            <p:cNvPr id="9" name="Straight Arrow Connector 93"/>
            <p:cNvCxnSpPr>
              <a:cxnSpLocks noChangeShapeType="1"/>
            </p:cNvCxnSpPr>
            <p:nvPr/>
          </p:nvCxnSpPr>
          <p:spPr bwMode="auto">
            <a:xfrm flipV="1">
              <a:off x="4191002" y="5165725"/>
              <a:ext cx="685798" cy="3"/>
            </a:xfrm>
            <a:prstGeom prst="straightConnector1">
              <a:avLst/>
            </a:prstGeom>
            <a:noFill/>
            <a:ln w="53975">
              <a:solidFill>
                <a:srgbClr val="00FF00"/>
              </a:solidFill>
              <a:round/>
              <a:headEnd/>
              <a:tailEnd type="triangle" w="med" len="med"/>
            </a:ln>
          </p:spPr>
        </p:cxnSp>
        <p:sp>
          <p:nvSpPr>
            <p:cNvPr id="17" name="Oval 16"/>
            <p:cNvSpPr/>
            <p:nvPr/>
          </p:nvSpPr>
          <p:spPr bwMode="auto">
            <a:xfrm>
              <a:off x="1828800" y="4822825"/>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C</a:t>
              </a:r>
              <a:endParaRPr lang="en-US" sz="2000" dirty="0">
                <a:solidFill>
                  <a:srgbClr val="FFFFFF"/>
                </a:solidFill>
                <a:latin typeface="Century Gothic"/>
                <a:cs typeface="Century Gothic"/>
              </a:endParaRPr>
            </a:p>
          </p:txBody>
        </p:sp>
        <p:sp>
          <p:nvSpPr>
            <p:cNvPr id="18" name="Oval 17"/>
            <p:cNvSpPr/>
            <p:nvPr/>
          </p:nvSpPr>
          <p:spPr bwMode="auto">
            <a:xfrm>
              <a:off x="1828800" y="57912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E</a:t>
              </a:r>
              <a:endParaRPr lang="en-US" sz="2000" dirty="0">
                <a:solidFill>
                  <a:srgbClr val="FFFFFF"/>
                </a:solidFill>
                <a:latin typeface="Century Gothic"/>
                <a:cs typeface="Century Gothic"/>
              </a:endParaRPr>
            </a:p>
          </p:txBody>
        </p:sp>
        <p:cxnSp>
          <p:nvCxnSpPr>
            <p:cNvPr id="19" name="Straight Arrow Connector 93"/>
            <p:cNvCxnSpPr>
              <a:cxnSpLocks noChangeShapeType="1"/>
              <a:stCxn id="17" idx="6"/>
              <a:endCxn id="6" idx="2"/>
            </p:cNvCxnSpPr>
            <p:nvPr/>
          </p:nvCxnSpPr>
          <p:spPr bwMode="auto">
            <a:xfrm>
              <a:off x="2514474" y="5165725"/>
              <a:ext cx="990854" cy="53975"/>
            </a:xfrm>
            <a:prstGeom prst="straightConnector1">
              <a:avLst/>
            </a:prstGeom>
            <a:noFill/>
            <a:ln w="53975">
              <a:solidFill>
                <a:srgbClr val="FFFF00"/>
              </a:solidFill>
              <a:round/>
              <a:headEnd/>
              <a:tailEnd type="triangle" w="med" len="med"/>
            </a:ln>
          </p:spPr>
        </p:cxnSp>
        <p:cxnSp>
          <p:nvCxnSpPr>
            <p:cNvPr id="22" name="Straight Arrow Connector 93"/>
            <p:cNvCxnSpPr>
              <a:cxnSpLocks noChangeShapeType="1"/>
              <a:stCxn id="18" idx="7"/>
              <a:endCxn id="6" idx="3"/>
            </p:cNvCxnSpPr>
            <p:nvPr/>
          </p:nvCxnSpPr>
          <p:spPr bwMode="auto">
            <a:xfrm rot="5400000" flipH="1" flipV="1">
              <a:off x="2795168" y="5081058"/>
              <a:ext cx="429466" cy="1191684"/>
            </a:xfrm>
            <a:prstGeom prst="straightConnector1">
              <a:avLst/>
            </a:prstGeom>
            <a:noFill/>
            <a:ln w="53975">
              <a:solidFill>
                <a:srgbClr val="FFFF00"/>
              </a:solidFill>
              <a:round/>
              <a:headEnd/>
              <a:tailEnd type="triangle" w="med" len="med"/>
            </a:ln>
          </p:spPr>
        </p:cxnSp>
        <p:cxnSp>
          <p:nvCxnSpPr>
            <p:cNvPr id="25" name="Straight Arrow Connector 93"/>
            <p:cNvCxnSpPr>
              <a:cxnSpLocks noChangeShapeType="1"/>
              <a:stCxn id="7" idx="5"/>
              <a:endCxn id="27" idx="1"/>
            </p:cNvCxnSpPr>
            <p:nvPr/>
          </p:nvCxnSpPr>
          <p:spPr bwMode="auto">
            <a:xfrm rot="16200000" flipH="1">
              <a:off x="5587446" y="5282807"/>
              <a:ext cx="583871" cy="834645"/>
            </a:xfrm>
            <a:prstGeom prst="straightConnector1">
              <a:avLst/>
            </a:prstGeom>
            <a:noFill/>
            <a:ln w="53975">
              <a:solidFill>
                <a:srgbClr val="FFFF00"/>
              </a:solidFill>
              <a:round/>
              <a:headEnd/>
              <a:tailEnd type="triangle" w="med" len="med"/>
            </a:ln>
          </p:spPr>
        </p:cxnSp>
        <p:sp>
          <p:nvSpPr>
            <p:cNvPr id="27" name="Oval 26"/>
            <p:cNvSpPr/>
            <p:nvPr/>
          </p:nvSpPr>
          <p:spPr bwMode="auto">
            <a:xfrm>
              <a:off x="6196289" y="589163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F</a:t>
              </a:r>
              <a:endParaRPr lang="en-US" sz="2000" dirty="0">
                <a:solidFill>
                  <a:srgbClr val="FFFFFF"/>
                </a:solidFill>
                <a:latin typeface="Century Gothic"/>
                <a:cs typeface="Century Gothic"/>
              </a:endParaRPr>
            </a:p>
          </p:txBody>
        </p:sp>
        <p:sp>
          <p:nvSpPr>
            <p:cNvPr id="30" name="Oval 29"/>
            <p:cNvSpPr/>
            <p:nvPr/>
          </p:nvSpPr>
          <p:spPr bwMode="auto">
            <a:xfrm>
              <a:off x="6781800" y="45339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H</a:t>
              </a:r>
              <a:endParaRPr lang="en-US" sz="2000" dirty="0">
                <a:solidFill>
                  <a:srgbClr val="FFFFFF"/>
                </a:solidFill>
                <a:latin typeface="Century Gothic"/>
                <a:cs typeface="Century Gothic"/>
              </a:endParaRPr>
            </a:p>
          </p:txBody>
        </p:sp>
        <p:sp>
          <p:nvSpPr>
            <p:cNvPr id="31" name="Oval 30"/>
            <p:cNvSpPr/>
            <p:nvPr/>
          </p:nvSpPr>
          <p:spPr bwMode="auto">
            <a:xfrm>
              <a:off x="5853452" y="3657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G</a:t>
              </a:r>
              <a:endParaRPr lang="en-US" sz="2000" dirty="0">
                <a:solidFill>
                  <a:srgbClr val="FFFFFF"/>
                </a:solidFill>
                <a:latin typeface="Century Gothic"/>
                <a:cs typeface="Century Gothic"/>
              </a:endParaRPr>
            </a:p>
          </p:txBody>
        </p:sp>
        <p:cxnSp>
          <p:nvCxnSpPr>
            <p:cNvPr id="32" name="Straight Arrow Connector 93"/>
            <p:cNvCxnSpPr>
              <a:cxnSpLocks noChangeShapeType="1"/>
              <a:stCxn id="7" idx="6"/>
              <a:endCxn id="30" idx="2"/>
            </p:cNvCxnSpPr>
            <p:nvPr/>
          </p:nvCxnSpPr>
          <p:spPr bwMode="auto">
            <a:xfrm flipV="1">
              <a:off x="5562474" y="4876800"/>
              <a:ext cx="1219326" cy="288928"/>
            </a:xfrm>
            <a:prstGeom prst="straightConnector1">
              <a:avLst/>
            </a:prstGeom>
            <a:noFill/>
            <a:ln w="53975">
              <a:solidFill>
                <a:srgbClr val="FFFF00"/>
              </a:solidFill>
              <a:round/>
              <a:headEnd/>
              <a:tailEnd type="triangle" w="med" len="med"/>
            </a:ln>
          </p:spPr>
        </p:cxnSp>
        <p:cxnSp>
          <p:nvCxnSpPr>
            <p:cNvPr id="35" name="Straight Arrow Connector 93"/>
            <p:cNvCxnSpPr>
              <a:cxnSpLocks noChangeShapeType="1"/>
              <a:stCxn id="7" idx="7"/>
              <a:endCxn id="31" idx="3"/>
            </p:cNvCxnSpPr>
            <p:nvPr/>
          </p:nvCxnSpPr>
          <p:spPr bwMode="auto">
            <a:xfrm rot="5400000" flipH="1" flipV="1">
              <a:off x="5367816" y="4337210"/>
              <a:ext cx="680294" cy="491808"/>
            </a:xfrm>
            <a:prstGeom prst="straightConnector1">
              <a:avLst/>
            </a:prstGeom>
            <a:noFill/>
            <a:ln w="53975">
              <a:solidFill>
                <a:srgbClr val="FFFF00"/>
              </a:solidFill>
              <a:round/>
              <a:headEnd/>
              <a:tailEnd type="triangle" w="med" len="med"/>
            </a:ln>
          </p:spPr>
        </p:cxnSp>
      </p:grpSp>
      <p:sp>
        <p:nvSpPr>
          <p:cNvPr id="60"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116</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Organization of a Trust Network</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6150114"/>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Do certain nodes become widely trusted (and therefore more important)?</a:t>
            </a:r>
            <a:endParaRPr lang="en-US" sz="2000" dirty="0">
              <a:solidFill>
                <a:srgbClr val="FFFFFF"/>
              </a:solidFill>
              <a:latin typeface="Century Gothic" charset="0"/>
              <a:ea typeface="Century Gothic" charset="0"/>
              <a:cs typeface="Century Gothic" charset="0"/>
            </a:endParaRPr>
          </a:p>
        </p:txBody>
      </p:sp>
      <p:grpSp>
        <p:nvGrpSpPr>
          <p:cNvPr id="41" name="Group 40"/>
          <p:cNvGrpSpPr/>
          <p:nvPr/>
        </p:nvGrpSpPr>
        <p:grpSpPr>
          <a:xfrm>
            <a:off x="2476595" y="1720559"/>
            <a:ext cx="4190811" cy="3416883"/>
            <a:chOff x="1752663" y="1371600"/>
            <a:chExt cx="4190811" cy="3416883"/>
          </a:xfrm>
        </p:grpSpPr>
        <p:sp>
          <p:nvSpPr>
            <p:cNvPr id="6" name="Oval 5"/>
            <p:cNvSpPr/>
            <p:nvPr/>
          </p:nvSpPr>
          <p:spPr bwMode="auto">
            <a:xfrm>
              <a:off x="1752663" y="196908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7" name="Oval 6"/>
            <p:cNvSpPr/>
            <p:nvPr/>
          </p:nvSpPr>
          <p:spPr bwMode="auto">
            <a:xfrm>
              <a:off x="3429191" y="3188283"/>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cxnSp>
          <p:nvCxnSpPr>
            <p:cNvPr id="9" name="Straight Arrow Connector 93"/>
            <p:cNvCxnSpPr>
              <a:cxnSpLocks noChangeShapeType="1"/>
              <a:stCxn id="6" idx="5"/>
              <a:endCxn id="7" idx="1"/>
            </p:cNvCxnSpPr>
            <p:nvPr/>
          </p:nvCxnSpPr>
          <p:spPr bwMode="auto">
            <a:xfrm rot="16200000" flipH="1">
              <a:off x="2566631" y="2325741"/>
              <a:ext cx="734266" cy="1191684"/>
            </a:xfrm>
            <a:prstGeom prst="straightConnector1">
              <a:avLst/>
            </a:prstGeom>
            <a:noFill/>
            <a:ln w="53975">
              <a:solidFill>
                <a:srgbClr val="FFFF00"/>
              </a:solidFill>
              <a:round/>
              <a:headEnd type="triangle"/>
              <a:tailEnd type="triangle" w="med" len="med"/>
            </a:ln>
          </p:spPr>
        </p:cxnSp>
        <p:sp>
          <p:nvSpPr>
            <p:cNvPr id="12" name="Oval 11"/>
            <p:cNvSpPr/>
            <p:nvPr/>
          </p:nvSpPr>
          <p:spPr bwMode="auto">
            <a:xfrm>
              <a:off x="1752663" y="3087849"/>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C</a:t>
              </a:r>
              <a:endParaRPr lang="en-US" sz="2000" dirty="0">
                <a:solidFill>
                  <a:srgbClr val="FFFFFF"/>
                </a:solidFill>
                <a:latin typeface="Century Gothic"/>
                <a:cs typeface="Century Gothic"/>
              </a:endParaRPr>
            </a:p>
          </p:txBody>
        </p:sp>
        <p:sp>
          <p:nvSpPr>
            <p:cNvPr id="14" name="Oval 13"/>
            <p:cNvSpPr/>
            <p:nvPr/>
          </p:nvSpPr>
          <p:spPr bwMode="auto">
            <a:xfrm>
              <a:off x="1752663" y="410268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E</a:t>
              </a:r>
              <a:endParaRPr lang="en-US" sz="2000" dirty="0">
                <a:solidFill>
                  <a:srgbClr val="FFFFFF"/>
                </a:solidFill>
                <a:latin typeface="Century Gothic"/>
                <a:cs typeface="Century Gothic"/>
              </a:endParaRPr>
            </a:p>
          </p:txBody>
        </p:sp>
        <p:cxnSp>
          <p:nvCxnSpPr>
            <p:cNvPr id="15" name="Straight Arrow Connector 93"/>
            <p:cNvCxnSpPr>
              <a:cxnSpLocks noChangeShapeType="1"/>
              <a:stCxn id="12" idx="6"/>
              <a:endCxn id="7" idx="2"/>
            </p:cNvCxnSpPr>
            <p:nvPr/>
          </p:nvCxnSpPr>
          <p:spPr bwMode="auto">
            <a:xfrm>
              <a:off x="2438337" y="3430749"/>
              <a:ext cx="990854" cy="100434"/>
            </a:xfrm>
            <a:prstGeom prst="straightConnector1">
              <a:avLst/>
            </a:prstGeom>
            <a:noFill/>
            <a:ln w="53975">
              <a:solidFill>
                <a:srgbClr val="FFFF00"/>
              </a:solidFill>
              <a:round/>
              <a:headEnd/>
              <a:tailEnd type="triangle" w="med" len="med"/>
            </a:ln>
          </p:spPr>
        </p:cxnSp>
        <p:cxnSp>
          <p:nvCxnSpPr>
            <p:cNvPr id="16" name="Straight Arrow Connector 93"/>
            <p:cNvCxnSpPr>
              <a:cxnSpLocks noChangeShapeType="1"/>
              <a:stCxn id="14" idx="7"/>
              <a:endCxn id="7" idx="3"/>
            </p:cNvCxnSpPr>
            <p:nvPr/>
          </p:nvCxnSpPr>
          <p:spPr bwMode="auto">
            <a:xfrm rot="5400000" flipH="1" flipV="1">
              <a:off x="2719031" y="3392541"/>
              <a:ext cx="429466" cy="1191684"/>
            </a:xfrm>
            <a:prstGeom prst="straightConnector1">
              <a:avLst/>
            </a:prstGeom>
            <a:noFill/>
            <a:ln w="53975">
              <a:solidFill>
                <a:srgbClr val="FFFF00"/>
              </a:solidFill>
              <a:round/>
              <a:headEnd/>
              <a:tailEnd type="triangle" w="med" len="med"/>
            </a:ln>
          </p:spPr>
        </p:cxnSp>
        <p:cxnSp>
          <p:nvCxnSpPr>
            <p:cNvPr id="17" name="Straight Arrow Connector 93"/>
            <p:cNvCxnSpPr>
              <a:cxnSpLocks noChangeShapeType="1"/>
              <a:stCxn id="7" idx="6"/>
              <a:endCxn id="18" idx="2"/>
            </p:cNvCxnSpPr>
            <p:nvPr/>
          </p:nvCxnSpPr>
          <p:spPr bwMode="auto">
            <a:xfrm>
              <a:off x="4114865" y="3531183"/>
              <a:ext cx="1142935" cy="342900"/>
            </a:xfrm>
            <a:prstGeom prst="straightConnector1">
              <a:avLst/>
            </a:prstGeom>
            <a:noFill/>
            <a:ln w="53975">
              <a:solidFill>
                <a:srgbClr val="FFFF00"/>
              </a:solidFill>
              <a:round/>
              <a:headEnd/>
              <a:tailEnd type="triangle" w="med" len="med"/>
            </a:ln>
          </p:spPr>
        </p:cxnSp>
        <p:sp>
          <p:nvSpPr>
            <p:cNvPr id="18" name="Oval 17"/>
            <p:cNvSpPr/>
            <p:nvPr/>
          </p:nvSpPr>
          <p:spPr bwMode="auto">
            <a:xfrm>
              <a:off x="5257800" y="353118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F</a:t>
              </a:r>
              <a:endParaRPr lang="en-US" sz="2000" dirty="0">
                <a:solidFill>
                  <a:srgbClr val="FFFFFF"/>
                </a:solidFill>
                <a:latin typeface="Century Gothic"/>
                <a:cs typeface="Century Gothic"/>
              </a:endParaRPr>
            </a:p>
          </p:txBody>
        </p:sp>
        <p:sp>
          <p:nvSpPr>
            <p:cNvPr id="19" name="Oval 18"/>
            <p:cNvSpPr/>
            <p:nvPr/>
          </p:nvSpPr>
          <p:spPr bwMode="auto">
            <a:xfrm>
              <a:off x="4724400" y="196908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H</a:t>
              </a:r>
              <a:endParaRPr lang="en-US" sz="2000" dirty="0">
                <a:solidFill>
                  <a:srgbClr val="FFFFFF"/>
                </a:solidFill>
                <a:latin typeface="Century Gothic"/>
                <a:cs typeface="Century Gothic"/>
              </a:endParaRPr>
            </a:p>
          </p:txBody>
        </p:sp>
        <p:sp>
          <p:nvSpPr>
            <p:cNvPr id="20" name="Oval 19"/>
            <p:cNvSpPr/>
            <p:nvPr/>
          </p:nvSpPr>
          <p:spPr bwMode="auto">
            <a:xfrm>
              <a:off x="3429191" y="1371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smtClean="0">
                  <a:solidFill>
                    <a:srgbClr val="FFFFFF"/>
                  </a:solidFill>
                  <a:latin typeface="Century Gothic"/>
                  <a:cs typeface="Century Gothic"/>
                </a:rPr>
                <a:t>G</a:t>
              </a:r>
              <a:endParaRPr lang="en-US" sz="2000" dirty="0">
                <a:solidFill>
                  <a:srgbClr val="FFFFFF"/>
                </a:solidFill>
                <a:latin typeface="Century Gothic"/>
                <a:cs typeface="Century Gothic"/>
              </a:endParaRPr>
            </a:p>
          </p:txBody>
        </p:sp>
        <p:cxnSp>
          <p:nvCxnSpPr>
            <p:cNvPr id="21" name="Straight Arrow Connector 93"/>
            <p:cNvCxnSpPr>
              <a:cxnSpLocks noChangeShapeType="1"/>
              <a:stCxn id="7" idx="7"/>
              <a:endCxn id="19" idx="3"/>
            </p:cNvCxnSpPr>
            <p:nvPr/>
          </p:nvCxnSpPr>
          <p:spPr bwMode="auto">
            <a:xfrm rot="5400000" flipH="1" flipV="1">
              <a:off x="4052499" y="2516401"/>
              <a:ext cx="734266" cy="810365"/>
            </a:xfrm>
            <a:prstGeom prst="straightConnector1">
              <a:avLst/>
            </a:prstGeom>
            <a:noFill/>
            <a:ln w="53975">
              <a:solidFill>
                <a:srgbClr val="FFFF00"/>
              </a:solidFill>
              <a:round/>
              <a:headEnd type="triangle"/>
              <a:tailEnd type="none" w="med" len="med"/>
            </a:ln>
          </p:spPr>
        </p:cxnSp>
        <p:cxnSp>
          <p:nvCxnSpPr>
            <p:cNvPr id="22" name="Straight Arrow Connector 93"/>
            <p:cNvCxnSpPr>
              <a:cxnSpLocks noChangeShapeType="1"/>
              <a:stCxn id="7" idx="0"/>
              <a:endCxn id="20" idx="4"/>
            </p:cNvCxnSpPr>
            <p:nvPr/>
          </p:nvCxnSpPr>
          <p:spPr bwMode="auto">
            <a:xfrm rot="5400000" flipH="1" flipV="1">
              <a:off x="3206587" y="2622842"/>
              <a:ext cx="1130883" cy="1588"/>
            </a:xfrm>
            <a:prstGeom prst="straightConnector1">
              <a:avLst/>
            </a:prstGeom>
            <a:noFill/>
            <a:ln w="53975">
              <a:solidFill>
                <a:srgbClr val="FFFF00"/>
              </a:solidFill>
              <a:round/>
              <a:headEnd type="triangle"/>
              <a:tailEnd type="none" w="med" len="med"/>
            </a:ln>
          </p:spPr>
        </p:cxnSp>
      </p:grpSp>
      <p:sp>
        <p:nvSpPr>
          <p:cNvPr id="42"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117</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Significance of Trust Network Organization 1/2</a:t>
            </a:r>
            <a:endParaRPr lang="en-US" sz="2600" kern="0" cap="small" dirty="0">
              <a:solidFill>
                <a:srgbClr val="FFFFFF"/>
              </a:solidFill>
              <a:latin typeface="Century Gothic"/>
              <a:ea typeface="+mj-ea"/>
              <a:cs typeface="Century Gothic"/>
            </a:endParaRPr>
          </a:p>
        </p:txBody>
      </p:sp>
      <p:sp>
        <p:nvSpPr>
          <p:cNvPr id="13" name="Text Box 8"/>
          <p:cNvSpPr txBox="1">
            <a:spLocks noChangeArrowheads="1"/>
          </p:cNvSpPr>
          <p:nvPr/>
        </p:nvSpPr>
        <p:spPr bwMode="auto">
          <a:xfrm>
            <a:off x="0" y="1299002"/>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Security - Attacking a few highly trusted nodes might disrupt the wider network</a:t>
            </a:r>
            <a:endParaRPr lang="en-US" sz="2000" dirty="0">
              <a:solidFill>
                <a:srgbClr val="FFFFFF"/>
              </a:solidFill>
              <a:latin typeface="Century Gothic" charset="0"/>
              <a:ea typeface="Century Gothic" charset="0"/>
              <a:cs typeface="Century Gothic" charset="0"/>
            </a:endParaRPr>
          </a:p>
        </p:txBody>
      </p:sp>
      <p:sp>
        <p:nvSpPr>
          <p:cNvPr id="23" name="Text Box 8"/>
          <p:cNvSpPr txBox="1">
            <a:spLocks noChangeArrowheads="1"/>
          </p:cNvSpPr>
          <p:nvPr/>
        </p:nvSpPr>
        <p:spPr bwMode="auto">
          <a:xfrm>
            <a:off x="0" y="296733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Enhanced trust - A few nodes with high connectivity could reduce the hops between any two random nodes, thus increasing trust</a:t>
            </a:r>
            <a:endParaRPr lang="en-US" sz="2000" dirty="0">
              <a:solidFill>
                <a:srgbClr val="FFFFFF"/>
              </a:solidFill>
              <a:latin typeface="Century Gothic" charset="0"/>
              <a:ea typeface="Century Gothic" charset="0"/>
              <a:cs typeface="Century Gothic" charset="0"/>
            </a:endParaRPr>
          </a:p>
        </p:txBody>
      </p:sp>
      <p:sp>
        <p:nvSpPr>
          <p:cNvPr id="27" name="Text Box 8"/>
          <p:cNvSpPr txBox="1">
            <a:spLocks noChangeArrowheads="1"/>
          </p:cNvSpPr>
          <p:nvPr/>
        </p:nvSpPr>
        <p:spPr bwMode="auto">
          <a:xfrm>
            <a:off x="0" y="4912669"/>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Greater indirect connectivity - If many paths run through a small set of nodes, the probability of a path between two random nodes increases</a:t>
            </a:r>
            <a:endParaRPr lang="en-US" sz="2000" dirty="0">
              <a:solidFill>
                <a:srgbClr val="FFFFFF"/>
              </a:solidFill>
              <a:latin typeface="Century Gothic" charset="0"/>
              <a:ea typeface="Century Gothic" charset="0"/>
              <a:cs typeface="Century Gothic" charset="0"/>
            </a:endParaRPr>
          </a:p>
        </p:txBody>
      </p:sp>
      <p:sp>
        <p:nvSpPr>
          <p:cNvPr id="2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118</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7" grpId="0"/>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Significance of Trust Network Organization 2/2</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368251"/>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Performance - Highly connected nodes could produce bottlenecks, </a:t>
            </a:r>
            <a:endParaRPr lang="en-US" sz="2000" dirty="0">
              <a:solidFill>
                <a:srgbClr val="FFFFFF"/>
              </a:solidFill>
              <a:latin typeface="Century Gothic" charset="0"/>
              <a:ea typeface="Century Gothic" charset="0"/>
              <a:cs typeface="Century Gothic" charset="0"/>
            </a:endParaRPr>
          </a:p>
        </p:txBody>
      </p:sp>
      <p:sp>
        <p:nvSpPr>
          <p:cNvPr id="25" name="Text Box 8"/>
          <p:cNvSpPr txBox="1">
            <a:spLocks noChangeArrowheads="1"/>
          </p:cNvSpPr>
          <p:nvPr/>
        </p:nvSpPr>
        <p:spPr bwMode="auto">
          <a:xfrm>
            <a:off x="0" y="310583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Economics - Nodes that are widely trusted might charge a fee</a:t>
            </a:r>
            <a:endParaRPr lang="en-US" sz="2000" dirty="0">
              <a:solidFill>
                <a:srgbClr val="FFFFFF"/>
              </a:solidFill>
              <a:latin typeface="Century Gothic" charset="0"/>
              <a:ea typeface="Century Gothic" charset="0"/>
              <a:cs typeface="Century Gothic" charset="0"/>
            </a:endParaRPr>
          </a:p>
        </p:txBody>
      </p:sp>
      <p:sp>
        <p:nvSpPr>
          <p:cNvPr id="28" name="Text Box 8"/>
          <p:cNvSpPr txBox="1">
            <a:spLocks noChangeArrowheads="1"/>
          </p:cNvSpPr>
          <p:nvPr/>
        </p:nvSpPr>
        <p:spPr bwMode="auto">
          <a:xfrm>
            <a:off x="0" y="4843417"/>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Network stability - If a highly connected node changes a relationship, a very large number of paths may change simultaneously</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119</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The</a:t>
            </a:r>
            <a:r>
              <a:rPr lang="en-US" kern="0" cap="small" dirty="0" smtClean="0">
                <a:solidFill>
                  <a:srgbClr val="FFFFFF"/>
                </a:solidFill>
                <a:latin typeface="Century Gothic"/>
                <a:ea typeface="+mj-ea"/>
                <a:cs typeface="Century Gothic"/>
              </a:rPr>
              <a:t> Bell-La </a:t>
            </a:r>
            <a:r>
              <a:rPr lang="en-US" kern="0" cap="small" dirty="0" err="1" smtClean="0">
                <a:solidFill>
                  <a:srgbClr val="FFFFFF"/>
                </a:solidFill>
                <a:latin typeface="Century Gothic"/>
                <a:ea typeface="+mj-ea"/>
                <a:cs typeface="Century Gothic"/>
              </a:rPr>
              <a:t>Padula</a:t>
            </a:r>
            <a:r>
              <a:rPr lang="en-US" kern="0" cap="small" dirty="0" smtClean="0">
                <a:solidFill>
                  <a:srgbClr val="FFFFFF"/>
                </a:solidFill>
                <a:latin typeface="Century Gothic"/>
                <a:ea typeface="+mj-ea"/>
                <a:cs typeface="Century Gothic"/>
              </a:rPr>
              <a:t> Confidentiality Model</a:t>
            </a:r>
            <a:endParaRPr lang="en-US"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12</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Subject</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Object at Higher Security Level</a:t>
              </a: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charset="0"/>
                  <a:ea typeface="Century Gothic" charset="0"/>
                  <a:cs typeface="Century Gothic" charset="0"/>
                </a:rPr>
                <a:t>Object at Lower Security Level</a:t>
              </a: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Object at Same Security Level</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591078" y="2334138"/>
              <a:ext cx="1015472" cy="627624"/>
              <a:chOff x="351366" y="3114394"/>
              <a:chExt cx="1015472" cy="627624"/>
            </a:xfrm>
          </p:grpSpPr>
          <p:sp>
            <p:nvSpPr>
              <p:cNvPr id="62486" name="TextBox 49"/>
              <p:cNvSpPr txBox="1">
                <a:spLocks noChangeArrowheads="1"/>
              </p:cNvSpPr>
              <p:nvPr/>
            </p:nvSpPr>
            <p:spPr bwMode="auto">
              <a:xfrm>
                <a:off x="351366" y="3228975"/>
                <a:ext cx="1015472"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triangle"/>
                <a:tailEnd type="none" w="med" len="med"/>
              </a:ln>
            </p:spPr>
          </p:cxnSp>
        </p:grpSp>
        <p:sp>
          <p:nvSpPr>
            <p:cNvPr id="26" name="TextBox 49"/>
            <p:cNvSpPr txBox="1">
              <a:spLocks noChangeArrowheads="1"/>
            </p:cNvSpPr>
            <p:nvPr/>
          </p:nvSpPr>
          <p:spPr bwMode="auto">
            <a:xfrm>
              <a:off x="591078" y="4544292"/>
              <a:ext cx="1015472"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triangle"/>
              <a:tailEnd type="none" w="med" len="med"/>
            </a:ln>
          </p:spPr>
        </p:cxnSp>
      </p:grpSp>
      <p:sp>
        <p:nvSpPr>
          <p:cNvPr id="34" name="Text Box 8"/>
          <p:cNvSpPr txBox="1">
            <a:spLocks noChangeArrowheads="1"/>
          </p:cNvSpPr>
          <p:nvPr/>
        </p:nvSpPr>
        <p:spPr bwMode="auto">
          <a:xfrm>
            <a:off x="7239000" y="3495645"/>
            <a:ext cx="1905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reads up</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Trust Network Organization Methodology</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Simulate a solar trust network</a:t>
            </a:r>
          </a:p>
        </p:txBody>
      </p:sp>
      <p:sp>
        <p:nvSpPr>
          <p:cNvPr id="25" name="Text Box 8"/>
          <p:cNvSpPr txBox="1">
            <a:spLocks noChangeArrowheads="1"/>
          </p:cNvSpPr>
          <p:nvPr/>
        </p:nvSpPr>
        <p:spPr bwMode="auto">
          <a:xfrm>
            <a:off x="0" y="5120416"/>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Compare with results from a real world user study</a:t>
            </a:r>
            <a:endParaRPr lang="en-US" sz="4000" dirty="0">
              <a:solidFill>
                <a:schemeClr val="tx1"/>
              </a:solidFill>
              <a:latin typeface="Eurostile"/>
              <a:ea typeface="Palatino" charset="0"/>
              <a:cs typeface="Eurostile"/>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120</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3075057"/>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Compare number of direct and indirect relationships with message flow at each node</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Trust Network Organization Success</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337473"/>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study is successful whether or not trusted backbones or highly trusted nodes are present</a:t>
            </a:r>
          </a:p>
        </p:txBody>
      </p:sp>
      <p:sp>
        <p:nvSpPr>
          <p:cNvPr id="25" name="Text Box 8"/>
          <p:cNvSpPr txBox="1">
            <a:spLocks noChangeArrowheads="1"/>
          </p:cNvSpPr>
          <p:nvPr/>
        </p:nvSpPr>
        <p:spPr bwMode="auto">
          <a:xfrm>
            <a:off x="0" y="5120417"/>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If not present, future work can address the randomness of relationships</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121</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3382833"/>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If present, future work can take advantage of that organization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New Routing Algorithms</a:t>
            </a:r>
            <a:endParaRPr lang="en-US" sz="5400" dirty="0">
              <a:solidFill>
                <a:schemeClr val="tx1"/>
              </a:solidFill>
              <a:latin typeface="Eurostile" charset="0"/>
              <a:ea typeface="Eurostile" charset="0"/>
              <a:cs typeface="Eurostile" charset="0"/>
            </a:endParaRP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122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New Routing Algorithms</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STM currently uses source routing</a:t>
            </a:r>
          </a:p>
        </p:txBody>
      </p:sp>
      <p:sp>
        <p:nvSpPr>
          <p:cNvPr id="25" name="Text Box 8"/>
          <p:cNvSpPr txBox="1">
            <a:spLocks noChangeArrowheads="1"/>
          </p:cNvSpPr>
          <p:nvPr/>
        </p:nvSpPr>
        <p:spPr bwMode="auto">
          <a:xfrm>
            <a:off x="0" y="5120416"/>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Signing at every hop is inefficient, but maintains freshness of policy info</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123</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3075057"/>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Source routing guarantees routing along trusted paths, but doesn’t adapt to path changes mid-flight</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New Routing Algorithms</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989957"/>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Alternative 1: “Standard” In flight routing</a:t>
            </a:r>
          </a:p>
        </p:txBody>
      </p:sp>
      <p:sp>
        <p:nvSpPr>
          <p:cNvPr id="25" name="Text Box 8"/>
          <p:cNvSpPr txBox="1">
            <a:spLocks noChangeArrowheads="1"/>
          </p:cNvSpPr>
          <p:nvPr/>
        </p:nvSpPr>
        <p:spPr bwMode="auto">
          <a:xfrm>
            <a:off x="0" y="3770091"/>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May generate fresher results, at the cost of a new path lookup at each hop</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124</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238002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Similar to IP routing - the next hop is found at each node</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546793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Routes around nodes that become invalid in flight</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P spid="8" grpId="0"/>
    </p:bld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New Routing Algorithms</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758279"/>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Alternative 2: Virtual Trusted Path Routing</a:t>
            </a:r>
          </a:p>
        </p:txBody>
      </p:sp>
      <p:sp>
        <p:nvSpPr>
          <p:cNvPr id="25" name="Text Box 8"/>
          <p:cNvSpPr txBox="1">
            <a:spLocks noChangeArrowheads="1"/>
          </p:cNvSpPr>
          <p:nvPr/>
        </p:nvSpPr>
        <p:spPr bwMode="auto">
          <a:xfrm>
            <a:off x="0" y="3075057"/>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Receiver assumes the message was routed along the most trusted path to the signing key</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125</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191666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Messages are signed by the sender and sent directly to the receiver</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4541222"/>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Greatly reduced overhead, but potentially reduced path freshness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P spid="8" grpId="0"/>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New Routing Algorithms</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Which algorithm is the best?</a:t>
            </a:r>
          </a:p>
        </p:txBody>
      </p:sp>
      <p:sp>
        <p:nvSpPr>
          <p:cNvPr id="25" name="Text Box 8"/>
          <p:cNvSpPr txBox="1">
            <a:spLocks noChangeArrowheads="1"/>
          </p:cNvSpPr>
          <p:nvPr/>
        </p:nvSpPr>
        <p:spPr bwMode="auto">
          <a:xfrm>
            <a:off x="0" y="512041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Evaluate results for performance, improve algorithms based on results</a:t>
            </a:r>
            <a:endParaRPr lang="en-US" sz="2000" dirty="0">
              <a:solidFill>
                <a:srgbClr val="FFFFFF"/>
              </a:solidFill>
              <a:latin typeface="Century Gothic" charset="0"/>
              <a:ea typeface="Century Gothic" charset="0"/>
              <a:cs typeface="Century Gothic" charset="0"/>
            </a:endParaRP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126</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3075058"/>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Method: Collect and analyze routing data for each algorithm for different network configurations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New Routing Algorithms - Significance</a:t>
            </a:r>
            <a:endParaRPr lang="en-US" sz="2600" kern="0" cap="small" dirty="0">
              <a:solidFill>
                <a:srgbClr val="FFFFFF"/>
              </a:solidFill>
              <a:latin typeface="Century Gothic"/>
              <a:ea typeface="+mj-ea"/>
              <a:cs typeface="Century Gothic"/>
            </a:endParaRPr>
          </a:p>
        </p:txBody>
      </p:sp>
      <p:sp>
        <p:nvSpPr>
          <p:cNvPr id="24" name="Text Box 8"/>
          <p:cNvSpPr txBox="1">
            <a:spLocks noChangeArrowheads="1"/>
          </p:cNvSpPr>
          <p:nvPr/>
        </p:nvSpPr>
        <p:spPr bwMode="auto">
          <a:xfrm>
            <a:off x="0" y="181407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better routing algorithm could greatly enhance STM performance and scalability</a:t>
            </a:r>
          </a:p>
        </p:txBody>
      </p:sp>
      <p:sp>
        <p:nvSpPr>
          <p:cNvPr id="9"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127</a:t>
            </a:fld>
            <a:endParaRPr lang="en-US" dirty="0" smtClean="0">
              <a:latin typeface="Eurostile" charset="0"/>
              <a:ea typeface="Eurostile" charset="0"/>
              <a:cs typeface="Eurostile" charset="0"/>
            </a:endParaRPr>
          </a:p>
        </p:txBody>
      </p:sp>
      <p:sp>
        <p:nvSpPr>
          <p:cNvPr id="7" name="Text Box 8"/>
          <p:cNvSpPr txBox="1">
            <a:spLocks noChangeArrowheads="1"/>
          </p:cNvSpPr>
          <p:nvPr/>
        </p:nvSpPr>
        <p:spPr bwMode="auto">
          <a:xfrm>
            <a:off x="0" y="4336038"/>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Understanding the tradeoffs could allow users to chose which routing method best suits their needs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2585323"/>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The Solar Trust Model as a Superset of Other Trust Models</a:t>
            </a:r>
            <a:endParaRPr lang="en-US" sz="5400" dirty="0">
              <a:solidFill>
                <a:schemeClr val="tx1"/>
              </a:solidFill>
              <a:latin typeface="Eurostile" charset="0"/>
              <a:ea typeface="Eurostile" charset="0"/>
              <a:cs typeface="Eurostile" charset="0"/>
            </a:endParaRP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128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The Solar Trust Model as a Superset of Other Trust Models</a:t>
            </a:r>
          </a:p>
        </p:txBody>
      </p:sp>
      <p:sp>
        <p:nvSpPr>
          <p:cNvPr id="11" name="Text Box 8"/>
          <p:cNvSpPr txBox="1">
            <a:spLocks noChangeArrowheads="1"/>
          </p:cNvSpPr>
          <p:nvPr/>
        </p:nvSpPr>
        <p:spPr bwMode="auto">
          <a:xfrm>
            <a:off x="0" y="201926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Which other trust models can the Solar Trust Model emulate?</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129</a:t>
            </a:fld>
            <a:endParaRPr lang="en-US" dirty="0" smtClean="0">
              <a:latin typeface="Eurostile" charset="0"/>
              <a:ea typeface="Eurostile" charset="0"/>
              <a:cs typeface="Eurostile" charset="0"/>
            </a:endParaRPr>
          </a:p>
        </p:txBody>
      </p:sp>
      <p:sp>
        <p:nvSpPr>
          <p:cNvPr id="8" name="Text Box 8"/>
          <p:cNvSpPr txBox="1">
            <a:spLocks noChangeArrowheads="1"/>
          </p:cNvSpPr>
          <p:nvPr/>
        </p:nvSpPr>
        <p:spPr bwMode="auto">
          <a:xfrm>
            <a:off x="0" y="443863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Is it a superset of </a:t>
            </a:r>
            <a:r>
              <a:rPr lang="en-US" sz="2000" smtClean="0">
                <a:solidFill>
                  <a:srgbClr val="FFFFFF"/>
                </a:solidFill>
                <a:latin typeface="Century Gothic" charset="0"/>
                <a:ea typeface="Century Gothic" charset="0"/>
                <a:cs typeface="Century Gothic" charset="0"/>
              </a:rPr>
              <a:t>existing trust models?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The</a:t>
            </a:r>
            <a:r>
              <a:rPr lang="en-US" kern="0" cap="small" dirty="0" smtClean="0">
                <a:solidFill>
                  <a:srgbClr val="FFFFFF"/>
                </a:solidFill>
                <a:latin typeface="Century Gothic"/>
                <a:ea typeface="+mj-ea"/>
                <a:cs typeface="Century Gothic"/>
              </a:rPr>
              <a:t> Bell-La </a:t>
            </a:r>
            <a:r>
              <a:rPr lang="en-US" kern="0" cap="small" dirty="0" err="1" smtClean="0">
                <a:solidFill>
                  <a:srgbClr val="FFFFFF"/>
                </a:solidFill>
                <a:latin typeface="Century Gothic"/>
                <a:ea typeface="+mj-ea"/>
                <a:cs typeface="Century Gothic"/>
              </a:rPr>
              <a:t>Padula</a:t>
            </a:r>
            <a:r>
              <a:rPr lang="en-US" kern="0" cap="small" dirty="0" smtClean="0">
                <a:solidFill>
                  <a:srgbClr val="FFFFFF"/>
                </a:solidFill>
                <a:latin typeface="Century Gothic"/>
                <a:ea typeface="+mj-ea"/>
                <a:cs typeface="Century Gothic"/>
              </a:rPr>
              <a:t> Confidentiality Model</a:t>
            </a:r>
            <a:endParaRPr lang="en-US"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13</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Professor</a:t>
              </a:r>
              <a:endParaRPr lang="en-US" sz="1600" dirty="0">
                <a:solidFill>
                  <a:srgbClr val="FFFFFF"/>
                </a:solidFill>
                <a:latin typeface="Century Gothic" charset="0"/>
                <a:ea typeface="Century Gothic" charset="0"/>
                <a:cs typeface="Century Gothic" charset="0"/>
              </a:endParaRP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Student</a:t>
              </a:r>
              <a:endParaRPr lang="en-US" sz="1600" dirty="0">
                <a:solidFill>
                  <a:srgbClr val="FFFFFF"/>
                </a:solidFill>
                <a:latin typeface="Century Gothic"/>
                <a:cs typeface="Century Gothic"/>
              </a:endParaRP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Student Grades</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591078" y="2334138"/>
              <a:ext cx="1015472" cy="627624"/>
              <a:chOff x="351366" y="3114394"/>
              <a:chExt cx="1015472" cy="627624"/>
            </a:xfrm>
          </p:grpSpPr>
          <p:sp>
            <p:nvSpPr>
              <p:cNvPr id="62486" name="TextBox 49"/>
              <p:cNvSpPr txBox="1">
                <a:spLocks noChangeArrowheads="1"/>
              </p:cNvSpPr>
              <p:nvPr/>
            </p:nvSpPr>
            <p:spPr bwMode="auto">
              <a:xfrm>
                <a:off x="351366" y="3228975"/>
                <a:ext cx="1015472"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triangle"/>
                <a:tailEnd type="none" w="med" len="med"/>
              </a:ln>
            </p:spPr>
          </p:cxnSp>
        </p:grpSp>
        <p:sp>
          <p:nvSpPr>
            <p:cNvPr id="26" name="TextBox 49"/>
            <p:cNvSpPr txBox="1">
              <a:spLocks noChangeArrowheads="1"/>
            </p:cNvSpPr>
            <p:nvPr/>
          </p:nvSpPr>
          <p:spPr bwMode="auto">
            <a:xfrm>
              <a:off x="591078" y="4544292"/>
              <a:ext cx="1015472"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triangle"/>
              <a:tailEnd type="none" w="med" len="med"/>
            </a:ln>
          </p:spPr>
        </p:cxnSp>
      </p:grpSp>
      <p:sp>
        <p:nvSpPr>
          <p:cNvPr id="34" name="Text Box 8"/>
          <p:cNvSpPr txBox="1">
            <a:spLocks noChangeArrowheads="1"/>
          </p:cNvSpPr>
          <p:nvPr/>
        </p:nvSpPr>
        <p:spPr bwMode="auto">
          <a:xfrm>
            <a:off x="7239000" y="3495645"/>
            <a:ext cx="1905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reads up</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The Solar Trust Model as a Superset of Other Trust Models</a:t>
            </a:r>
          </a:p>
        </p:txBody>
      </p:sp>
      <p:sp>
        <p:nvSpPr>
          <p:cNvPr id="15" name="Text Box 8"/>
          <p:cNvSpPr txBox="1">
            <a:spLocks noChangeArrowheads="1"/>
          </p:cNvSpPr>
          <p:nvPr/>
        </p:nvSpPr>
        <p:spPr bwMode="auto">
          <a:xfrm>
            <a:off x="0" y="2551113"/>
            <a:ext cx="9144000" cy="1169551"/>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Methodology: </a:t>
            </a:r>
          </a:p>
          <a:p>
            <a:pPr lvl="1"/>
            <a:r>
              <a:rPr lang="en-US" sz="2000" dirty="0">
                <a:solidFill>
                  <a:srgbClr val="FFFFFF"/>
                </a:solidFill>
                <a:latin typeface="Century Gothic" charset="0"/>
                <a:ea typeface="Century Gothic" charset="0"/>
                <a:cs typeface="Century Gothic" charset="0"/>
              </a:rPr>
              <a:t>Prove that each other trust model can be emulated using the Solar Trust Model</a:t>
            </a: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130</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The Solar Trust Model as a Superset of Other Trust Models</a:t>
            </a:r>
          </a:p>
        </p:txBody>
      </p:sp>
      <p:sp>
        <p:nvSpPr>
          <p:cNvPr id="5" name="Text Box 8"/>
          <p:cNvSpPr txBox="1">
            <a:spLocks noChangeArrowheads="1"/>
          </p:cNvSpPr>
          <p:nvPr/>
        </p:nvSpPr>
        <p:spPr bwMode="auto">
          <a:xfrm>
            <a:off x="0" y="2998113"/>
            <a:ext cx="9144000" cy="861774"/>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Success:</a:t>
            </a:r>
            <a:r>
              <a:rPr lang="en-US" sz="2000" dirty="0" smtClean="0">
                <a:solidFill>
                  <a:srgbClr val="FFFFFF"/>
                </a:solidFill>
                <a:latin typeface="Century Gothic" charset="0"/>
                <a:ea typeface="Century Gothic" charset="0"/>
                <a:cs typeface="Century Gothic" charset="0"/>
              </a:rPr>
              <a:t> </a:t>
            </a:r>
            <a:endParaRPr lang="en-US" sz="2000" dirty="0">
              <a:solidFill>
                <a:srgbClr val="FFFFFF"/>
              </a:solidFill>
              <a:latin typeface="Century Gothic" charset="0"/>
              <a:ea typeface="Century Gothic" charset="0"/>
              <a:cs typeface="Century Gothic" charset="0"/>
            </a:endParaRPr>
          </a:p>
          <a:p>
            <a:r>
              <a:rPr lang="en-US" sz="2000" dirty="0" smtClean="0">
                <a:solidFill>
                  <a:srgbClr val="FFFFFF"/>
                </a:solidFill>
                <a:latin typeface="Century Gothic" charset="0"/>
                <a:ea typeface="Century Gothic" charset="0"/>
                <a:cs typeface="Century Gothic" charset="0"/>
              </a:rPr>
              <a:t>Proofs of which other trust models the STM can and can not emulate</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131</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The Solar Trust Model as a Superset of Other Trust Models</a:t>
            </a:r>
          </a:p>
        </p:txBody>
      </p:sp>
      <p:sp>
        <p:nvSpPr>
          <p:cNvPr id="5" name="Text Box 8"/>
          <p:cNvSpPr txBox="1">
            <a:spLocks noChangeArrowheads="1"/>
          </p:cNvSpPr>
          <p:nvPr/>
        </p:nvSpPr>
        <p:spPr bwMode="auto">
          <a:xfrm>
            <a:off x="0" y="928402"/>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Significance: </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132</a:t>
            </a:fld>
            <a:endParaRPr lang="en-US" dirty="0" smtClean="0">
              <a:latin typeface="Eurostile" charset="0"/>
              <a:ea typeface="Eurostile" charset="0"/>
              <a:cs typeface="Eurostile" charset="0"/>
            </a:endParaRPr>
          </a:p>
        </p:txBody>
      </p:sp>
      <p:sp>
        <p:nvSpPr>
          <p:cNvPr id="6" name="Text Box 8"/>
          <p:cNvSpPr txBox="1">
            <a:spLocks noChangeArrowheads="1"/>
          </p:cNvSpPr>
          <p:nvPr/>
        </p:nvSpPr>
        <p:spPr bwMode="auto">
          <a:xfrm>
            <a:off x="0" y="2256914"/>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STM can interoperate with existing trust models if it can emulate them</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3893202"/>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STM is a more general trust model than models that it can emulate</a:t>
            </a:r>
            <a:endParaRPr lang="en-US" sz="2000" dirty="0">
              <a:solidFill>
                <a:srgbClr val="FFFFFF"/>
              </a:solidFill>
              <a:latin typeface="Century Gothic" charset="0"/>
              <a:ea typeface="Century Gothic" charset="0"/>
              <a:cs typeface="Century Gothic" charset="0"/>
            </a:endParaRPr>
          </a:p>
        </p:txBody>
      </p:sp>
      <p:sp>
        <p:nvSpPr>
          <p:cNvPr id="9" name="Text Box 8"/>
          <p:cNvSpPr txBox="1">
            <a:spLocks noChangeArrowheads="1"/>
          </p:cNvSpPr>
          <p:nvPr/>
        </p:nvSpPr>
        <p:spPr bwMode="auto">
          <a:xfrm>
            <a:off x="0" y="5221714"/>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Finding models that it can not emulate (if any) establishes limits on the </a:t>
            </a:r>
            <a:r>
              <a:rPr lang="en-US" sz="2000" dirty="0" err="1" smtClean="0">
                <a:solidFill>
                  <a:srgbClr val="FFFFFF"/>
                </a:solidFill>
                <a:latin typeface="Century Gothic" charset="0"/>
                <a:ea typeface="Century Gothic" charset="0"/>
                <a:cs typeface="Century Gothic" charset="0"/>
              </a:rPr>
              <a:t>STM’s</a:t>
            </a:r>
            <a:r>
              <a:rPr lang="en-US" sz="2000" dirty="0" smtClean="0">
                <a:solidFill>
                  <a:srgbClr val="FFFFFF"/>
                </a:solidFill>
                <a:latin typeface="Century Gothic" charset="0"/>
                <a:ea typeface="Century Gothic" charset="0"/>
                <a:cs typeface="Century Gothic" charset="0"/>
              </a:rPr>
              <a:t> capabilities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Policies</a:t>
            </a:r>
            <a:endParaRPr lang="en-US" sz="5400" dirty="0">
              <a:solidFill>
                <a:schemeClr val="tx1"/>
              </a:solidFill>
              <a:latin typeface="Eurostile" charset="0"/>
              <a:ea typeface="Eurostile" charset="0"/>
              <a:cs typeface="Eurostile" charset="0"/>
            </a:endParaRP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133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600" kern="0" cap="small" dirty="0" smtClean="0">
                <a:solidFill>
                  <a:srgbClr val="FFFFFF"/>
                </a:solidFill>
                <a:latin typeface="Century Gothic"/>
                <a:ea typeface="+mj-ea"/>
                <a:cs typeface="Century Gothic"/>
              </a:rPr>
              <a:t>Policies for Mapping Entities Into Orbits</a:t>
            </a:r>
            <a:endParaRPr lang="en-US" sz="2600" kern="0" cap="small" dirty="0">
              <a:solidFill>
                <a:srgbClr val="FFFFFF"/>
              </a:solidFill>
              <a:latin typeface="Century Gothic"/>
              <a:ea typeface="+mj-ea"/>
              <a:cs typeface="Century Gothic"/>
            </a:endParaRPr>
          </a:p>
        </p:txBody>
      </p:sp>
      <p:sp>
        <p:nvSpPr>
          <p:cNvPr id="5"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Algorithms for mapping entities into orbits are needed in the model</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134</a:t>
            </a:fld>
            <a:endParaRPr lang="en-US" dirty="0" smtClean="0">
              <a:latin typeface="Eurostile" charset="0"/>
              <a:ea typeface="Eurostile" charset="0"/>
              <a:cs typeface="Eurostile" charset="0"/>
            </a:endParaRPr>
          </a:p>
        </p:txBody>
      </p:sp>
      <p:sp>
        <p:nvSpPr>
          <p:cNvPr id="6" name="Text Box 8"/>
          <p:cNvSpPr txBox="1">
            <a:spLocks noChangeArrowheads="1"/>
          </p:cNvSpPr>
          <p:nvPr/>
        </p:nvSpPr>
        <p:spPr bwMode="auto">
          <a:xfrm>
            <a:off x="0" y="307505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Significance: Required for full model implementation</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4812642"/>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Success: Creation of a policy language or algorithms to map entities into orbits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sz="4000" kern="0" cap="small" dirty="0" smtClean="0">
                <a:solidFill>
                  <a:srgbClr val="FFFFFF"/>
                </a:solidFill>
                <a:latin typeface="Century Gothic"/>
                <a:ea typeface="+mj-ea"/>
                <a:cs typeface="Century Gothic"/>
              </a:rPr>
              <a:t>Networking and Other Features</a:t>
            </a:r>
            <a:endParaRPr lang="en-US" sz="40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135</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Proposed Dissertation Work</a:t>
            </a:r>
          </a:p>
        </p:txBody>
      </p:sp>
      <p:cxnSp>
        <p:nvCxnSpPr>
          <p:cNvPr id="12" name="Straight Arrow Connector 40"/>
          <p:cNvCxnSpPr>
            <a:cxnSpLocks noChangeShapeType="1"/>
          </p:cNvCxnSpPr>
          <p:nvPr/>
        </p:nvCxnSpPr>
        <p:spPr bwMode="auto">
          <a:xfrm>
            <a:off x="0" y="6564818"/>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600" kern="0" cap="small" dirty="0" smtClean="0">
                <a:solidFill>
                  <a:srgbClr val="FFFFFF"/>
                </a:solidFill>
                <a:latin typeface="Century Gothic"/>
                <a:ea typeface="+mj-ea"/>
                <a:cs typeface="Century Gothic"/>
              </a:rPr>
              <a:t>Proposed Dissertation Work</a:t>
            </a:r>
            <a:endParaRPr lang="en-US" sz="2600" kern="0" cap="small" dirty="0">
              <a:solidFill>
                <a:srgbClr val="FFFFFF"/>
              </a:solidFill>
              <a:latin typeface="Century Gothic"/>
              <a:ea typeface="+mj-ea"/>
              <a:cs typeface="Century Gothic"/>
            </a:endParaRPr>
          </a:p>
        </p:txBody>
      </p:sp>
      <p:sp>
        <p:nvSpPr>
          <p:cNvPr id="5"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1) Ontology study </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136</a:t>
            </a:fld>
            <a:endParaRPr lang="en-US" dirty="0" smtClean="0">
              <a:latin typeface="Eurostile" charset="0"/>
              <a:ea typeface="Eurostile" charset="0"/>
              <a:cs typeface="Eurostile" charset="0"/>
            </a:endParaRPr>
          </a:p>
        </p:txBody>
      </p:sp>
      <p:sp>
        <p:nvSpPr>
          <p:cNvPr id="6" name="Text Box 8"/>
          <p:cNvSpPr txBox="1">
            <a:spLocks noChangeArrowheads="1"/>
          </p:cNvSpPr>
          <p:nvPr/>
        </p:nvSpPr>
        <p:spPr bwMode="auto">
          <a:xfrm>
            <a:off x="0" y="307505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2) Solar trust network organization study </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4812642"/>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other studies can be used as backups in case the first two bottleneck or do not go as planned </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600" kern="0" cap="small" dirty="0" smtClean="0">
                <a:solidFill>
                  <a:srgbClr val="FFFFFF"/>
                </a:solidFill>
                <a:latin typeface="Century Gothic"/>
                <a:ea typeface="+mj-ea"/>
                <a:cs typeface="Century Gothic"/>
              </a:rPr>
              <a:t>Why Those Two?</a:t>
            </a:r>
            <a:endParaRPr lang="en-US" sz="2600" kern="0" cap="small" dirty="0">
              <a:solidFill>
                <a:srgbClr val="FFFFFF"/>
              </a:solidFill>
              <a:latin typeface="Century Gothic"/>
              <a:ea typeface="+mj-ea"/>
              <a:cs typeface="Century Gothic"/>
            </a:endParaRPr>
          </a:p>
        </p:txBody>
      </p:sp>
      <p:sp>
        <p:nvSpPr>
          <p:cNvPr id="5" name="Text Box 8"/>
          <p:cNvSpPr txBox="1">
            <a:spLocks noChangeArrowheads="1"/>
          </p:cNvSpPr>
          <p:nvPr/>
        </p:nvSpPr>
        <p:spPr bwMode="auto">
          <a:xfrm>
            <a:off x="0" y="1337474"/>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These two studies are riskier, but have the most significant results</a:t>
            </a:r>
            <a:endParaRPr lang="en-US" sz="2000" dirty="0">
              <a:solidFill>
                <a:srgbClr val="FFFFFF"/>
              </a:solidFill>
              <a:latin typeface="Century Gothic" charset="0"/>
              <a:ea typeface="Century Gothic" charset="0"/>
              <a:cs typeface="Century Gothic" charset="0"/>
            </a:endParaRPr>
          </a:p>
        </p:txBody>
      </p:sp>
      <p:sp>
        <p:nvSpPr>
          <p:cNvPr id="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137</a:t>
            </a:fld>
            <a:endParaRPr lang="en-US" dirty="0" smtClean="0">
              <a:latin typeface="Eurostile" charset="0"/>
              <a:ea typeface="Eurostile" charset="0"/>
              <a:cs typeface="Eurostile" charset="0"/>
            </a:endParaRPr>
          </a:p>
        </p:txBody>
      </p:sp>
      <p:sp>
        <p:nvSpPr>
          <p:cNvPr id="6" name="Text Box 8"/>
          <p:cNvSpPr txBox="1">
            <a:spLocks noChangeArrowheads="1"/>
          </p:cNvSpPr>
          <p:nvPr/>
        </p:nvSpPr>
        <p:spPr bwMode="auto">
          <a:xfrm>
            <a:off x="0" y="3075058"/>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I’ll learn the most by doing them</a:t>
            </a:r>
            <a:endParaRPr lang="en-US" sz="2000" dirty="0">
              <a:solidFill>
                <a:srgbClr val="FFFFFF"/>
              </a:solidFill>
              <a:latin typeface="Century Gothic" charset="0"/>
              <a:ea typeface="Century Gothic" charset="0"/>
              <a:cs typeface="Century Gothic" charset="0"/>
            </a:endParaRPr>
          </a:p>
        </p:txBody>
      </p:sp>
      <p:sp>
        <p:nvSpPr>
          <p:cNvPr id="8" name="Text Box 8"/>
          <p:cNvSpPr txBox="1">
            <a:spLocks noChangeArrowheads="1"/>
          </p:cNvSpPr>
          <p:nvPr/>
        </p:nvSpPr>
        <p:spPr bwMode="auto">
          <a:xfrm>
            <a:off x="0" y="4812642"/>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About the right amount of work for a dissertation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Trust Model Publications</a:t>
            </a:r>
          </a:p>
        </p:txBody>
      </p:sp>
      <p:sp>
        <p:nvSpPr>
          <p:cNvPr id="11" name="Text Box 8"/>
          <p:cNvSpPr txBox="1">
            <a:spLocks noChangeArrowheads="1"/>
          </p:cNvSpPr>
          <p:nvPr/>
        </p:nvSpPr>
        <p:spPr bwMode="auto">
          <a:xfrm>
            <a:off x="0" y="1091252"/>
            <a:ext cx="9144000" cy="830997"/>
          </a:xfrm>
          <a:prstGeom prst="rect">
            <a:avLst/>
          </a:prstGeom>
          <a:noFill/>
          <a:ln w="9525">
            <a:noFill/>
            <a:miter lim="800000"/>
            <a:headEnd/>
            <a:tailEnd/>
          </a:ln>
        </p:spPr>
        <p:txBody>
          <a:bodyPr>
            <a:prstTxWarp prst="textNoShape">
              <a:avLst/>
            </a:prstTxWarp>
            <a:spAutoFit/>
          </a:bodyPr>
          <a:lstStyle/>
          <a:p>
            <a:pPr algn="l"/>
            <a:r>
              <a:rPr lang="en-US" sz="1600" dirty="0">
                <a:solidFill>
                  <a:srgbClr val="FFFFFF"/>
                </a:solidFill>
                <a:latin typeface="Century Gothic" charset="0"/>
                <a:ea typeface="Century Gothic" charset="0"/>
                <a:cs typeface="Century Gothic" charset="0"/>
              </a:rPr>
              <a:t>Michael Clifford, Charles </a:t>
            </a:r>
            <a:r>
              <a:rPr lang="en-US" sz="1600" dirty="0" err="1">
                <a:solidFill>
                  <a:srgbClr val="FFFFFF"/>
                </a:solidFill>
                <a:latin typeface="Century Gothic" charset="0"/>
                <a:ea typeface="Century Gothic" charset="0"/>
                <a:cs typeface="Century Gothic" charset="0"/>
              </a:rPr>
              <a:t>Lavine</a:t>
            </a:r>
            <a:r>
              <a:rPr lang="en-US" sz="1600" dirty="0">
                <a:solidFill>
                  <a:srgbClr val="FFFFFF"/>
                </a:solidFill>
                <a:latin typeface="Century Gothic" charset="0"/>
                <a:ea typeface="Century Gothic" charset="0"/>
                <a:cs typeface="Century Gothic" charset="0"/>
              </a:rPr>
              <a:t>, and Matt Bishop, “The Solar Trust Model: Authentication Without Limitation”, in the Proceedings of the 14th Annual Computer Security Applications Conference, pp. 300-307, 1998</a:t>
            </a:r>
          </a:p>
        </p:txBody>
      </p:sp>
      <p:sp>
        <p:nvSpPr>
          <p:cNvPr id="15" name="Text Box 8"/>
          <p:cNvSpPr txBox="1">
            <a:spLocks noChangeArrowheads="1"/>
          </p:cNvSpPr>
          <p:nvPr/>
        </p:nvSpPr>
        <p:spPr bwMode="auto">
          <a:xfrm>
            <a:off x="0" y="3013501"/>
            <a:ext cx="9144000" cy="830997"/>
          </a:xfrm>
          <a:prstGeom prst="rect">
            <a:avLst/>
          </a:prstGeom>
          <a:noFill/>
          <a:ln w="9525">
            <a:noFill/>
            <a:miter lim="800000"/>
            <a:headEnd/>
            <a:tailEnd/>
          </a:ln>
        </p:spPr>
        <p:txBody>
          <a:bodyPr>
            <a:prstTxWarp prst="textNoShape">
              <a:avLst/>
            </a:prstTxWarp>
            <a:spAutoFit/>
          </a:bodyPr>
          <a:lstStyle/>
          <a:p>
            <a:pPr algn="l"/>
            <a:r>
              <a:rPr lang="en-US" sz="1600">
                <a:solidFill>
                  <a:srgbClr val="FFFFFF"/>
                </a:solidFill>
                <a:latin typeface="Century Gothic" charset="0"/>
                <a:ea typeface="Century Gothic" charset="0"/>
                <a:cs typeface="Century Gothic" charset="0"/>
              </a:rPr>
              <a:t>Michael Clifford, “Networking in the Solar Trust Model: Determining Optimal Trust Paths in a Decentralized Trust Network”, in the Proceedings of the 18th Annual Computer Security Applications Conference, pp. 271-281, 2002</a:t>
            </a:r>
          </a:p>
        </p:txBody>
      </p:sp>
      <p:sp>
        <p:nvSpPr>
          <p:cNvPr id="5" name="Text Box 8"/>
          <p:cNvSpPr txBox="1">
            <a:spLocks noChangeArrowheads="1"/>
          </p:cNvSpPr>
          <p:nvPr/>
        </p:nvSpPr>
        <p:spPr bwMode="auto">
          <a:xfrm>
            <a:off x="0" y="4935750"/>
            <a:ext cx="9144000" cy="830997"/>
          </a:xfrm>
          <a:prstGeom prst="rect">
            <a:avLst/>
          </a:prstGeom>
          <a:noFill/>
          <a:ln w="9525">
            <a:noFill/>
            <a:miter lim="800000"/>
            <a:headEnd/>
            <a:tailEnd/>
          </a:ln>
        </p:spPr>
        <p:txBody>
          <a:bodyPr>
            <a:prstTxWarp prst="textNoShape">
              <a:avLst/>
            </a:prstTxWarp>
            <a:spAutoFit/>
          </a:bodyPr>
          <a:lstStyle/>
          <a:p>
            <a:pPr algn="l"/>
            <a:r>
              <a:rPr lang="en-US" sz="1600">
                <a:solidFill>
                  <a:srgbClr val="FFFFFF"/>
                </a:solidFill>
                <a:latin typeface="Century Gothic" charset="0"/>
                <a:ea typeface="Century Gothic" charset="0"/>
                <a:cs typeface="Century Gothic" charset="0"/>
              </a:rPr>
              <a:t>Michael Clifford “An Implementation And Performance Analysis Of The Solar Trust Model, A Dynamic, Distributed Trust And Authentication Model”, Masters thesis, The George Washington University, May 2nd, 2006.</a:t>
            </a:r>
          </a:p>
        </p:txBody>
      </p:sp>
      <p:sp>
        <p:nvSpPr>
          <p:cNvPr id="35846" name="Slide Number Placeholder 13"/>
          <p:cNvSpPr>
            <a:spLocks noGrp="1"/>
          </p:cNvSpPr>
          <p:nvPr>
            <p:ph type="sldNum" sz="quarter" idx="12"/>
          </p:nvPr>
        </p:nvSpPr>
        <p:spPr>
          <a:noFill/>
        </p:spPr>
        <p:txBody>
          <a:bodyPr/>
          <a:lstStyle/>
          <a:p>
            <a:fld id="{57CAFDFA-D7B5-8C4D-86C9-1D8AC236708C}" type="slidenum">
              <a:rPr lang="en-US" smtClean="0">
                <a:latin typeface="Eurostile" charset="0"/>
                <a:ea typeface="Eurostile" charset="0"/>
                <a:cs typeface="Eurostile" charset="0"/>
              </a:rPr>
              <a:pPr/>
              <a:t>138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5" grpId="0"/>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Questions?</a:t>
            </a:r>
            <a:endParaRPr lang="en-US" sz="5400" dirty="0">
              <a:solidFill>
                <a:schemeClr val="tx1"/>
              </a:solidFill>
              <a:latin typeface="Eurostile" charset="0"/>
              <a:ea typeface="Eurostile" charset="0"/>
              <a:cs typeface="Eurostile" charset="0"/>
            </a:endParaRP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139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The</a:t>
            </a:r>
            <a:r>
              <a:rPr lang="en-US" kern="0" cap="small" dirty="0" smtClean="0">
                <a:solidFill>
                  <a:srgbClr val="FFFFFF"/>
                </a:solidFill>
                <a:latin typeface="Century Gothic"/>
                <a:ea typeface="+mj-ea"/>
                <a:cs typeface="Century Gothic"/>
              </a:rPr>
              <a:t> Bell-La </a:t>
            </a:r>
            <a:r>
              <a:rPr lang="en-US" kern="0" cap="small" dirty="0" err="1" smtClean="0">
                <a:solidFill>
                  <a:srgbClr val="FFFFFF"/>
                </a:solidFill>
                <a:latin typeface="Century Gothic"/>
                <a:ea typeface="+mj-ea"/>
                <a:cs typeface="Century Gothic"/>
              </a:rPr>
              <a:t>Padula</a:t>
            </a:r>
            <a:r>
              <a:rPr lang="en-US" kern="0" cap="small" dirty="0" smtClean="0">
                <a:solidFill>
                  <a:srgbClr val="FFFFFF"/>
                </a:solidFill>
                <a:latin typeface="Century Gothic"/>
                <a:ea typeface="+mj-ea"/>
                <a:cs typeface="Century Gothic"/>
              </a:rPr>
              <a:t> Confidentiality Model</a:t>
            </a:r>
            <a:endParaRPr lang="en-US"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14</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Subject</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Object at Higher Security Level</a:t>
              </a: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charset="0"/>
                  <a:ea typeface="Century Gothic" charset="0"/>
                  <a:cs typeface="Century Gothic" charset="0"/>
                </a:rPr>
                <a:t>Object at Lower Security Level</a:t>
              </a: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Object at Same Security Level</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610489" y="2334138"/>
              <a:ext cx="996061" cy="627624"/>
              <a:chOff x="370777" y="3114394"/>
              <a:chExt cx="996061" cy="627624"/>
            </a:xfrm>
          </p:grpSpPr>
          <p:sp>
            <p:nvSpPr>
              <p:cNvPr id="62486" name="TextBox 49"/>
              <p:cNvSpPr txBox="1">
                <a:spLocks noChangeArrowheads="1"/>
              </p:cNvSpPr>
              <p:nvPr/>
            </p:nvSpPr>
            <p:spPr bwMode="auto">
              <a:xfrm>
                <a:off x="370777" y="3228975"/>
                <a:ext cx="996061"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Write</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none"/>
                <a:tailEnd type="triangle" w="med" len="med"/>
              </a:ln>
            </p:spPr>
          </p:cxnSp>
        </p:grpSp>
        <p:sp>
          <p:nvSpPr>
            <p:cNvPr id="26" name="TextBox 49"/>
            <p:cNvSpPr txBox="1">
              <a:spLocks noChangeArrowheads="1"/>
            </p:cNvSpPr>
            <p:nvPr/>
          </p:nvSpPr>
          <p:spPr bwMode="auto">
            <a:xfrm>
              <a:off x="610489" y="4544292"/>
              <a:ext cx="996061"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Write</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none"/>
              <a:tailEnd type="triangle" w="med" len="med"/>
            </a:ln>
          </p:spPr>
        </p:cxnSp>
      </p:grpSp>
      <p:sp>
        <p:nvSpPr>
          <p:cNvPr id="34" name="Text Box 8"/>
          <p:cNvSpPr txBox="1">
            <a:spLocks noChangeArrowheads="1"/>
          </p:cNvSpPr>
          <p:nvPr/>
        </p:nvSpPr>
        <p:spPr bwMode="auto">
          <a:xfrm>
            <a:off x="7239000" y="3495645"/>
            <a:ext cx="1905000" cy="707886"/>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writes down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66FF"/>
        </a:solidFill>
        <a:effectLst/>
      </p:bgPr>
    </p:bg>
    <p:spTree>
      <p:nvGrpSpPr>
        <p:cNvPr id="1" name=""/>
        <p:cNvGrpSpPr/>
        <p:nvPr/>
      </p:nvGrpSpPr>
      <p:grpSpPr>
        <a:xfrm>
          <a:off x="0" y="0"/>
          <a:ext cx="0" cy="0"/>
          <a:chOff x="0" y="0"/>
          <a:chExt cx="0" cy="0"/>
        </a:xfrm>
      </p:grpSpPr>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140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Detailed Timelines</a:t>
            </a:r>
            <a:endParaRPr lang="en-US" sz="5400" dirty="0">
              <a:solidFill>
                <a:schemeClr val="tx1"/>
              </a:solidFill>
              <a:latin typeface="Eurostile" charset="0"/>
              <a:ea typeface="Eurostile" charset="0"/>
              <a:cs typeface="Eurostile" charset="0"/>
            </a:endParaRP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141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a:solidFill>
                  <a:srgbClr val="FFFFFF"/>
                </a:solidFill>
                <a:latin typeface="Century Gothic"/>
                <a:ea typeface="+mj-ea"/>
                <a:cs typeface="Century Gothic"/>
              </a:rPr>
              <a:t>Ontology Study Time Requirements</a:t>
            </a:r>
          </a:p>
        </p:txBody>
      </p:sp>
      <p:sp>
        <p:nvSpPr>
          <p:cNvPr id="7" name="Text Box 8"/>
          <p:cNvSpPr txBox="1">
            <a:spLocks noChangeArrowheads="1"/>
          </p:cNvSpPr>
          <p:nvPr/>
        </p:nvSpPr>
        <p:spPr bwMode="auto">
          <a:xfrm>
            <a:off x="2819400" y="609600"/>
            <a:ext cx="15240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Optimistic</a:t>
            </a:r>
          </a:p>
        </p:txBody>
      </p:sp>
      <p:sp>
        <p:nvSpPr>
          <p:cNvPr id="8" name="Text Box 8"/>
          <p:cNvSpPr txBox="1">
            <a:spLocks noChangeArrowheads="1"/>
          </p:cNvSpPr>
          <p:nvPr/>
        </p:nvSpPr>
        <p:spPr bwMode="auto">
          <a:xfrm>
            <a:off x="5410200" y="609600"/>
            <a:ext cx="23622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Realistic</a:t>
            </a:r>
          </a:p>
        </p:txBody>
      </p:sp>
      <p:grpSp>
        <p:nvGrpSpPr>
          <p:cNvPr id="265222" name="Group 34"/>
          <p:cNvGrpSpPr>
            <a:grpSpLocks/>
          </p:cNvGrpSpPr>
          <p:nvPr/>
        </p:nvGrpSpPr>
        <p:grpSpPr bwMode="auto">
          <a:xfrm>
            <a:off x="0" y="1012825"/>
            <a:ext cx="7277100" cy="369888"/>
            <a:chOff x="0" y="1197486"/>
            <a:chExt cx="7277100" cy="370820"/>
          </a:xfrm>
        </p:grpSpPr>
        <p:sp>
          <p:nvSpPr>
            <p:cNvPr id="265260" name="Text Box 8"/>
            <p:cNvSpPr txBox="1">
              <a:spLocks noChangeArrowheads="1"/>
            </p:cNvSpPr>
            <p:nvPr/>
          </p:nvSpPr>
          <p:spPr bwMode="auto">
            <a:xfrm>
              <a:off x="0" y="1229752"/>
              <a:ext cx="23622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Design of studies</a:t>
              </a:r>
            </a:p>
          </p:txBody>
        </p:sp>
        <p:sp>
          <p:nvSpPr>
            <p:cNvPr id="265261" name="Text Box 8"/>
            <p:cNvSpPr txBox="1">
              <a:spLocks noChangeArrowheads="1"/>
            </p:cNvSpPr>
            <p:nvPr/>
          </p:nvSpPr>
          <p:spPr bwMode="auto">
            <a:xfrm>
              <a:off x="5905500" y="1229752"/>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sp>
          <p:nvSpPr>
            <p:cNvPr id="265262" name="Text Box 8"/>
            <p:cNvSpPr txBox="1">
              <a:spLocks noChangeArrowheads="1"/>
            </p:cNvSpPr>
            <p:nvPr/>
          </p:nvSpPr>
          <p:spPr bwMode="auto">
            <a:xfrm>
              <a:off x="2819400" y="1197486"/>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1 Week</a:t>
              </a:r>
            </a:p>
          </p:txBody>
        </p:sp>
      </p:grpSp>
      <p:grpSp>
        <p:nvGrpSpPr>
          <p:cNvPr id="265223" name="Group 35"/>
          <p:cNvGrpSpPr>
            <a:grpSpLocks/>
          </p:cNvGrpSpPr>
          <p:nvPr/>
        </p:nvGrpSpPr>
        <p:grpSpPr bwMode="auto">
          <a:xfrm>
            <a:off x="0" y="1528763"/>
            <a:ext cx="7277100" cy="369887"/>
            <a:chOff x="0" y="1872734"/>
            <a:chExt cx="7277100" cy="370820"/>
          </a:xfrm>
        </p:grpSpPr>
        <p:sp>
          <p:nvSpPr>
            <p:cNvPr id="265257" name="Text Box 8"/>
            <p:cNvSpPr txBox="1">
              <a:spLocks noChangeArrowheads="1"/>
            </p:cNvSpPr>
            <p:nvPr/>
          </p:nvSpPr>
          <p:spPr bwMode="auto">
            <a:xfrm>
              <a:off x="0" y="1905000"/>
              <a:ext cx="23622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Get IRB approval</a:t>
              </a:r>
            </a:p>
          </p:txBody>
        </p:sp>
        <p:sp>
          <p:nvSpPr>
            <p:cNvPr id="265258" name="Text Box 8"/>
            <p:cNvSpPr txBox="1">
              <a:spLocks noChangeArrowheads="1"/>
            </p:cNvSpPr>
            <p:nvPr/>
          </p:nvSpPr>
          <p:spPr bwMode="auto">
            <a:xfrm>
              <a:off x="5905500" y="1905000"/>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12 Weeks</a:t>
              </a:r>
            </a:p>
          </p:txBody>
        </p:sp>
        <p:sp>
          <p:nvSpPr>
            <p:cNvPr id="265259" name="Text Box 8"/>
            <p:cNvSpPr txBox="1">
              <a:spLocks noChangeArrowheads="1"/>
            </p:cNvSpPr>
            <p:nvPr/>
          </p:nvSpPr>
          <p:spPr bwMode="auto">
            <a:xfrm>
              <a:off x="2819400" y="1872734"/>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6 Weeks</a:t>
              </a:r>
            </a:p>
          </p:txBody>
        </p:sp>
      </p:grpSp>
      <p:grpSp>
        <p:nvGrpSpPr>
          <p:cNvPr id="265224" name="Group 36"/>
          <p:cNvGrpSpPr>
            <a:grpSpLocks/>
          </p:cNvGrpSpPr>
          <p:nvPr/>
        </p:nvGrpSpPr>
        <p:grpSpPr bwMode="auto">
          <a:xfrm>
            <a:off x="0" y="2044700"/>
            <a:ext cx="7277100" cy="585788"/>
            <a:chOff x="0" y="2558534"/>
            <a:chExt cx="7277100" cy="584776"/>
          </a:xfrm>
        </p:grpSpPr>
        <p:sp>
          <p:nvSpPr>
            <p:cNvPr id="265254" name="Text Box 8"/>
            <p:cNvSpPr txBox="1">
              <a:spLocks noChangeArrowheads="1"/>
            </p:cNvSpPr>
            <p:nvPr/>
          </p:nvSpPr>
          <p:spPr bwMode="auto">
            <a:xfrm>
              <a:off x="0" y="2558534"/>
              <a:ext cx="2362200" cy="584776"/>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Obtain study participants</a:t>
              </a:r>
            </a:p>
          </p:txBody>
        </p:sp>
        <p:sp>
          <p:nvSpPr>
            <p:cNvPr id="265255" name="Text Box 8"/>
            <p:cNvSpPr txBox="1">
              <a:spLocks noChangeArrowheads="1"/>
            </p:cNvSpPr>
            <p:nvPr/>
          </p:nvSpPr>
          <p:spPr bwMode="auto">
            <a:xfrm>
              <a:off x="5905500" y="2590800"/>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4 Weeks</a:t>
              </a:r>
            </a:p>
          </p:txBody>
        </p:sp>
        <p:sp>
          <p:nvSpPr>
            <p:cNvPr id="265256" name="Text Box 8"/>
            <p:cNvSpPr txBox="1">
              <a:spLocks noChangeArrowheads="1"/>
            </p:cNvSpPr>
            <p:nvPr/>
          </p:nvSpPr>
          <p:spPr bwMode="auto">
            <a:xfrm>
              <a:off x="2819400" y="2558534"/>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25" name="Group 37"/>
          <p:cNvGrpSpPr>
            <a:grpSpLocks/>
          </p:cNvGrpSpPr>
          <p:nvPr/>
        </p:nvGrpSpPr>
        <p:grpSpPr bwMode="auto">
          <a:xfrm>
            <a:off x="0" y="2774950"/>
            <a:ext cx="7277100" cy="371475"/>
            <a:chOff x="0" y="3505200"/>
            <a:chExt cx="7277100" cy="370820"/>
          </a:xfrm>
        </p:grpSpPr>
        <p:sp>
          <p:nvSpPr>
            <p:cNvPr id="265251" name="Text Box 8"/>
            <p:cNvSpPr txBox="1">
              <a:spLocks noChangeArrowheads="1"/>
            </p:cNvSpPr>
            <p:nvPr/>
          </p:nvSpPr>
          <p:spPr bwMode="auto">
            <a:xfrm>
              <a:off x="0" y="3505200"/>
              <a:ext cx="23622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Run human trials</a:t>
              </a:r>
            </a:p>
          </p:txBody>
        </p:sp>
        <p:sp>
          <p:nvSpPr>
            <p:cNvPr id="265252" name="Text Box 8"/>
            <p:cNvSpPr txBox="1">
              <a:spLocks noChangeArrowheads="1"/>
            </p:cNvSpPr>
            <p:nvPr/>
          </p:nvSpPr>
          <p:spPr bwMode="auto">
            <a:xfrm>
              <a:off x="5905500" y="35374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sp>
          <p:nvSpPr>
            <p:cNvPr id="265253" name="Text Box 8"/>
            <p:cNvSpPr txBox="1">
              <a:spLocks noChangeArrowheads="1"/>
            </p:cNvSpPr>
            <p:nvPr/>
          </p:nvSpPr>
          <p:spPr bwMode="auto">
            <a:xfrm>
              <a:off x="2819400" y="35052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26" name="Group 38"/>
          <p:cNvGrpSpPr>
            <a:grpSpLocks/>
          </p:cNvGrpSpPr>
          <p:nvPr/>
        </p:nvGrpSpPr>
        <p:grpSpPr bwMode="auto">
          <a:xfrm>
            <a:off x="0" y="3292475"/>
            <a:ext cx="7277100" cy="830263"/>
            <a:chOff x="0" y="4267200"/>
            <a:chExt cx="7277100" cy="830997"/>
          </a:xfrm>
        </p:grpSpPr>
        <p:sp>
          <p:nvSpPr>
            <p:cNvPr id="265248" name="Text Box 8"/>
            <p:cNvSpPr txBox="1">
              <a:spLocks noChangeArrowheads="1"/>
            </p:cNvSpPr>
            <p:nvPr/>
          </p:nvSpPr>
          <p:spPr bwMode="auto">
            <a:xfrm>
              <a:off x="0" y="4267200"/>
              <a:ext cx="2362200" cy="830997"/>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Simulation development and testing</a:t>
              </a:r>
            </a:p>
          </p:txBody>
        </p:sp>
        <p:sp>
          <p:nvSpPr>
            <p:cNvPr id="265249" name="Text Box 8"/>
            <p:cNvSpPr txBox="1">
              <a:spLocks noChangeArrowheads="1"/>
            </p:cNvSpPr>
            <p:nvPr/>
          </p:nvSpPr>
          <p:spPr bwMode="auto">
            <a:xfrm>
              <a:off x="5905500" y="42994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8 Weeks</a:t>
              </a:r>
            </a:p>
          </p:txBody>
        </p:sp>
        <p:sp>
          <p:nvSpPr>
            <p:cNvPr id="265250" name="Text Box 8"/>
            <p:cNvSpPr txBox="1">
              <a:spLocks noChangeArrowheads="1"/>
            </p:cNvSpPr>
            <p:nvPr/>
          </p:nvSpPr>
          <p:spPr bwMode="auto">
            <a:xfrm>
              <a:off x="2819400" y="42672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4 Weeks</a:t>
              </a:r>
            </a:p>
          </p:txBody>
        </p:sp>
      </p:grpSp>
      <p:grpSp>
        <p:nvGrpSpPr>
          <p:cNvPr id="265227" name="Group 39"/>
          <p:cNvGrpSpPr>
            <a:grpSpLocks/>
          </p:cNvGrpSpPr>
          <p:nvPr/>
        </p:nvGrpSpPr>
        <p:grpSpPr bwMode="auto">
          <a:xfrm>
            <a:off x="0" y="4268788"/>
            <a:ext cx="7277100" cy="369887"/>
            <a:chOff x="0" y="5410200"/>
            <a:chExt cx="7277100" cy="370820"/>
          </a:xfrm>
        </p:grpSpPr>
        <p:sp>
          <p:nvSpPr>
            <p:cNvPr id="265245" name="Text Box 8"/>
            <p:cNvSpPr txBox="1">
              <a:spLocks noChangeArrowheads="1"/>
            </p:cNvSpPr>
            <p:nvPr/>
          </p:nvSpPr>
          <p:spPr bwMode="auto">
            <a:xfrm>
              <a:off x="0" y="5410200"/>
              <a:ext cx="23622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Analysis</a:t>
              </a:r>
            </a:p>
          </p:txBody>
        </p:sp>
        <p:sp>
          <p:nvSpPr>
            <p:cNvPr id="265246" name="Text Box 8"/>
            <p:cNvSpPr txBox="1">
              <a:spLocks noChangeArrowheads="1"/>
            </p:cNvSpPr>
            <p:nvPr/>
          </p:nvSpPr>
          <p:spPr bwMode="auto">
            <a:xfrm>
              <a:off x="5905500" y="54424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4 Weeks</a:t>
              </a:r>
            </a:p>
          </p:txBody>
        </p:sp>
        <p:sp>
          <p:nvSpPr>
            <p:cNvPr id="265247" name="Text Box 8"/>
            <p:cNvSpPr txBox="1">
              <a:spLocks noChangeArrowheads="1"/>
            </p:cNvSpPr>
            <p:nvPr/>
          </p:nvSpPr>
          <p:spPr bwMode="auto">
            <a:xfrm>
              <a:off x="2819400" y="54102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28" name="Group 40"/>
          <p:cNvGrpSpPr>
            <a:grpSpLocks/>
          </p:cNvGrpSpPr>
          <p:nvPr/>
        </p:nvGrpSpPr>
        <p:grpSpPr bwMode="auto">
          <a:xfrm>
            <a:off x="0" y="4784725"/>
            <a:ext cx="7277100" cy="371475"/>
            <a:chOff x="0" y="5715000"/>
            <a:chExt cx="7277100" cy="370820"/>
          </a:xfrm>
        </p:grpSpPr>
        <p:sp>
          <p:nvSpPr>
            <p:cNvPr id="265242" name="Text Box 8"/>
            <p:cNvSpPr txBox="1">
              <a:spLocks noChangeArrowheads="1"/>
            </p:cNvSpPr>
            <p:nvPr/>
          </p:nvSpPr>
          <p:spPr bwMode="auto">
            <a:xfrm>
              <a:off x="0" y="5715000"/>
              <a:ext cx="23622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Background Research</a:t>
              </a:r>
            </a:p>
          </p:txBody>
        </p:sp>
        <p:sp>
          <p:nvSpPr>
            <p:cNvPr id="265243"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4 Weeks</a:t>
              </a:r>
            </a:p>
          </p:txBody>
        </p:sp>
        <p:sp>
          <p:nvSpPr>
            <p:cNvPr id="265244"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29" name="Group 41"/>
          <p:cNvGrpSpPr>
            <a:grpSpLocks/>
          </p:cNvGrpSpPr>
          <p:nvPr/>
        </p:nvGrpSpPr>
        <p:grpSpPr bwMode="auto">
          <a:xfrm>
            <a:off x="0" y="5300663"/>
            <a:ext cx="7277100" cy="371475"/>
            <a:chOff x="0" y="5715000"/>
            <a:chExt cx="7277100" cy="370820"/>
          </a:xfrm>
        </p:grpSpPr>
        <p:sp>
          <p:nvSpPr>
            <p:cNvPr id="265239"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Write Ontology Chapter</a:t>
              </a:r>
            </a:p>
          </p:txBody>
        </p:sp>
        <p:sp>
          <p:nvSpPr>
            <p:cNvPr id="265240"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3 Weeks</a:t>
              </a:r>
            </a:p>
          </p:txBody>
        </p:sp>
        <p:sp>
          <p:nvSpPr>
            <p:cNvPr id="265241"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30" name="Group 45"/>
          <p:cNvGrpSpPr>
            <a:grpSpLocks/>
          </p:cNvGrpSpPr>
          <p:nvPr/>
        </p:nvGrpSpPr>
        <p:grpSpPr bwMode="auto">
          <a:xfrm>
            <a:off x="0" y="5818188"/>
            <a:ext cx="7277100" cy="369887"/>
            <a:chOff x="0" y="5715000"/>
            <a:chExt cx="7277100" cy="370820"/>
          </a:xfrm>
        </p:grpSpPr>
        <p:sp>
          <p:nvSpPr>
            <p:cNvPr id="265236"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Ontology Paper</a:t>
              </a:r>
            </a:p>
          </p:txBody>
        </p:sp>
        <p:sp>
          <p:nvSpPr>
            <p:cNvPr id="265237"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4 Weeks</a:t>
              </a:r>
            </a:p>
          </p:txBody>
        </p:sp>
        <p:sp>
          <p:nvSpPr>
            <p:cNvPr id="265238"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FF"/>
                  </a:solidFill>
                  <a:latin typeface="Century Gothic" charset="0"/>
                  <a:ea typeface="Century Gothic" charset="0"/>
                  <a:cs typeface="Century Gothic" charset="0"/>
                </a:rPr>
                <a:t>2 Weeks</a:t>
              </a:r>
            </a:p>
          </p:txBody>
        </p:sp>
      </p:grpSp>
      <p:grpSp>
        <p:nvGrpSpPr>
          <p:cNvPr id="265231" name="Group 49"/>
          <p:cNvGrpSpPr>
            <a:grpSpLocks/>
          </p:cNvGrpSpPr>
          <p:nvPr/>
        </p:nvGrpSpPr>
        <p:grpSpPr bwMode="auto">
          <a:xfrm>
            <a:off x="0" y="6334125"/>
            <a:ext cx="7277100" cy="371475"/>
            <a:chOff x="0" y="5715000"/>
            <a:chExt cx="7277100" cy="370820"/>
          </a:xfrm>
        </p:grpSpPr>
        <p:sp>
          <p:nvSpPr>
            <p:cNvPr id="265233"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Totals</a:t>
              </a:r>
            </a:p>
          </p:txBody>
        </p:sp>
        <p:sp>
          <p:nvSpPr>
            <p:cNvPr id="265234"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47 Weeks</a:t>
              </a:r>
            </a:p>
          </p:txBody>
        </p:sp>
        <p:sp>
          <p:nvSpPr>
            <p:cNvPr id="265235"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25 Weeks</a:t>
              </a:r>
            </a:p>
          </p:txBody>
        </p:sp>
      </p:grpSp>
      <p:cxnSp>
        <p:nvCxnSpPr>
          <p:cNvPr id="58" name="Straight Connector 57"/>
          <p:cNvCxnSpPr/>
          <p:nvPr/>
        </p:nvCxnSpPr>
        <p:spPr bwMode="auto">
          <a:xfrm>
            <a:off x="0" y="6334125"/>
            <a:ext cx="9144000" cy="1588"/>
          </a:xfrm>
          <a:prstGeom prst="line">
            <a:avLst/>
          </a:prstGeom>
          <a:ln>
            <a:solidFill>
              <a:srgbClr val="33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7"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142</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a:solidFill>
                  <a:srgbClr val="FFFFFF"/>
                </a:solidFill>
                <a:latin typeface="Century Gothic"/>
                <a:ea typeface="+mj-ea"/>
                <a:cs typeface="Century Gothic"/>
              </a:rPr>
              <a:t>Solar Trust Model Security</a:t>
            </a:r>
          </a:p>
        </p:txBody>
      </p:sp>
      <p:sp>
        <p:nvSpPr>
          <p:cNvPr id="7" name="Text Box 8"/>
          <p:cNvSpPr txBox="1">
            <a:spLocks noChangeArrowheads="1"/>
          </p:cNvSpPr>
          <p:nvPr/>
        </p:nvSpPr>
        <p:spPr bwMode="auto">
          <a:xfrm>
            <a:off x="2819400" y="609600"/>
            <a:ext cx="15240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Optimistic</a:t>
            </a:r>
          </a:p>
        </p:txBody>
      </p:sp>
      <p:sp>
        <p:nvSpPr>
          <p:cNvPr id="8" name="Text Box 8"/>
          <p:cNvSpPr txBox="1">
            <a:spLocks noChangeArrowheads="1"/>
          </p:cNvSpPr>
          <p:nvPr/>
        </p:nvSpPr>
        <p:spPr bwMode="auto">
          <a:xfrm>
            <a:off x="5410200" y="609600"/>
            <a:ext cx="2362200" cy="338138"/>
          </a:xfrm>
          <a:prstGeom prst="rect">
            <a:avLst/>
          </a:prstGeom>
          <a:noFill/>
          <a:ln w="9525">
            <a:noFill/>
            <a:miter lim="800000"/>
            <a:headEnd/>
            <a:tailEnd/>
          </a:ln>
        </p:spPr>
        <p:txBody>
          <a:bodyPr>
            <a:prstTxWarp prst="textNoShape">
              <a:avLst/>
            </a:prstTxWarp>
            <a:spAutoFit/>
          </a:bodyPr>
          <a:lstStyle/>
          <a:p>
            <a:r>
              <a:rPr lang="en-US" sz="1600" dirty="0">
                <a:solidFill>
                  <a:srgbClr val="00FF00"/>
                </a:solidFill>
                <a:latin typeface="Century Gothic" charset="0"/>
                <a:ea typeface="Century Gothic" charset="0"/>
                <a:cs typeface="Century Gothic" charset="0"/>
              </a:rPr>
              <a:t>Realistic</a:t>
            </a:r>
          </a:p>
        </p:txBody>
      </p:sp>
      <p:grpSp>
        <p:nvGrpSpPr>
          <p:cNvPr id="2" name="Group 34"/>
          <p:cNvGrpSpPr>
            <a:grpSpLocks/>
          </p:cNvGrpSpPr>
          <p:nvPr/>
        </p:nvGrpSpPr>
        <p:grpSpPr bwMode="auto">
          <a:xfrm>
            <a:off x="0" y="1012826"/>
            <a:ext cx="7277100" cy="555405"/>
            <a:chOff x="0" y="1197486"/>
            <a:chExt cx="7277100" cy="556804"/>
          </a:xfrm>
        </p:grpSpPr>
        <p:sp>
          <p:nvSpPr>
            <p:cNvPr id="265260" name="Text Box 8"/>
            <p:cNvSpPr txBox="1">
              <a:spLocks noChangeArrowheads="1"/>
            </p:cNvSpPr>
            <p:nvPr/>
          </p:nvSpPr>
          <p:spPr bwMode="auto">
            <a:xfrm>
              <a:off x="0" y="1229752"/>
              <a:ext cx="2362200" cy="524538"/>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Background research on existing attacks</a:t>
              </a:r>
              <a:endParaRPr lang="en-US" sz="1400" dirty="0">
                <a:solidFill>
                  <a:srgbClr val="00FF00"/>
                </a:solidFill>
                <a:latin typeface="Century Gothic" charset="0"/>
                <a:ea typeface="Century Gothic" charset="0"/>
                <a:cs typeface="Century Gothic" charset="0"/>
              </a:endParaRPr>
            </a:p>
          </p:txBody>
        </p:sp>
        <p:sp>
          <p:nvSpPr>
            <p:cNvPr id="265261" name="Text Box 8"/>
            <p:cNvSpPr txBox="1">
              <a:spLocks noChangeArrowheads="1"/>
            </p:cNvSpPr>
            <p:nvPr/>
          </p:nvSpPr>
          <p:spPr bwMode="auto">
            <a:xfrm>
              <a:off x="5905500" y="1229752"/>
              <a:ext cx="13716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4 Weeks</a:t>
              </a:r>
              <a:endParaRPr lang="en-US" sz="1400" dirty="0">
                <a:solidFill>
                  <a:srgbClr val="FFFFFF"/>
                </a:solidFill>
                <a:latin typeface="Century Gothic" charset="0"/>
                <a:ea typeface="Century Gothic" charset="0"/>
                <a:cs typeface="Century Gothic" charset="0"/>
              </a:endParaRPr>
            </a:p>
          </p:txBody>
        </p:sp>
        <p:sp>
          <p:nvSpPr>
            <p:cNvPr id="265262" name="Text Box 8"/>
            <p:cNvSpPr txBox="1">
              <a:spLocks noChangeArrowheads="1"/>
            </p:cNvSpPr>
            <p:nvPr/>
          </p:nvSpPr>
          <p:spPr bwMode="auto">
            <a:xfrm>
              <a:off x="2819400" y="1197486"/>
              <a:ext cx="15240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 Weeks</a:t>
              </a:r>
              <a:endParaRPr lang="en-US" sz="1400" dirty="0">
                <a:solidFill>
                  <a:srgbClr val="FFFFFF"/>
                </a:solidFill>
                <a:latin typeface="Century Gothic" charset="0"/>
                <a:ea typeface="Century Gothic" charset="0"/>
                <a:cs typeface="Century Gothic" charset="0"/>
              </a:endParaRPr>
            </a:p>
          </p:txBody>
        </p:sp>
      </p:grpSp>
      <p:grpSp>
        <p:nvGrpSpPr>
          <p:cNvPr id="3" name="Group 35"/>
          <p:cNvGrpSpPr>
            <a:grpSpLocks/>
          </p:cNvGrpSpPr>
          <p:nvPr/>
        </p:nvGrpSpPr>
        <p:grpSpPr bwMode="auto">
          <a:xfrm>
            <a:off x="0" y="1585143"/>
            <a:ext cx="7277100" cy="555405"/>
            <a:chOff x="0" y="1872734"/>
            <a:chExt cx="7277100" cy="556806"/>
          </a:xfrm>
        </p:grpSpPr>
        <p:sp>
          <p:nvSpPr>
            <p:cNvPr id="265257" name="Text Box 8"/>
            <p:cNvSpPr txBox="1">
              <a:spLocks noChangeArrowheads="1"/>
            </p:cNvSpPr>
            <p:nvPr/>
          </p:nvSpPr>
          <p:spPr bwMode="auto">
            <a:xfrm>
              <a:off x="0" y="1905000"/>
              <a:ext cx="2362200" cy="524540"/>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Survey paper on existing attacks</a:t>
              </a:r>
              <a:endParaRPr lang="en-US" sz="1400" dirty="0">
                <a:solidFill>
                  <a:srgbClr val="00FF00"/>
                </a:solidFill>
                <a:latin typeface="Century Gothic" charset="0"/>
                <a:ea typeface="Century Gothic" charset="0"/>
                <a:cs typeface="Century Gothic" charset="0"/>
              </a:endParaRPr>
            </a:p>
          </p:txBody>
        </p:sp>
        <p:sp>
          <p:nvSpPr>
            <p:cNvPr id="265258" name="Text Box 8"/>
            <p:cNvSpPr txBox="1">
              <a:spLocks noChangeArrowheads="1"/>
            </p:cNvSpPr>
            <p:nvPr/>
          </p:nvSpPr>
          <p:spPr bwMode="auto">
            <a:xfrm>
              <a:off x="5905500" y="1905001"/>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59" name="Text Box 8"/>
            <p:cNvSpPr txBox="1">
              <a:spLocks noChangeArrowheads="1"/>
            </p:cNvSpPr>
            <p:nvPr/>
          </p:nvSpPr>
          <p:spPr bwMode="auto">
            <a:xfrm>
              <a:off x="2819400" y="1872734"/>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4" name="Group 36"/>
          <p:cNvGrpSpPr>
            <a:grpSpLocks/>
          </p:cNvGrpSpPr>
          <p:nvPr/>
        </p:nvGrpSpPr>
        <p:grpSpPr bwMode="auto">
          <a:xfrm>
            <a:off x="0" y="2157460"/>
            <a:ext cx="7277100" cy="523220"/>
            <a:chOff x="0" y="2558531"/>
            <a:chExt cx="7277100" cy="522315"/>
          </a:xfrm>
        </p:grpSpPr>
        <p:sp>
          <p:nvSpPr>
            <p:cNvPr id="265254" name="Text Box 8"/>
            <p:cNvSpPr txBox="1">
              <a:spLocks noChangeArrowheads="1"/>
            </p:cNvSpPr>
            <p:nvPr/>
          </p:nvSpPr>
          <p:spPr bwMode="auto">
            <a:xfrm>
              <a:off x="0" y="2558531"/>
              <a:ext cx="2362200" cy="52231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Application of existing attacks to the STM</a:t>
              </a:r>
              <a:endParaRPr lang="en-US" sz="1400" dirty="0">
                <a:solidFill>
                  <a:srgbClr val="00FF00"/>
                </a:solidFill>
                <a:latin typeface="Century Gothic" charset="0"/>
                <a:ea typeface="Century Gothic" charset="0"/>
                <a:cs typeface="Century Gothic" charset="0"/>
              </a:endParaRPr>
            </a:p>
          </p:txBody>
        </p:sp>
        <p:sp>
          <p:nvSpPr>
            <p:cNvPr id="265255" name="Text Box 8"/>
            <p:cNvSpPr txBox="1">
              <a:spLocks noChangeArrowheads="1"/>
            </p:cNvSpPr>
            <p:nvPr/>
          </p:nvSpPr>
          <p:spPr bwMode="auto">
            <a:xfrm>
              <a:off x="5905500" y="2590801"/>
              <a:ext cx="13716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56" name="Text Box 8"/>
            <p:cNvSpPr txBox="1">
              <a:spLocks noChangeArrowheads="1"/>
            </p:cNvSpPr>
            <p:nvPr/>
          </p:nvSpPr>
          <p:spPr bwMode="auto">
            <a:xfrm>
              <a:off x="2819400" y="2558535"/>
              <a:ext cx="15240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5" name="Group 37"/>
          <p:cNvGrpSpPr>
            <a:grpSpLocks/>
          </p:cNvGrpSpPr>
          <p:nvPr/>
        </p:nvGrpSpPr>
        <p:grpSpPr bwMode="auto">
          <a:xfrm>
            <a:off x="0" y="2697592"/>
            <a:ext cx="7277100" cy="523220"/>
            <a:chOff x="0" y="3505201"/>
            <a:chExt cx="7277100" cy="522298"/>
          </a:xfrm>
        </p:grpSpPr>
        <p:sp>
          <p:nvSpPr>
            <p:cNvPr id="265251" name="Text Box 8"/>
            <p:cNvSpPr txBox="1">
              <a:spLocks noChangeArrowheads="1"/>
            </p:cNvSpPr>
            <p:nvPr/>
          </p:nvSpPr>
          <p:spPr bwMode="auto">
            <a:xfrm>
              <a:off x="0" y="3505201"/>
              <a:ext cx="2362200" cy="522298"/>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Mitigation of existing attacks against the STM</a:t>
              </a:r>
              <a:endParaRPr lang="en-US" sz="1400" dirty="0">
                <a:solidFill>
                  <a:srgbClr val="00FF00"/>
                </a:solidFill>
                <a:latin typeface="Century Gothic" charset="0"/>
                <a:ea typeface="Century Gothic" charset="0"/>
                <a:cs typeface="Century Gothic" charset="0"/>
              </a:endParaRPr>
            </a:p>
          </p:txBody>
        </p:sp>
        <p:sp>
          <p:nvSpPr>
            <p:cNvPr id="265252" name="Text Box 8"/>
            <p:cNvSpPr txBox="1">
              <a:spLocks noChangeArrowheads="1"/>
            </p:cNvSpPr>
            <p:nvPr/>
          </p:nvSpPr>
          <p:spPr bwMode="auto">
            <a:xfrm>
              <a:off x="5905500" y="3537469"/>
              <a:ext cx="13716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2 Weeks</a:t>
              </a:r>
            </a:p>
          </p:txBody>
        </p:sp>
        <p:sp>
          <p:nvSpPr>
            <p:cNvPr id="265253" name="Text Box 8"/>
            <p:cNvSpPr txBox="1">
              <a:spLocks noChangeArrowheads="1"/>
            </p:cNvSpPr>
            <p:nvPr/>
          </p:nvSpPr>
          <p:spPr bwMode="auto">
            <a:xfrm>
              <a:off x="2819400" y="3505203"/>
              <a:ext cx="15240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6" name="Group 38"/>
          <p:cNvGrpSpPr>
            <a:grpSpLocks/>
          </p:cNvGrpSpPr>
          <p:nvPr/>
        </p:nvGrpSpPr>
        <p:grpSpPr bwMode="auto">
          <a:xfrm>
            <a:off x="0" y="3237724"/>
            <a:ext cx="7277100" cy="738672"/>
            <a:chOff x="0" y="4267199"/>
            <a:chExt cx="7277100" cy="739326"/>
          </a:xfrm>
        </p:grpSpPr>
        <p:sp>
          <p:nvSpPr>
            <p:cNvPr id="265248" name="Text Box 8"/>
            <p:cNvSpPr txBox="1">
              <a:spLocks noChangeArrowheads="1"/>
            </p:cNvSpPr>
            <p:nvPr/>
          </p:nvSpPr>
          <p:spPr bwMode="auto">
            <a:xfrm>
              <a:off x="0" y="4267207"/>
              <a:ext cx="2362200" cy="739318"/>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Proofs that the model is not vulnerable to known attacks</a:t>
              </a:r>
              <a:endParaRPr lang="en-US" sz="1400" dirty="0">
                <a:solidFill>
                  <a:srgbClr val="00FF00"/>
                </a:solidFill>
                <a:latin typeface="Century Gothic" charset="0"/>
                <a:ea typeface="Century Gothic" charset="0"/>
                <a:cs typeface="Century Gothic" charset="0"/>
              </a:endParaRPr>
            </a:p>
          </p:txBody>
        </p:sp>
        <p:sp>
          <p:nvSpPr>
            <p:cNvPr id="265249" name="Text Box 8"/>
            <p:cNvSpPr txBox="1">
              <a:spLocks noChangeArrowheads="1"/>
            </p:cNvSpPr>
            <p:nvPr/>
          </p:nvSpPr>
          <p:spPr bwMode="auto">
            <a:xfrm>
              <a:off x="5905500" y="4299465"/>
              <a:ext cx="1371600" cy="308049"/>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 Weeks</a:t>
              </a:r>
              <a:endParaRPr lang="en-US" sz="1400" dirty="0">
                <a:solidFill>
                  <a:srgbClr val="FFFFFF"/>
                </a:solidFill>
                <a:latin typeface="Century Gothic" charset="0"/>
                <a:ea typeface="Century Gothic" charset="0"/>
                <a:cs typeface="Century Gothic" charset="0"/>
              </a:endParaRPr>
            </a:p>
          </p:txBody>
        </p:sp>
        <p:sp>
          <p:nvSpPr>
            <p:cNvPr id="265250" name="Text Box 8"/>
            <p:cNvSpPr txBox="1">
              <a:spLocks noChangeArrowheads="1"/>
            </p:cNvSpPr>
            <p:nvPr/>
          </p:nvSpPr>
          <p:spPr bwMode="auto">
            <a:xfrm>
              <a:off x="2819400" y="4267199"/>
              <a:ext cx="1524000" cy="308049"/>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grpSp>
      <p:grpSp>
        <p:nvGrpSpPr>
          <p:cNvPr id="9" name="Group 39"/>
          <p:cNvGrpSpPr>
            <a:grpSpLocks/>
          </p:cNvGrpSpPr>
          <p:nvPr/>
        </p:nvGrpSpPr>
        <p:grpSpPr bwMode="auto">
          <a:xfrm>
            <a:off x="0" y="3993308"/>
            <a:ext cx="7277100" cy="523220"/>
            <a:chOff x="0" y="5410200"/>
            <a:chExt cx="7277100" cy="524540"/>
          </a:xfrm>
        </p:grpSpPr>
        <p:sp>
          <p:nvSpPr>
            <p:cNvPr id="265245" name="Text Box 8"/>
            <p:cNvSpPr txBox="1">
              <a:spLocks noChangeArrowheads="1"/>
            </p:cNvSpPr>
            <p:nvPr/>
          </p:nvSpPr>
          <p:spPr bwMode="auto">
            <a:xfrm>
              <a:off x="0" y="5410200"/>
              <a:ext cx="2362200" cy="524540"/>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Attempt to find new classes of attacks</a:t>
              </a:r>
              <a:endParaRPr lang="en-US" sz="1400" dirty="0">
                <a:solidFill>
                  <a:srgbClr val="00FF00"/>
                </a:solidFill>
                <a:latin typeface="Century Gothic" charset="0"/>
                <a:ea typeface="Century Gothic" charset="0"/>
                <a:cs typeface="Century Gothic" charset="0"/>
              </a:endParaRPr>
            </a:p>
          </p:txBody>
        </p:sp>
        <p:sp>
          <p:nvSpPr>
            <p:cNvPr id="265246" name="Text Box 8"/>
            <p:cNvSpPr txBox="1">
              <a:spLocks noChangeArrowheads="1"/>
            </p:cNvSpPr>
            <p:nvPr/>
          </p:nvSpPr>
          <p:spPr bwMode="auto">
            <a:xfrm>
              <a:off x="5905500" y="5442469"/>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47" name="Text Box 8"/>
            <p:cNvSpPr txBox="1">
              <a:spLocks noChangeArrowheads="1"/>
            </p:cNvSpPr>
            <p:nvPr/>
          </p:nvSpPr>
          <p:spPr bwMode="auto">
            <a:xfrm>
              <a:off x="2819400" y="5410203"/>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10" name="Group 40"/>
          <p:cNvGrpSpPr>
            <a:grpSpLocks/>
          </p:cNvGrpSpPr>
          <p:nvPr/>
        </p:nvGrpSpPr>
        <p:grpSpPr bwMode="auto">
          <a:xfrm>
            <a:off x="0" y="4533440"/>
            <a:ext cx="7277100" cy="523220"/>
            <a:chOff x="0" y="5715000"/>
            <a:chExt cx="7277100" cy="522298"/>
          </a:xfrm>
        </p:grpSpPr>
        <p:sp>
          <p:nvSpPr>
            <p:cNvPr id="265242" name="Text Box 8"/>
            <p:cNvSpPr txBox="1">
              <a:spLocks noChangeArrowheads="1"/>
            </p:cNvSpPr>
            <p:nvPr/>
          </p:nvSpPr>
          <p:spPr bwMode="auto">
            <a:xfrm>
              <a:off x="0" y="5715000"/>
              <a:ext cx="2362200" cy="522298"/>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Mitigation of new attacks</a:t>
              </a:r>
              <a:endParaRPr lang="en-US" sz="1400" dirty="0">
                <a:solidFill>
                  <a:srgbClr val="00FF00"/>
                </a:solidFill>
                <a:latin typeface="Century Gothic" charset="0"/>
                <a:ea typeface="Century Gothic" charset="0"/>
                <a:cs typeface="Century Gothic" charset="0"/>
              </a:endParaRPr>
            </a:p>
          </p:txBody>
        </p:sp>
        <p:sp>
          <p:nvSpPr>
            <p:cNvPr id="265243"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44"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2 Weeks</a:t>
              </a:r>
            </a:p>
          </p:txBody>
        </p:sp>
      </p:grpSp>
      <p:grpSp>
        <p:nvGrpSpPr>
          <p:cNvPr id="11" name="Group 41"/>
          <p:cNvGrpSpPr>
            <a:grpSpLocks/>
          </p:cNvGrpSpPr>
          <p:nvPr/>
        </p:nvGrpSpPr>
        <p:grpSpPr bwMode="auto">
          <a:xfrm>
            <a:off x="0" y="5073572"/>
            <a:ext cx="7277100" cy="523220"/>
            <a:chOff x="0" y="5715000"/>
            <a:chExt cx="7277100" cy="522298"/>
          </a:xfrm>
        </p:grpSpPr>
        <p:sp>
          <p:nvSpPr>
            <p:cNvPr id="265239" name="Text Box 8"/>
            <p:cNvSpPr txBox="1">
              <a:spLocks noChangeArrowheads="1"/>
            </p:cNvSpPr>
            <p:nvPr/>
          </p:nvSpPr>
          <p:spPr bwMode="auto">
            <a:xfrm>
              <a:off x="0" y="5715000"/>
              <a:ext cx="2590800" cy="522298"/>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Application of attacks to other trust models</a:t>
              </a:r>
              <a:endParaRPr lang="en-US" sz="1400" dirty="0">
                <a:solidFill>
                  <a:srgbClr val="00FF00"/>
                </a:solidFill>
                <a:latin typeface="Century Gothic" charset="0"/>
                <a:ea typeface="Century Gothic" charset="0"/>
                <a:cs typeface="Century Gothic" charset="0"/>
              </a:endParaRPr>
            </a:p>
          </p:txBody>
        </p:sp>
        <p:sp>
          <p:nvSpPr>
            <p:cNvPr id="265240"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3 Weeks</a:t>
              </a:r>
            </a:p>
          </p:txBody>
        </p:sp>
        <p:sp>
          <p:nvSpPr>
            <p:cNvPr id="265241"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2 Weeks</a:t>
              </a:r>
            </a:p>
          </p:txBody>
        </p:sp>
      </p:grpSp>
      <p:grpSp>
        <p:nvGrpSpPr>
          <p:cNvPr id="12" name="Group 45"/>
          <p:cNvGrpSpPr>
            <a:grpSpLocks/>
          </p:cNvGrpSpPr>
          <p:nvPr/>
        </p:nvGrpSpPr>
        <p:grpSpPr bwMode="auto">
          <a:xfrm>
            <a:off x="0" y="5613704"/>
            <a:ext cx="7277100" cy="339961"/>
            <a:chOff x="0" y="5715000"/>
            <a:chExt cx="7277100" cy="340819"/>
          </a:xfrm>
        </p:grpSpPr>
        <p:sp>
          <p:nvSpPr>
            <p:cNvPr id="265236" name="Text Box 8"/>
            <p:cNvSpPr txBox="1">
              <a:spLocks noChangeArrowheads="1"/>
            </p:cNvSpPr>
            <p:nvPr/>
          </p:nvSpPr>
          <p:spPr bwMode="auto">
            <a:xfrm>
              <a:off x="0" y="5715000"/>
              <a:ext cx="25908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Dissertation Chapter</a:t>
              </a:r>
              <a:endParaRPr lang="en-US" sz="1400" dirty="0">
                <a:solidFill>
                  <a:srgbClr val="00FF00"/>
                </a:solidFill>
                <a:latin typeface="Century Gothic" charset="0"/>
                <a:ea typeface="Century Gothic" charset="0"/>
                <a:cs typeface="Century Gothic" charset="0"/>
              </a:endParaRPr>
            </a:p>
          </p:txBody>
        </p:sp>
        <p:sp>
          <p:nvSpPr>
            <p:cNvPr id="265237" name="Text Box 8"/>
            <p:cNvSpPr txBox="1">
              <a:spLocks noChangeArrowheads="1"/>
            </p:cNvSpPr>
            <p:nvPr/>
          </p:nvSpPr>
          <p:spPr bwMode="auto">
            <a:xfrm>
              <a:off x="5905500" y="5747266"/>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38" name="Text Box 8"/>
            <p:cNvSpPr txBox="1">
              <a:spLocks noChangeArrowheads="1"/>
            </p:cNvSpPr>
            <p:nvPr/>
          </p:nvSpPr>
          <p:spPr bwMode="auto">
            <a:xfrm>
              <a:off x="2819400" y="5715008"/>
              <a:ext cx="1524000" cy="308554"/>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2 Weeks</a:t>
              </a:r>
            </a:p>
          </p:txBody>
        </p:sp>
      </p:grpSp>
      <p:grpSp>
        <p:nvGrpSpPr>
          <p:cNvPr id="13" name="Group 49"/>
          <p:cNvGrpSpPr>
            <a:grpSpLocks/>
          </p:cNvGrpSpPr>
          <p:nvPr/>
        </p:nvGrpSpPr>
        <p:grpSpPr bwMode="auto">
          <a:xfrm>
            <a:off x="0" y="6334125"/>
            <a:ext cx="7277100" cy="371475"/>
            <a:chOff x="0" y="5715000"/>
            <a:chExt cx="7277100" cy="370820"/>
          </a:xfrm>
        </p:grpSpPr>
        <p:sp>
          <p:nvSpPr>
            <p:cNvPr id="265233"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Totals</a:t>
              </a:r>
            </a:p>
          </p:txBody>
        </p:sp>
        <p:sp>
          <p:nvSpPr>
            <p:cNvPr id="265234"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26 Weeks</a:t>
              </a:r>
              <a:endParaRPr lang="en-US" sz="1600" dirty="0">
                <a:solidFill>
                  <a:srgbClr val="FFFF00"/>
                </a:solidFill>
                <a:latin typeface="Century Gothic" charset="0"/>
                <a:ea typeface="Century Gothic" charset="0"/>
                <a:cs typeface="Century Gothic" charset="0"/>
              </a:endParaRPr>
            </a:p>
          </p:txBody>
        </p:sp>
        <p:sp>
          <p:nvSpPr>
            <p:cNvPr id="265235"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18 Weeks</a:t>
              </a:r>
              <a:endParaRPr lang="en-US" sz="1600" dirty="0">
                <a:solidFill>
                  <a:srgbClr val="FFFF00"/>
                </a:solidFill>
                <a:latin typeface="Century Gothic" charset="0"/>
                <a:ea typeface="Century Gothic" charset="0"/>
                <a:cs typeface="Century Gothic" charset="0"/>
              </a:endParaRPr>
            </a:p>
          </p:txBody>
        </p:sp>
      </p:grpSp>
      <p:cxnSp>
        <p:nvCxnSpPr>
          <p:cNvPr id="58" name="Straight Connector 57"/>
          <p:cNvCxnSpPr/>
          <p:nvPr/>
        </p:nvCxnSpPr>
        <p:spPr bwMode="auto">
          <a:xfrm>
            <a:off x="0" y="6334125"/>
            <a:ext cx="9144000" cy="1588"/>
          </a:xfrm>
          <a:prstGeom prst="line">
            <a:avLst/>
          </a:prstGeom>
          <a:ln>
            <a:solidFill>
              <a:srgbClr val="33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47" name="Group 45"/>
          <p:cNvGrpSpPr>
            <a:grpSpLocks/>
          </p:cNvGrpSpPr>
          <p:nvPr/>
        </p:nvGrpSpPr>
        <p:grpSpPr bwMode="auto">
          <a:xfrm>
            <a:off x="0" y="5970580"/>
            <a:ext cx="7277100" cy="339961"/>
            <a:chOff x="0" y="5715000"/>
            <a:chExt cx="7277100" cy="340819"/>
          </a:xfrm>
        </p:grpSpPr>
        <p:sp>
          <p:nvSpPr>
            <p:cNvPr id="48" name="Text Box 8"/>
            <p:cNvSpPr txBox="1">
              <a:spLocks noChangeArrowheads="1"/>
            </p:cNvSpPr>
            <p:nvPr/>
          </p:nvSpPr>
          <p:spPr bwMode="auto">
            <a:xfrm>
              <a:off x="0" y="5715000"/>
              <a:ext cx="25908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Security publication</a:t>
              </a:r>
              <a:endParaRPr lang="en-US" sz="1400" dirty="0">
                <a:solidFill>
                  <a:srgbClr val="00FF00"/>
                </a:solidFill>
                <a:latin typeface="Century Gothic" charset="0"/>
                <a:ea typeface="Century Gothic" charset="0"/>
                <a:cs typeface="Century Gothic" charset="0"/>
              </a:endParaRPr>
            </a:p>
          </p:txBody>
        </p:sp>
        <p:sp>
          <p:nvSpPr>
            <p:cNvPr id="49" name="Text Box 8"/>
            <p:cNvSpPr txBox="1">
              <a:spLocks noChangeArrowheads="1"/>
            </p:cNvSpPr>
            <p:nvPr/>
          </p:nvSpPr>
          <p:spPr bwMode="auto">
            <a:xfrm>
              <a:off x="5905500" y="5747266"/>
              <a:ext cx="1371600" cy="308553"/>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4</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sp>
          <p:nvSpPr>
            <p:cNvPr id="50" name="Text Box 8"/>
            <p:cNvSpPr txBox="1">
              <a:spLocks noChangeArrowheads="1"/>
            </p:cNvSpPr>
            <p:nvPr/>
          </p:nvSpPr>
          <p:spPr bwMode="auto">
            <a:xfrm>
              <a:off x="2819400" y="5715008"/>
              <a:ext cx="1524000" cy="308554"/>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 </a:t>
              </a:r>
              <a:r>
                <a:rPr lang="en-US" sz="1400" dirty="0">
                  <a:solidFill>
                    <a:srgbClr val="FFFFFF"/>
                  </a:solidFill>
                  <a:latin typeface="Century Gothic" charset="0"/>
                  <a:ea typeface="Century Gothic" charset="0"/>
                  <a:cs typeface="Century Gothic" charset="0"/>
                </a:rPr>
                <a:t>Weeks</a:t>
              </a:r>
            </a:p>
          </p:txBody>
        </p:sp>
      </p:grpSp>
      <p:sp>
        <p:nvSpPr>
          <p:cNvPr id="51"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143</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Trust Network Organization</a:t>
            </a:r>
            <a:endParaRPr lang="en-US" sz="2600" kern="0" cap="small" dirty="0">
              <a:solidFill>
                <a:srgbClr val="FFFFFF"/>
              </a:solidFill>
              <a:latin typeface="Century Gothic"/>
              <a:ea typeface="+mj-ea"/>
              <a:cs typeface="Century Gothic"/>
            </a:endParaRPr>
          </a:p>
        </p:txBody>
      </p:sp>
      <p:sp>
        <p:nvSpPr>
          <p:cNvPr id="7" name="Text Box 8"/>
          <p:cNvSpPr txBox="1">
            <a:spLocks noChangeArrowheads="1"/>
          </p:cNvSpPr>
          <p:nvPr/>
        </p:nvSpPr>
        <p:spPr bwMode="auto">
          <a:xfrm>
            <a:off x="2819400" y="609600"/>
            <a:ext cx="15240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Optimistic</a:t>
            </a:r>
          </a:p>
        </p:txBody>
      </p:sp>
      <p:sp>
        <p:nvSpPr>
          <p:cNvPr id="8" name="Text Box 8"/>
          <p:cNvSpPr txBox="1">
            <a:spLocks noChangeArrowheads="1"/>
          </p:cNvSpPr>
          <p:nvPr/>
        </p:nvSpPr>
        <p:spPr bwMode="auto">
          <a:xfrm>
            <a:off x="5410200" y="609600"/>
            <a:ext cx="2362200" cy="338138"/>
          </a:xfrm>
          <a:prstGeom prst="rect">
            <a:avLst/>
          </a:prstGeom>
          <a:noFill/>
          <a:ln w="9525">
            <a:noFill/>
            <a:miter lim="800000"/>
            <a:headEnd/>
            <a:tailEnd/>
          </a:ln>
        </p:spPr>
        <p:txBody>
          <a:bodyPr>
            <a:prstTxWarp prst="textNoShape">
              <a:avLst/>
            </a:prstTxWarp>
            <a:spAutoFit/>
          </a:bodyPr>
          <a:lstStyle/>
          <a:p>
            <a:r>
              <a:rPr lang="en-US" sz="1600" dirty="0">
                <a:solidFill>
                  <a:srgbClr val="00FF00"/>
                </a:solidFill>
                <a:latin typeface="Century Gothic" charset="0"/>
                <a:ea typeface="Century Gothic" charset="0"/>
                <a:cs typeface="Century Gothic" charset="0"/>
              </a:rPr>
              <a:t>Realistic</a:t>
            </a:r>
          </a:p>
        </p:txBody>
      </p:sp>
      <p:grpSp>
        <p:nvGrpSpPr>
          <p:cNvPr id="2" name="Group 34"/>
          <p:cNvGrpSpPr>
            <a:grpSpLocks/>
          </p:cNvGrpSpPr>
          <p:nvPr/>
        </p:nvGrpSpPr>
        <p:grpSpPr bwMode="auto">
          <a:xfrm>
            <a:off x="0" y="1012827"/>
            <a:ext cx="7277100" cy="339962"/>
            <a:chOff x="0" y="1197486"/>
            <a:chExt cx="7277100" cy="340818"/>
          </a:xfrm>
        </p:grpSpPr>
        <p:sp>
          <p:nvSpPr>
            <p:cNvPr id="265260" name="Text Box 8"/>
            <p:cNvSpPr txBox="1">
              <a:spLocks noChangeArrowheads="1"/>
            </p:cNvSpPr>
            <p:nvPr/>
          </p:nvSpPr>
          <p:spPr bwMode="auto">
            <a:xfrm>
              <a:off x="0" y="1229752"/>
              <a:ext cx="23622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Simulation Development</a:t>
              </a:r>
              <a:endParaRPr lang="en-US" sz="1400" dirty="0">
                <a:solidFill>
                  <a:srgbClr val="00FF00"/>
                </a:solidFill>
                <a:latin typeface="Century Gothic" charset="0"/>
                <a:ea typeface="Century Gothic" charset="0"/>
                <a:cs typeface="Century Gothic" charset="0"/>
              </a:endParaRPr>
            </a:p>
          </p:txBody>
        </p:sp>
        <p:sp>
          <p:nvSpPr>
            <p:cNvPr id="265261" name="Text Box 8"/>
            <p:cNvSpPr txBox="1">
              <a:spLocks noChangeArrowheads="1"/>
            </p:cNvSpPr>
            <p:nvPr/>
          </p:nvSpPr>
          <p:spPr bwMode="auto">
            <a:xfrm>
              <a:off x="5905500" y="1229752"/>
              <a:ext cx="13716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10 Weeks</a:t>
              </a:r>
              <a:endParaRPr lang="en-US" sz="1400" dirty="0">
                <a:solidFill>
                  <a:srgbClr val="FFFFFF"/>
                </a:solidFill>
                <a:latin typeface="Century Gothic" charset="0"/>
                <a:ea typeface="Century Gothic" charset="0"/>
                <a:cs typeface="Century Gothic" charset="0"/>
              </a:endParaRPr>
            </a:p>
          </p:txBody>
        </p:sp>
        <p:sp>
          <p:nvSpPr>
            <p:cNvPr id="265262" name="Text Box 8"/>
            <p:cNvSpPr txBox="1">
              <a:spLocks noChangeArrowheads="1"/>
            </p:cNvSpPr>
            <p:nvPr/>
          </p:nvSpPr>
          <p:spPr bwMode="auto">
            <a:xfrm>
              <a:off x="2819400" y="1197486"/>
              <a:ext cx="15240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6 Weeks</a:t>
              </a:r>
              <a:endParaRPr lang="en-US" sz="1400" dirty="0">
                <a:solidFill>
                  <a:srgbClr val="FFFFFF"/>
                </a:solidFill>
                <a:latin typeface="Century Gothic" charset="0"/>
                <a:ea typeface="Century Gothic" charset="0"/>
                <a:cs typeface="Century Gothic" charset="0"/>
              </a:endParaRPr>
            </a:p>
          </p:txBody>
        </p:sp>
      </p:grpSp>
      <p:grpSp>
        <p:nvGrpSpPr>
          <p:cNvPr id="3" name="Group 35"/>
          <p:cNvGrpSpPr>
            <a:grpSpLocks/>
          </p:cNvGrpSpPr>
          <p:nvPr/>
        </p:nvGrpSpPr>
        <p:grpSpPr bwMode="auto">
          <a:xfrm>
            <a:off x="0" y="1585141"/>
            <a:ext cx="7277100" cy="339962"/>
            <a:chOff x="0" y="1872734"/>
            <a:chExt cx="7277100" cy="340820"/>
          </a:xfrm>
        </p:grpSpPr>
        <p:sp>
          <p:nvSpPr>
            <p:cNvPr id="265257" name="Text Box 8"/>
            <p:cNvSpPr txBox="1">
              <a:spLocks noChangeArrowheads="1"/>
            </p:cNvSpPr>
            <p:nvPr/>
          </p:nvSpPr>
          <p:spPr bwMode="auto">
            <a:xfrm>
              <a:off x="0" y="1905000"/>
              <a:ext cx="23622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Simulation</a:t>
              </a:r>
              <a:endParaRPr lang="en-US" sz="1400" dirty="0">
                <a:solidFill>
                  <a:srgbClr val="00FF00"/>
                </a:solidFill>
                <a:latin typeface="Century Gothic" charset="0"/>
                <a:ea typeface="Century Gothic" charset="0"/>
                <a:cs typeface="Century Gothic" charset="0"/>
              </a:endParaRPr>
            </a:p>
          </p:txBody>
        </p:sp>
        <p:sp>
          <p:nvSpPr>
            <p:cNvPr id="265258" name="Text Box 8"/>
            <p:cNvSpPr txBox="1">
              <a:spLocks noChangeArrowheads="1"/>
            </p:cNvSpPr>
            <p:nvPr/>
          </p:nvSpPr>
          <p:spPr bwMode="auto">
            <a:xfrm>
              <a:off x="5905500" y="1905001"/>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59" name="Text Box 8"/>
            <p:cNvSpPr txBox="1">
              <a:spLocks noChangeArrowheads="1"/>
            </p:cNvSpPr>
            <p:nvPr/>
          </p:nvSpPr>
          <p:spPr bwMode="auto">
            <a:xfrm>
              <a:off x="2819400" y="1872734"/>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4" name="Group 36"/>
          <p:cNvGrpSpPr>
            <a:grpSpLocks/>
          </p:cNvGrpSpPr>
          <p:nvPr/>
        </p:nvGrpSpPr>
        <p:grpSpPr bwMode="auto">
          <a:xfrm>
            <a:off x="0" y="2157458"/>
            <a:ext cx="7277100" cy="340103"/>
            <a:chOff x="0" y="2558531"/>
            <a:chExt cx="7277100" cy="339515"/>
          </a:xfrm>
        </p:grpSpPr>
        <p:sp>
          <p:nvSpPr>
            <p:cNvPr id="265254" name="Text Box 8"/>
            <p:cNvSpPr txBox="1">
              <a:spLocks noChangeArrowheads="1"/>
            </p:cNvSpPr>
            <p:nvPr/>
          </p:nvSpPr>
          <p:spPr bwMode="auto">
            <a:xfrm>
              <a:off x="0" y="2558531"/>
              <a:ext cx="23622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Analysis</a:t>
              </a:r>
              <a:endParaRPr lang="en-US" sz="1400" dirty="0">
                <a:solidFill>
                  <a:srgbClr val="00FF00"/>
                </a:solidFill>
                <a:latin typeface="Century Gothic" charset="0"/>
                <a:ea typeface="Century Gothic" charset="0"/>
                <a:cs typeface="Century Gothic" charset="0"/>
              </a:endParaRPr>
            </a:p>
          </p:txBody>
        </p:sp>
        <p:sp>
          <p:nvSpPr>
            <p:cNvPr id="265255" name="Text Box 8"/>
            <p:cNvSpPr txBox="1">
              <a:spLocks noChangeArrowheads="1"/>
            </p:cNvSpPr>
            <p:nvPr/>
          </p:nvSpPr>
          <p:spPr bwMode="auto">
            <a:xfrm>
              <a:off x="5905500" y="2590801"/>
              <a:ext cx="13716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6" name="Text Box 8"/>
            <p:cNvSpPr txBox="1">
              <a:spLocks noChangeArrowheads="1"/>
            </p:cNvSpPr>
            <p:nvPr/>
          </p:nvSpPr>
          <p:spPr bwMode="auto">
            <a:xfrm>
              <a:off x="2819400" y="2558535"/>
              <a:ext cx="15240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5" name="Group 37"/>
          <p:cNvGrpSpPr>
            <a:grpSpLocks/>
          </p:cNvGrpSpPr>
          <p:nvPr/>
        </p:nvGrpSpPr>
        <p:grpSpPr bwMode="auto">
          <a:xfrm>
            <a:off x="0" y="2697589"/>
            <a:ext cx="7277100" cy="340102"/>
            <a:chOff x="0" y="3505201"/>
            <a:chExt cx="7277100" cy="339503"/>
          </a:xfrm>
        </p:grpSpPr>
        <p:sp>
          <p:nvSpPr>
            <p:cNvPr id="265251" name="Text Box 8"/>
            <p:cNvSpPr txBox="1">
              <a:spLocks noChangeArrowheads="1"/>
            </p:cNvSpPr>
            <p:nvPr/>
          </p:nvSpPr>
          <p:spPr bwMode="auto">
            <a:xfrm>
              <a:off x="0" y="3505201"/>
              <a:ext cx="23622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IRB approval</a:t>
              </a:r>
              <a:endParaRPr lang="en-US" sz="1400" dirty="0">
                <a:solidFill>
                  <a:srgbClr val="00FF00"/>
                </a:solidFill>
                <a:latin typeface="Century Gothic" charset="0"/>
                <a:ea typeface="Century Gothic" charset="0"/>
                <a:cs typeface="Century Gothic" charset="0"/>
              </a:endParaRPr>
            </a:p>
          </p:txBody>
        </p:sp>
        <p:sp>
          <p:nvSpPr>
            <p:cNvPr id="265252" name="Text Box 8"/>
            <p:cNvSpPr txBox="1">
              <a:spLocks noChangeArrowheads="1"/>
            </p:cNvSpPr>
            <p:nvPr/>
          </p:nvSpPr>
          <p:spPr bwMode="auto">
            <a:xfrm>
              <a:off x="5905500" y="3537469"/>
              <a:ext cx="13716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12 </a:t>
              </a:r>
              <a:r>
                <a:rPr lang="en-US" sz="1400" dirty="0">
                  <a:solidFill>
                    <a:srgbClr val="FFFFFF"/>
                  </a:solidFill>
                  <a:latin typeface="Century Gothic" charset="0"/>
                  <a:ea typeface="Century Gothic" charset="0"/>
                  <a:cs typeface="Century Gothic" charset="0"/>
                </a:rPr>
                <a:t>Weeks</a:t>
              </a:r>
            </a:p>
          </p:txBody>
        </p:sp>
        <p:sp>
          <p:nvSpPr>
            <p:cNvPr id="265253" name="Text Box 8"/>
            <p:cNvSpPr txBox="1">
              <a:spLocks noChangeArrowheads="1"/>
            </p:cNvSpPr>
            <p:nvPr/>
          </p:nvSpPr>
          <p:spPr bwMode="auto">
            <a:xfrm>
              <a:off x="2819400" y="3505203"/>
              <a:ext cx="15240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8 Weeks</a:t>
              </a:r>
              <a:endParaRPr lang="en-US" sz="1400" dirty="0">
                <a:solidFill>
                  <a:srgbClr val="FFFFFF"/>
                </a:solidFill>
                <a:latin typeface="Century Gothic" charset="0"/>
                <a:ea typeface="Century Gothic" charset="0"/>
                <a:cs typeface="Century Gothic" charset="0"/>
              </a:endParaRPr>
            </a:p>
          </p:txBody>
        </p:sp>
      </p:grpSp>
      <p:grpSp>
        <p:nvGrpSpPr>
          <p:cNvPr id="6" name="Group 38"/>
          <p:cNvGrpSpPr>
            <a:grpSpLocks/>
          </p:cNvGrpSpPr>
          <p:nvPr/>
        </p:nvGrpSpPr>
        <p:grpSpPr bwMode="auto">
          <a:xfrm>
            <a:off x="0" y="3237724"/>
            <a:ext cx="7277100" cy="340014"/>
            <a:chOff x="0" y="4267199"/>
            <a:chExt cx="7277100" cy="340315"/>
          </a:xfrm>
        </p:grpSpPr>
        <p:sp>
          <p:nvSpPr>
            <p:cNvPr id="265248" name="Text Box 8"/>
            <p:cNvSpPr txBox="1">
              <a:spLocks noChangeArrowheads="1"/>
            </p:cNvSpPr>
            <p:nvPr/>
          </p:nvSpPr>
          <p:spPr bwMode="auto">
            <a:xfrm>
              <a:off x="0" y="4267207"/>
              <a:ext cx="2362200" cy="308049"/>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Human study design</a:t>
              </a:r>
              <a:endParaRPr lang="en-US" sz="1400" dirty="0">
                <a:solidFill>
                  <a:srgbClr val="00FF00"/>
                </a:solidFill>
                <a:latin typeface="Century Gothic" charset="0"/>
                <a:ea typeface="Century Gothic" charset="0"/>
                <a:cs typeface="Century Gothic" charset="0"/>
              </a:endParaRPr>
            </a:p>
          </p:txBody>
        </p:sp>
        <p:sp>
          <p:nvSpPr>
            <p:cNvPr id="265249" name="Text Box 8"/>
            <p:cNvSpPr txBox="1">
              <a:spLocks noChangeArrowheads="1"/>
            </p:cNvSpPr>
            <p:nvPr/>
          </p:nvSpPr>
          <p:spPr bwMode="auto">
            <a:xfrm>
              <a:off x="5905500" y="4299465"/>
              <a:ext cx="1371600" cy="308049"/>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0" name="Text Box 8"/>
            <p:cNvSpPr txBox="1">
              <a:spLocks noChangeArrowheads="1"/>
            </p:cNvSpPr>
            <p:nvPr/>
          </p:nvSpPr>
          <p:spPr bwMode="auto">
            <a:xfrm>
              <a:off x="2819400" y="4267199"/>
              <a:ext cx="1524000" cy="308049"/>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a:t>
              </a:r>
              <a:r>
                <a:rPr lang="en-US" sz="1400" dirty="0" smtClean="0">
                  <a:solidFill>
                    <a:srgbClr val="FFFFFF"/>
                  </a:solidFill>
                  <a:latin typeface="Century Gothic" charset="0"/>
                  <a:ea typeface="Century Gothic" charset="0"/>
                  <a:cs typeface="Century Gothic" charset="0"/>
                </a:rPr>
                <a:t>Week</a:t>
              </a:r>
              <a:endParaRPr lang="en-US" sz="1400" dirty="0">
                <a:solidFill>
                  <a:srgbClr val="FFFFFF"/>
                </a:solidFill>
                <a:latin typeface="Century Gothic" charset="0"/>
                <a:ea typeface="Century Gothic" charset="0"/>
                <a:cs typeface="Century Gothic" charset="0"/>
              </a:endParaRPr>
            </a:p>
          </p:txBody>
        </p:sp>
      </p:grpSp>
      <p:grpSp>
        <p:nvGrpSpPr>
          <p:cNvPr id="9" name="Group 39"/>
          <p:cNvGrpSpPr>
            <a:grpSpLocks/>
          </p:cNvGrpSpPr>
          <p:nvPr/>
        </p:nvGrpSpPr>
        <p:grpSpPr bwMode="auto">
          <a:xfrm>
            <a:off x="0" y="3993303"/>
            <a:ext cx="7277100" cy="339964"/>
            <a:chOff x="0" y="5410200"/>
            <a:chExt cx="7277100" cy="340822"/>
          </a:xfrm>
        </p:grpSpPr>
        <p:sp>
          <p:nvSpPr>
            <p:cNvPr id="265245" name="Text Box 8"/>
            <p:cNvSpPr txBox="1">
              <a:spLocks noChangeArrowheads="1"/>
            </p:cNvSpPr>
            <p:nvPr/>
          </p:nvSpPr>
          <p:spPr bwMode="auto">
            <a:xfrm>
              <a:off x="0" y="5410200"/>
              <a:ext cx="23622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Human study</a:t>
              </a:r>
              <a:endParaRPr lang="en-US" sz="1400" dirty="0">
                <a:solidFill>
                  <a:srgbClr val="00FF00"/>
                </a:solidFill>
                <a:latin typeface="Century Gothic" charset="0"/>
                <a:ea typeface="Century Gothic" charset="0"/>
                <a:cs typeface="Century Gothic" charset="0"/>
              </a:endParaRPr>
            </a:p>
          </p:txBody>
        </p:sp>
        <p:sp>
          <p:nvSpPr>
            <p:cNvPr id="265246" name="Text Box 8"/>
            <p:cNvSpPr txBox="1">
              <a:spLocks noChangeArrowheads="1"/>
            </p:cNvSpPr>
            <p:nvPr/>
          </p:nvSpPr>
          <p:spPr bwMode="auto">
            <a:xfrm>
              <a:off x="5905500" y="5442469"/>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47" name="Text Box 8"/>
            <p:cNvSpPr txBox="1">
              <a:spLocks noChangeArrowheads="1"/>
            </p:cNvSpPr>
            <p:nvPr/>
          </p:nvSpPr>
          <p:spPr bwMode="auto">
            <a:xfrm>
              <a:off x="2819400" y="5410203"/>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Week</a:t>
              </a:r>
              <a:endParaRPr lang="en-US" sz="1400" dirty="0">
                <a:solidFill>
                  <a:srgbClr val="FFFFFF"/>
                </a:solidFill>
                <a:latin typeface="Century Gothic" charset="0"/>
                <a:ea typeface="Century Gothic" charset="0"/>
                <a:cs typeface="Century Gothic" charset="0"/>
              </a:endParaRPr>
            </a:p>
          </p:txBody>
        </p:sp>
      </p:grpSp>
      <p:grpSp>
        <p:nvGrpSpPr>
          <p:cNvPr id="10" name="Group 40"/>
          <p:cNvGrpSpPr>
            <a:grpSpLocks/>
          </p:cNvGrpSpPr>
          <p:nvPr/>
        </p:nvGrpSpPr>
        <p:grpSpPr bwMode="auto">
          <a:xfrm>
            <a:off x="0" y="4533435"/>
            <a:ext cx="7277100" cy="340105"/>
            <a:chOff x="0" y="5715000"/>
            <a:chExt cx="7277100" cy="339506"/>
          </a:xfrm>
        </p:grpSpPr>
        <p:sp>
          <p:nvSpPr>
            <p:cNvPr id="265242" name="Text Box 8"/>
            <p:cNvSpPr txBox="1">
              <a:spLocks noChangeArrowheads="1"/>
            </p:cNvSpPr>
            <p:nvPr/>
          </p:nvSpPr>
          <p:spPr bwMode="auto">
            <a:xfrm>
              <a:off x="0" y="5715000"/>
              <a:ext cx="23622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Analysis of human study</a:t>
              </a:r>
              <a:endParaRPr lang="en-US" sz="1400" dirty="0">
                <a:solidFill>
                  <a:srgbClr val="00FF00"/>
                </a:solidFill>
                <a:latin typeface="Century Gothic" charset="0"/>
                <a:ea typeface="Century Gothic" charset="0"/>
                <a:cs typeface="Century Gothic" charset="0"/>
              </a:endParaRPr>
            </a:p>
          </p:txBody>
        </p:sp>
        <p:sp>
          <p:nvSpPr>
            <p:cNvPr id="265243"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 Weeks</a:t>
              </a:r>
              <a:endParaRPr lang="en-US" sz="1400" dirty="0">
                <a:solidFill>
                  <a:srgbClr val="FFFFFF"/>
                </a:solidFill>
                <a:latin typeface="Century Gothic" charset="0"/>
                <a:ea typeface="Century Gothic" charset="0"/>
                <a:cs typeface="Century Gothic" charset="0"/>
              </a:endParaRPr>
            </a:p>
          </p:txBody>
        </p:sp>
        <p:sp>
          <p:nvSpPr>
            <p:cNvPr id="265244"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1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grpSp>
      <p:grpSp>
        <p:nvGrpSpPr>
          <p:cNvPr id="11" name="Group 41"/>
          <p:cNvGrpSpPr>
            <a:grpSpLocks/>
          </p:cNvGrpSpPr>
          <p:nvPr/>
        </p:nvGrpSpPr>
        <p:grpSpPr bwMode="auto">
          <a:xfrm>
            <a:off x="0" y="5073567"/>
            <a:ext cx="7277100" cy="340105"/>
            <a:chOff x="0" y="5715000"/>
            <a:chExt cx="7277100" cy="339506"/>
          </a:xfrm>
        </p:grpSpPr>
        <p:sp>
          <p:nvSpPr>
            <p:cNvPr id="265239" name="Text Box 8"/>
            <p:cNvSpPr txBox="1">
              <a:spLocks noChangeArrowheads="1"/>
            </p:cNvSpPr>
            <p:nvPr/>
          </p:nvSpPr>
          <p:spPr bwMode="auto">
            <a:xfrm>
              <a:off x="0" y="5715000"/>
              <a:ext cx="25908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Dissertation Chapter</a:t>
              </a:r>
              <a:endParaRPr lang="en-US" sz="1400" dirty="0">
                <a:solidFill>
                  <a:srgbClr val="00FF00"/>
                </a:solidFill>
                <a:latin typeface="Century Gothic" charset="0"/>
                <a:ea typeface="Century Gothic" charset="0"/>
                <a:cs typeface="Century Gothic" charset="0"/>
              </a:endParaRPr>
            </a:p>
          </p:txBody>
        </p:sp>
        <p:sp>
          <p:nvSpPr>
            <p:cNvPr id="265240"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3 Weeks</a:t>
              </a:r>
            </a:p>
          </p:txBody>
        </p:sp>
        <p:sp>
          <p:nvSpPr>
            <p:cNvPr id="265241"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2 Weeks</a:t>
              </a:r>
            </a:p>
          </p:txBody>
        </p:sp>
      </p:grpSp>
      <p:grpSp>
        <p:nvGrpSpPr>
          <p:cNvPr id="12" name="Group 45"/>
          <p:cNvGrpSpPr>
            <a:grpSpLocks/>
          </p:cNvGrpSpPr>
          <p:nvPr/>
        </p:nvGrpSpPr>
        <p:grpSpPr bwMode="auto">
          <a:xfrm>
            <a:off x="0" y="5613704"/>
            <a:ext cx="7277100" cy="339961"/>
            <a:chOff x="0" y="5715000"/>
            <a:chExt cx="7277100" cy="340819"/>
          </a:xfrm>
        </p:grpSpPr>
        <p:sp>
          <p:nvSpPr>
            <p:cNvPr id="265236" name="Text Box 8"/>
            <p:cNvSpPr txBox="1">
              <a:spLocks noChangeArrowheads="1"/>
            </p:cNvSpPr>
            <p:nvPr/>
          </p:nvSpPr>
          <p:spPr bwMode="auto">
            <a:xfrm>
              <a:off x="0" y="5715000"/>
              <a:ext cx="25908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Publication</a:t>
              </a:r>
              <a:endParaRPr lang="en-US" sz="1400" dirty="0">
                <a:solidFill>
                  <a:srgbClr val="00FF00"/>
                </a:solidFill>
                <a:latin typeface="Century Gothic" charset="0"/>
                <a:ea typeface="Century Gothic" charset="0"/>
                <a:cs typeface="Century Gothic" charset="0"/>
              </a:endParaRPr>
            </a:p>
          </p:txBody>
        </p:sp>
        <p:sp>
          <p:nvSpPr>
            <p:cNvPr id="265237" name="Text Box 8"/>
            <p:cNvSpPr txBox="1">
              <a:spLocks noChangeArrowheads="1"/>
            </p:cNvSpPr>
            <p:nvPr/>
          </p:nvSpPr>
          <p:spPr bwMode="auto">
            <a:xfrm>
              <a:off x="5905500" y="5747266"/>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38" name="Text Box 8"/>
            <p:cNvSpPr txBox="1">
              <a:spLocks noChangeArrowheads="1"/>
            </p:cNvSpPr>
            <p:nvPr/>
          </p:nvSpPr>
          <p:spPr bwMode="auto">
            <a:xfrm>
              <a:off x="2819400" y="5715008"/>
              <a:ext cx="1524000" cy="308554"/>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2 Weeks</a:t>
              </a:r>
            </a:p>
          </p:txBody>
        </p:sp>
      </p:grpSp>
      <p:grpSp>
        <p:nvGrpSpPr>
          <p:cNvPr id="13" name="Group 49"/>
          <p:cNvGrpSpPr>
            <a:grpSpLocks/>
          </p:cNvGrpSpPr>
          <p:nvPr/>
        </p:nvGrpSpPr>
        <p:grpSpPr bwMode="auto">
          <a:xfrm>
            <a:off x="0" y="6334125"/>
            <a:ext cx="7277100" cy="371475"/>
            <a:chOff x="0" y="5715000"/>
            <a:chExt cx="7277100" cy="370820"/>
          </a:xfrm>
        </p:grpSpPr>
        <p:sp>
          <p:nvSpPr>
            <p:cNvPr id="265233"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Totals</a:t>
              </a:r>
            </a:p>
          </p:txBody>
        </p:sp>
        <p:sp>
          <p:nvSpPr>
            <p:cNvPr id="265234"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38 Weeks</a:t>
              </a:r>
              <a:endParaRPr lang="en-US" sz="1600" dirty="0">
                <a:solidFill>
                  <a:srgbClr val="FFFF00"/>
                </a:solidFill>
                <a:latin typeface="Century Gothic" charset="0"/>
                <a:ea typeface="Century Gothic" charset="0"/>
                <a:cs typeface="Century Gothic" charset="0"/>
              </a:endParaRPr>
            </a:p>
          </p:txBody>
        </p:sp>
        <p:sp>
          <p:nvSpPr>
            <p:cNvPr id="265235"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23 Weeks</a:t>
              </a:r>
              <a:endParaRPr lang="en-US" sz="1600" dirty="0">
                <a:solidFill>
                  <a:srgbClr val="FFFF00"/>
                </a:solidFill>
                <a:latin typeface="Century Gothic" charset="0"/>
                <a:ea typeface="Century Gothic" charset="0"/>
                <a:cs typeface="Century Gothic" charset="0"/>
              </a:endParaRPr>
            </a:p>
          </p:txBody>
        </p:sp>
      </p:grpSp>
      <p:cxnSp>
        <p:nvCxnSpPr>
          <p:cNvPr id="58" name="Straight Connector 57"/>
          <p:cNvCxnSpPr/>
          <p:nvPr/>
        </p:nvCxnSpPr>
        <p:spPr bwMode="auto">
          <a:xfrm>
            <a:off x="0" y="6334125"/>
            <a:ext cx="9144000" cy="1588"/>
          </a:xfrm>
          <a:prstGeom prst="line">
            <a:avLst/>
          </a:prstGeom>
          <a:ln>
            <a:solidFill>
              <a:srgbClr val="33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1"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144</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Routing Algorithms</a:t>
            </a:r>
            <a:endParaRPr lang="en-US" sz="2600" kern="0" cap="small" dirty="0">
              <a:solidFill>
                <a:srgbClr val="FFFFFF"/>
              </a:solidFill>
              <a:latin typeface="Century Gothic"/>
              <a:ea typeface="+mj-ea"/>
              <a:cs typeface="Century Gothic"/>
            </a:endParaRPr>
          </a:p>
        </p:txBody>
      </p:sp>
      <p:sp>
        <p:nvSpPr>
          <p:cNvPr id="7" name="Text Box 8"/>
          <p:cNvSpPr txBox="1">
            <a:spLocks noChangeArrowheads="1"/>
          </p:cNvSpPr>
          <p:nvPr/>
        </p:nvSpPr>
        <p:spPr bwMode="auto">
          <a:xfrm>
            <a:off x="2819400" y="609600"/>
            <a:ext cx="15240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Optimistic</a:t>
            </a:r>
          </a:p>
        </p:txBody>
      </p:sp>
      <p:sp>
        <p:nvSpPr>
          <p:cNvPr id="8" name="Text Box 8"/>
          <p:cNvSpPr txBox="1">
            <a:spLocks noChangeArrowheads="1"/>
          </p:cNvSpPr>
          <p:nvPr/>
        </p:nvSpPr>
        <p:spPr bwMode="auto">
          <a:xfrm>
            <a:off x="5410200" y="609600"/>
            <a:ext cx="2362200" cy="338138"/>
          </a:xfrm>
          <a:prstGeom prst="rect">
            <a:avLst/>
          </a:prstGeom>
          <a:noFill/>
          <a:ln w="9525">
            <a:noFill/>
            <a:miter lim="800000"/>
            <a:headEnd/>
            <a:tailEnd/>
          </a:ln>
        </p:spPr>
        <p:txBody>
          <a:bodyPr>
            <a:prstTxWarp prst="textNoShape">
              <a:avLst/>
            </a:prstTxWarp>
            <a:spAutoFit/>
          </a:bodyPr>
          <a:lstStyle/>
          <a:p>
            <a:r>
              <a:rPr lang="en-US" sz="1600" dirty="0">
                <a:solidFill>
                  <a:srgbClr val="00FF00"/>
                </a:solidFill>
                <a:latin typeface="Century Gothic" charset="0"/>
                <a:ea typeface="Century Gothic" charset="0"/>
                <a:cs typeface="Century Gothic" charset="0"/>
              </a:rPr>
              <a:t>Realistic</a:t>
            </a:r>
          </a:p>
        </p:txBody>
      </p:sp>
      <p:grpSp>
        <p:nvGrpSpPr>
          <p:cNvPr id="2" name="Group 34"/>
          <p:cNvGrpSpPr>
            <a:grpSpLocks/>
          </p:cNvGrpSpPr>
          <p:nvPr/>
        </p:nvGrpSpPr>
        <p:grpSpPr bwMode="auto">
          <a:xfrm>
            <a:off x="0" y="1012828"/>
            <a:ext cx="7277100" cy="555405"/>
            <a:chOff x="0" y="1197486"/>
            <a:chExt cx="7277100" cy="556803"/>
          </a:xfrm>
        </p:grpSpPr>
        <p:sp>
          <p:nvSpPr>
            <p:cNvPr id="265260" name="Text Box 8"/>
            <p:cNvSpPr txBox="1">
              <a:spLocks noChangeArrowheads="1"/>
            </p:cNvSpPr>
            <p:nvPr/>
          </p:nvSpPr>
          <p:spPr bwMode="auto">
            <a:xfrm>
              <a:off x="0" y="1229752"/>
              <a:ext cx="2362200" cy="524537"/>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Additional Simulation Development</a:t>
              </a:r>
              <a:endParaRPr lang="en-US" sz="1400" dirty="0">
                <a:solidFill>
                  <a:srgbClr val="00FF00"/>
                </a:solidFill>
                <a:latin typeface="Century Gothic" charset="0"/>
                <a:ea typeface="Century Gothic" charset="0"/>
                <a:cs typeface="Century Gothic" charset="0"/>
              </a:endParaRPr>
            </a:p>
          </p:txBody>
        </p:sp>
        <p:sp>
          <p:nvSpPr>
            <p:cNvPr id="265261" name="Text Box 8"/>
            <p:cNvSpPr txBox="1">
              <a:spLocks noChangeArrowheads="1"/>
            </p:cNvSpPr>
            <p:nvPr/>
          </p:nvSpPr>
          <p:spPr bwMode="auto">
            <a:xfrm>
              <a:off x="5905500" y="1229752"/>
              <a:ext cx="13716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6 Weeks</a:t>
              </a:r>
              <a:endParaRPr lang="en-US" sz="1400" dirty="0">
                <a:solidFill>
                  <a:srgbClr val="FFFFFF"/>
                </a:solidFill>
                <a:latin typeface="Century Gothic" charset="0"/>
                <a:ea typeface="Century Gothic" charset="0"/>
                <a:cs typeface="Century Gothic" charset="0"/>
              </a:endParaRPr>
            </a:p>
          </p:txBody>
        </p:sp>
        <p:sp>
          <p:nvSpPr>
            <p:cNvPr id="265262" name="Text Box 8"/>
            <p:cNvSpPr txBox="1">
              <a:spLocks noChangeArrowheads="1"/>
            </p:cNvSpPr>
            <p:nvPr/>
          </p:nvSpPr>
          <p:spPr bwMode="auto">
            <a:xfrm>
              <a:off x="2819400" y="1197486"/>
              <a:ext cx="15240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4</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3" name="Group 35"/>
          <p:cNvGrpSpPr>
            <a:grpSpLocks/>
          </p:cNvGrpSpPr>
          <p:nvPr/>
        </p:nvGrpSpPr>
        <p:grpSpPr bwMode="auto">
          <a:xfrm>
            <a:off x="0" y="1746362"/>
            <a:ext cx="7277100" cy="339962"/>
            <a:chOff x="0" y="1872734"/>
            <a:chExt cx="7277100" cy="340820"/>
          </a:xfrm>
        </p:grpSpPr>
        <p:sp>
          <p:nvSpPr>
            <p:cNvPr id="265257" name="Text Box 8"/>
            <p:cNvSpPr txBox="1">
              <a:spLocks noChangeArrowheads="1"/>
            </p:cNvSpPr>
            <p:nvPr/>
          </p:nvSpPr>
          <p:spPr bwMode="auto">
            <a:xfrm>
              <a:off x="0" y="1905000"/>
              <a:ext cx="23622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Simulation</a:t>
              </a:r>
              <a:endParaRPr lang="en-US" sz="1400" dirty="0">
                <a:solidFill>
                  <a:srgbClr val="00FF00"/>
                </a:solidFill>
                <a:latin typeface="Century Gothic" charset="0"/>
                <a:ea typeface="Century Gothic" charset="0"/>
                <a:cs typeface="Century Gothic" charset="0"/>
              </a:endParaRPr>
            </a:p>
          </p:txBody>
        </p:sp>
        <p:sp>
          <p:nvSpPr>
            <p:cNvPr id="265258" name="Text Box 8"/>
            <p:cNvSpPr txBox="1">
              <a:spLocks noChangeArrowheads="1"/>
            </p:cNvSpPr>
            <p:nvPr/>
          </p:nvSpPr>
          <p:spPr bwMode="auto">
            <a:xfrm>
              <a:off x="5905500" y="1905001"/>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9" name="Text Box 8"/>
            <p:cNvSpPr txBox="1">
              <a:spLocks noChangeArrowheads="1"/>
            </p:cNvSpPr>
            <p:nvPr/>
          </p:nvSpPr>
          <p:spPr bwMode="auto">
            <a:xfrm>
              <a:off x="2819400" y="1872734"/>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4" name="Group 36"/>
          <p:cNvGrpSpPr>
            <a:grpSpLocks/>
          </p:cNvGrpSpPr>
          <p:nvPr/>
        </p:nvGrpSpPr>
        <p:grpSpPr bwMode="auto">
          <a:xfrm>
            <a:off x="0" y="2264453"/>
            <a:ext cx="7277100" cy="340103"/>
            <a:chOff x="0" y="2558531"/>
            <a:chExt cx="7277100" cy="339515"/>
          </a:xfrm>
        </p:grpSpPr>
        <p:sp>
          <p:nvSpPr>
            <p:cNvPr id="265254" name="Text Box 8"/>
            <p:cNvSpPr txBox="1">
              <a:spLocks noChangeArrowheads="1"/>
            </p:cNvSpPr>
            <p:nvPr/>
          </p:nvSpPr>
          <p:spPr bwMode="auto">
            <a:xfrm>
              <a:off x="0" y="2558531"/>
              <a:ext cx="23622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Analysis</a:t>
              </a:r>
              <a:endParaRPr lang="en-US" sz="1400" dirty="0">
                <a:solidFill>
                  <a:srgbClr val="00FF00"/>
                </a:solidFill>
                <a:latin typeface="Century Gothic" charset="0"/>
                <a:ea typeface="Century Gothic" charset="0"/>
                <a:cs typeface="Century Gothic" charset="0"/>
              </a:endParaRPr>
            </a:p>
          </p:txBody>
        </p:sp>
        <p:sp>
          <p:nvSpPr>
            <p:cNvPr id="265255" name="Text Box 8"/>
            <p:cNvSpPr txBox="1">
              <a:spLocks noChangeArrowheads="1"/>
            </p:cNvSpPr>
            <p:nvPr/>
          </p:nvSpPr>
          <p:spPr bwMode="auto">
            <a:xfrm>
              <a:off x="5905500" y="2590801"/>
              <a:ext cx="13716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6" name="Text Box 8"/>
            <p:cNvSpPr txBox="1">
              <a:spLocks noChangeArrowheads="1"/>
            </p:cNvSpPr>
            <p:nvPr/>
          </p:nvSpPr>
          <p:spPr bwMode="auto">
            <a:xfrm>
              <a:off x="2819400" y="2558535"/>
              <a:ext cx="15240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11" name="Group 41"/>
          <p:cNvGrpSpPr>
            <a:grpSpLocks/>
          </p:cNvGrpSpPr>
          <p:nvPr/>
        </p:nvGrpSpPr>
        <p:grpSpPr bwMode="auto">
          <a:xfrm>
            <a:off x="0" y="2782685"/>
            <a:ext cx="7277100" cy="340105"/>
            <a:chOff x="0" y="5715000"/>
            <a:chExt cx="7277100" cy="339506"/>
          </a:xfrm>
        </p:grpSpPr>
        <p:sp>
          <p:nvSpPr>
            <p:cNvPr id="265239" name="Text Box 8"/>
            <p:cNvSpPr txBox="1">
              <a:spLocks noChangeArrowheads="1"/>
            </p:cNvSpPr>
            <p:nvPr/>
          </p:nvSpPr>
          <p:spPr bwMode="auto">
            <a:xfrm>
              <a:off x="0" y="5715000"/>
              <a:ext cx="25908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Dissertation Chapter</a:t>
              </a:r>
              <a:endParaRPr lang="en-US" sz="1400" dirty="0">
                <a:solidFill>
                  <a:srgbClr val="00FF00"/>
                </a:solidFill>
                <a:latin typeface="Century Gothic" charset="0"/>
                <a:ea typeface="Century Gothic" charset="0"/>
                <a:cs typeface="Century Gothic" charset="0"/>
              </a:endParaRPr>
            </a:p>
          </p:txBody>
        </p:sp>
        <p:sp>
          <p:nvSpPr>
            <p:cNvPr id="265240"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3 Weeks</a:t>
              </a:r>
            </a:p>
          </p:txBody>
        </p:sp>
        <p:sp>
          <p:nvSpPr>
            <p:cNvPr id="265241"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2 Weeks</a:t>
              </a:r>
            </a:p>
          </p:txBody>
        </p:sp>
      </p:grpSp>
      <p:grpSp>
        <p:nvGrpSpPr>
          <p:cNvPr id="12" name="Group 45"/>
          <p:cNvGrpSpPr>
            <a:grpSpLocks/>
          </p:cNvGrpSpPr>
          <p:nvPr/>
        </p:nvGrpSpPr>
        <p:grpSpPr bwMode="auto">
          <a:xfrm>
            <a:off x="0" y="3300917"/>
            <a:ext cx="7277100" cy="339961"/>
            <a:chOff x="0" y="5715000"/>
            <a:chExt cx="7277100" cy="340819"/>
          </a:xfrm>
        </p:grpSpPr>
        <p:sp>
          <p:nvSpPr>
            <p:cNvPr id="265236" name="Text Box 8"/>
            <p:cNvSpPr txBox="1">
              <a:spLocks noChangeArrowheads="1"/>
            </p:cNvSpPr>
            <p:nvPr/>
          </p:nvSpPr>
          <p:spPr bwMode="auto">
            <a:xfrm>
              <a:off x="0" y="5715000"/>
              <a:ext cx="25908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Publication</a:t>
              </a:r>
              <a:endParaRPr lang="en-US" sz="1400" dirty="0">
                <a:solidFill>
                  <a:srgbClr val="00FF00"/>
                </a:solidFill>
                <a:latin typeface="Century Gothic" charset="0"/>
                <a:ea typeface="Century Gothic" charset="0"/>
                <a:cs typeface="Century Gothic" charset="0"/>
              </a:endParaRPr>
            </a:p>
          </p:txBody>
        </p:sp>
        <p:sp>
          <p:nvSpPr>
            <p:cNvPr id="265237" name="Text Box 8"/>
            <p:cNvSpPr txBox="1">
              <a:spLocks noChangeArrowheads="1"/>
            </p:cNvSpPr>
            <p:nvPr/>
          </p:nvSpPr>
          <p:spPr bwMode="auto">
            <a:xfrm>
              <a:off x="5905500" y="5747266"/>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4</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38" name="Text Box 8"/>
            <p:cNvSpPr txBox="1">
              <a:spLocks noChangeArrowheads="1"/>
            </p:cNvSpPr>
            <p:nvPr/>
          </p:nvSpPr>
          <p:spPr bwMode="auto">
            <a:xfrm>
              <a:off x="2819400" y="5715008"/>
              <a:ext cx="1524000" cy="308554"/>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a:solidFill>
                    <a:srgbClr val="FFFFFF"/>
                  </a:solidFill>
                  <a:latin typeface="Century Gothic" charset="0"/>
                  <a:ea typeface="Century Gothic" charset="0"/>
                  <a:cs typeface="Century Gothic" charset="0"/>
                </a:rPr>
                <a:t>Weeks</a:t>
              </a:r>
            </a:p>
          </p:txBody>
        </p:sp>
      </p:grpSp>
      <p:grpSp>
        <p:nvGrpSpPr>
          <p:cNvPr id="13" name="Group 49"/>
          <p:cNvGrpSpPr>
            <a:grpSpLocks/>
          </p:cNvGrpSpPr>
          <p:nvPr/>
        </p:nvGrpSpPr>
        <p:grpSpPr bwMode="auto">
          <a:xfrm>
            <a:off x="0" y="6334125"/>
            <a:ext cx="7277100" cy="371475"/>
            <a:chOff x="0" y="5715000"/>
            <a:chExt cx="7277100" cy="370820"/>
          </a:xfrm>
        </p:grpSpPr>
        <p:sp>
          <p:nvSpPr>
            <p:cNvPr id="265233"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Totals</a:t>
              </a:r>
            </a:p>
          </p:txBody>
        </p:sp>
        <p:sp>
          <p:nvSpPr>
            <p:cNvPr id="265234"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19 Weeks</a:t>
              </a:r>
              <a:endParaRPr lang="en-US" sz="1600" dirty="0">
                <a:solidFill>
                  <a:srgbClr val="FFFF00"/>
                </a:solidFill>
                <a:latin typeface="Century Gothic" charset="0"/>
                <a:ea typeface="Century Gothic" charset="0"/>
                <a:cs typeface="Century Gothic" charset="0"/>
              </a:endParaRPr>
            </a:p>
          </p:txBody>
        </p:sp>
        <p:sp>
          <p:nvSpPr>
            <p:cNvPr id="265235"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1</a:t>
              </a:r>
              <a:r>
                <a:rPr lang="en-US" sz="1600" dirty="0" smtClean="0">
                  <a:solidFill>
                    <a:srgbClr val="FFFF00"/>
                  </a:solidFill>
                  <a:latin typeface="Century Gothic" charset="0"/>
                  <a:ea typeface="Century Gothic" charset="0"/>
                  <a:cs typeface="Century Gothic" charset="0"/>
                </a:rPr>
                <a:t>3 Weeks</a:t>
              </a:r>
              <a:endParaRPr lang="en-US" sz="1600" dirty="0">
                <a:solidFill>
                  <a:srgbClr val="FFFF00"/>
                </a:solidFill>
                <a:latin typeface="Century Gothic" charset="0"/>
                <a:ea typeface="Century Gothic" charset="0"/>
                <a:cs typeface="Century Gothic" charset="0"/>
              </a:endParaRPr>
            </a:p>
          </p:txBody>
        </p:sp>
      </p:grpSp>
      <p:cxnSp>
        <p:nvCxnSpPr>
          <p:cNvPr id="58" name="Straight Connector 57"/>
          <p:cNvCxnSpPr/>
          <p:nvPr/>
        </p:nvCxnSpPr>
        <p:spPr bwMode="auto">
          <a:xfrm>
            <a:off x="0" y="6334125"/>
            <a:ext cx="9144000" cy="1588"/>
          </a:xfrm>
          <a:prstGeom prst="line">
            <a:avLst/>
          </a:prstGeom>
          <a:ln>
            <a:solidFill>
              <a:srgbClr val="33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1"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145</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lnSpc>
                <a:spcPct val="90000"/>
              </a:lnSpc>
              <a:spcBef>
                <a:spcPts val="0"/>
              </a:spcBef>
              <a:spcAft>
                <a:spcPts val="0"/>
              </a:spcAft>
              <a:defRPr/>
            </a:pPr>
            <a:r>
              <a:rPr lang="en-US" sz="2600" kern="0" cap="small" dirty="0" smtClean="0">
                <a:solidFill>
                  <a:srgbClr val="FFFFFF"/>
                </a:solidFill>
                <a:latin typeface="Century Gothic"/>
                <a:ea typeface="+mj-ea"/>
                <a:cs typeface="Century Gothic"/>
              </a:rPr>
              <a:t>Policies</a:t>
            </a:r>
            <a:endParaRPr lang="en-US" sz="2600" kern="0" cap="small" dirty="0">
              <a:solidFill>
                <a:srgbClr val="FFFFFF"/>
              </a:solidFill>
              <a:latin typeface="Century Gothic"/>
              <a:ea typeface="+mj-ea"/>
              <a:cs typeface="Century Gothic"/>
            </a:endParaRPr>
          </a:p>
        </p:txBody>
      </p:sp>
      <p:sp>
        <p:nvSpPr>
          <p:cNvPr id="7" name="Text Box 8"/>
          <p:cNvSpPr txBox="1">
            <a:spLocks noChangeArrowheads="1"/>
          </p:cNvSpPr>
          <p:nvPr/>
        </p:nvSpPr>
        <p:spPr bwMode="auto">
          <a:xfrm>
            <a:off x="2819400" y="609600"/>
            <a:ext cx="152400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Optimistic</a:t>
            </a:r>
          </a:p>
        </p:txBody>
      </p:sp>
      <p:sp>
        <p:nvSpPr>
          <p:cNvPr id="8" name="Text Box 8"/>
          <p:cNvSpPr txBox="1">
            <a:spLocks noChangeArrowheads="1"/>
          </p:cNvSpPr>
          <p:nvPr/>
        </p:nvSpPr>
        <p:spPr bwMode="auto">
          <a:xfrm>
            <a:off x="5410200" y="609600"/>
            <a:ext cx="2362200" cy="338138"/>
          </a:xfrm>
          <a:prstGeom prst="rect">
            <a:avLst/>
          </a:prstGeom>
          <a:noFill/>
          <a:ln w="9525">
            <a:noFill/>
            <a:miter lim="800000"/>
            <a:headEnd/>
            <a:tailEnd/>
          </a:ln>
        </p:spPr>
        <p:txBody>
          <a:bodyPr>
            <a:prstTxWarp prst="textNoShape">
              <a:avLst/>
            </a:prstTxWarp>
            <a:spAutoFit/>
          </a:bodyPr>
          <a:lstStyle/>
          <a:p>
            <a:r>
              <a:rPr lang="en-US" sz="1600" dirty="0">
                <a:solidFill>
                  <a:srgbClr val="00FF00"/>
                </a:solidFill>
                <a:latin typeface="Century Gothic" charset="0"/>
                <a:ea typeface="Century Gothic" charset="0"/>
                <a:cs typeface="Century Gothic" charset="0"/>
              </a:rPr>
              <a:t>Realistic</a:t>
            </a:r>
          </a:p>
        </p:txBody>
      </p:sp>
      <p:grpSp>
        <p:nvGrpSpPr>
          <p:cNvPr id="2" name="Group 34"/>
          <p:cNvGrpSpPr>
            <a:grpSpLocks/>
          </p:cNvGrpSpPr>
          <p:nvPr/>
        </p:nvGrpSpPr>
        <p:grpSpPr bwMode="auto">
          <a:xfrm>
            <a:off x="0" y="1012828"/>
            <a:ext cx="7277100" cy="555406"/>
            <a:chOff x="0" y="1197486"/>
            <a:chExt cx="7277100" cy="556804"/>
          </a:xfrm>
        </p:grpSpPr>
        <p:sp>
          <p:nvSpPr>
            <p:cNvPr id="265260" name="Text Box 8"/>
            <p:cNvSpPr txBox="1">
              <a:spLocks noChangeArrowheads="1"/>
            </p:cNvSpPr>
            <p:nvPr/>
          </p:nvSpPr>
          <p:spPr bwMode="auto">
            <a:xfrm>
              <a:off x="0" y="1229753"/>
              <a:ext cx="2362200" cy="524537"/>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Development of Policy Algorithms or Language</a:t>
              </a:r>
              <a:endParaRPr lang="en-US" sz="1400" dirty="0">
                <a:solidFill>
                  <a:srgbClr val="00FF00"/>
                </a:solidFill>
                <a:latin typeface="Century Gothic" charset="0"/>
                <a:ea typeface="Century Gothic" charset="0"/>
                <a:cs typeface="Century Gothic" charset="0"/>
              </a:endParaRPr>
            </a:p>
          </p:txBody>
        </p:sp>
        <p:sp>
          <p:nvSpPr>
            <p:cNvPr id="265261" name="Text Box 8"/>
            <p:cNvSpPr txBox="1">
              <a:spLocks noChangeArrowheads="1"/>
            </p:cNvSpPr>
            <p:nvPr/>
          </p:nvSpPr>
          <p:spPr bwMode="auto">
            <a:xfrm>
              <a:off x="5905500" y="1229752"/>
              <a:ext cx="13716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6 Weeks</a:t>
              </a:r>
              <a:endParaRPr lang="en-US" sz="1400" dirty="0">
                <a:solidFill>
                  <a:srgbClr val="FFFFFF"/>
                </a:solidFill>
                <a:latin typeface="Century Gothic" charset="0"/>
                <a:ea typeface="Century Gothic" charset="0"/>
                <a:cs typeface="Century Gothic" charset="0"/>
              </a:endParaRPr>
            </a:p>
          </p:txBody>
        </p:sp>
        <p:sp>
          <p:nvSpPr>
            <p:cNvPr id="265262" name="Text Box 8"/>
            <p:cNvSpPr txBox="1">
              <a:spLocks noChangeArrowheads="1"/>
            </p:cNvSpPr>
            <p:nvPr/>
          </p:nvSpPr>
          <p:spPr bwMode="auto">
            <a:xfrm>
              <a:off x="2819400" y="1197486"/>
              <a:ext cx="1524000" cy="308552"/>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4</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3" name="Group 35"/>
          <p:cNvGrpSpPr>
            <a:grpSpLocks/>
          </p:cNvGrpSpPr>
          <p:nvPr/>
        </p:nvGrpSpPr>
        <p:grpSpPr bwMode="auto">
          <a:xfrm>
            <a:off x="0" y="1746362"/>
            <a:ext cx="7277100" cy="339962"/>
            <a:chOff x="0" y="1872734"/>
            <a:chExt cx="7277100" cy="340820"/>
          </a:xfrm>
        </p:grpSpPr>
        <p:sp>
          <p:nvSpPr>
            <p:cNvPr id="265257" name="Text Box 8"/>
            <p:cNvSpPr txBox="1">
              <a:spLocks noChangeArrowheads="1"/>
            </p:cNvSpPr>
            <p:nvPr/>
          </p:nvSpPr>
          <p:spPr bwMode="auto">
            <a:xfrm>
              <a:off x="0" y="1905000"/>
              <a:ext cx="23622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Simulation</a:t>
              </a:r>
              <a:endParaRPr lang="en-US" sz="1400" dirty="0">
                <a:solidFill>
                  <a:srgbClr val="00FF00"/>
                </a:solidFill>
                <a:latin typeface="Century Gothic" charset="0"/>
                <a:ea typeface="Century Gothic" charset="0"/>
                <a:cs typeface="Century Gothic" charset="0"/>
              </a:endParaRPr>
            </a:p>
          </p:txBody>
        </p:sp>
        <p:sp>
          <p:nvSpPr>
            <p:cNvPr id="265258" name="Text Box 8"/>
            <p:cNvSpPr txBox="1">
              <a:spLocks noChangeArrowheads="1"/>
            </p:cNvSpPr>
            <p:nvPr/>
          </p:nvSpPr>
          <p:spPr bwMode="auto">
            <a:xfrm>
              <a:off x="5905500" y="1905001"/>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8</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9" name="Text Box 8"/>
            <p:cNvSpPr txBox="1">
              <a:spLocks noChangeArrowheads="1"/>
            </p:cNvSpPr>
            <p:nvPr/>
          </p:nvSpPr>
          <p:spPr bwMode="auto">
            <a:xfrm>
              <a:off x="2819400" y="1872734"/>
              <a:ext cx="15240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6</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4" name="Group 36"/>
          <p:cNvGrpSpPr>
            <a:grpSpLocks/>
          </p:cNvGrpSpPr>
          <p:nvPr/>
        </p:nvGrpSpPr>
        <p:grpSpPr bwMode="auto">
          <a:xfrm>
            <a:off x="0" y="2264453"/>
            <a:ext cx="7277100" cy="340103"/>
            <a:chOff x="0" y="2558531"/>
            <a:chExt cx="7277100" cy="339515"/>
          </a:xfrm>
        </p:grpSpPr>
        <p:sp>
          <p:nvSpPr>
            <p:cNvPr id="265254" name="Text Box 8"/>
            <p:cNvSpPr txBox="1">
              <a:spLocks noChangeArrowheads="1"/>
            </p:cNvSpPr>
            <p:nvPr/>
          </p:nvSpPr>
          <p:spPr bwMode="auto">
            <a:xfrm>
              <a:off x="0" y="2558531"/>
              <a:ext cx="23622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Analysis</a:t>
              </a:r>
              <a:endParaRPr lang="en-US" sz="1400" dirty="0">
                <a:solidFill>
                  <a:srgbClr val="00FF00"/>
                </a:solidFill>
                <a:latin typeface="Century Gothic" charset="0"/>
                <a:ea typeface="Century Gothic" charset="0"/>
                <a:cs typeface="Century Gothic" charset="0"/>
              </a:endParaRPr>
            </a:p>
          </p:txBody>
        </p:sp>
        <p:sp>
          <p:nvSpPr>
            <p:cNvPr id="265255" name="Text Box 8"/>
            <p:cNvSpPr txBox="1">
              <a:spLocks noChangeArrowheads="1"/>
            </p:cNvSpPr>
            <p:nvPr/>
          </p:nvSpPr>
          <p:spPr bwMode="auto">
            <a:xfrm>
              <a:off x="5905500" y="2590801"/>
              <a:ext cx="13716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56" name="Text Box 8"/>
            <p:cNvSpPr txBox="1">
              <a:spLocks noChangeArrowheads="1"/>
            </p:cNvSpPr>
            <p:nvPr/>
          </p:nvSpPr>
          <p:spPr bwMode="auto">
            <a:xfrm>
              <a:off x="2819400" y="2558535"/>
              <a:ext cx="1524000" cy="307245"/>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2</a:t>
              </a:r>
              <a:r>
                <a:rPr lang="en-US" sz="1400" dirty="0" smtClean="0">
                  <a:solidFill>
                    <a:srgbClr val="FFFFFF"/>
                  </a:solidFill>
                  <a:latin typeface="Century Gothic" charset="0"/>
                  <a:ea typeface="Century Gothic" charset="0"/>
                  <a:cs typeface="Century Gothic" charset="0"/>
                </a:rPr>
                <a:t> Weeks</a:t>
              </a:r>
              <a:endParaRPr lang="en-US" sz="1400" dirty="0">
                <a:solidFill>
                  <a:srgbClr val="FFFFFF"/>
                </a:solidFill>
                <a:latin typeface="Century Gothic" charset="0"/>
                <a:ea typeface="Century Gothic" charset="0"/>
                <a:cs typeface="Century Gothic" charset="0"/>
              </a:endParaRPr>
            </a:p>
          </p:txBody>
        </p:sp>
      </p:grpSp>
      <p:grpSp>
        <p:nvGrpSpPr>
          <p:cNvPr id="5" name="Group 41"/>
          <p:cNvGrpSpPr>
            <a:grpSpLocks/>
          </p:cNvGrpSpPr>
          <p:nvPr/>
        </p:nvGrpSpPr>
        <p:grpSpPr bwMode="auto">
          <a:xfrm>
            <a:off x="0" y="2782685"/>
            <a:ext cx="7277100" cy="340105"/>
            <a:chOff x="0" y="5715000"/>
            <a:chExt cx="7277100" cy="339506"/>
          </a:xfrm>
        </p:grpSpPr>
        <p:sp>
          <p:nvSpPr>
            <p:cNvPr id="265239" name="Text Box 8"/>
            <p:cNvSpPr txBox="1">
              <a:spLocks noChangeArrowheads="1"/>
            </p:cNvSpPr>
            <p:nvPr/>
          </p:nvSpPr>
          <p:spPr bwMode="auto">
            <a:xfrm>
              <a:off x="0" y="5715000"/>
              <a:ext cx="2590800" cy="307235"/>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Dissertation Chapter</a:t>
              </a:r>
              <a:endParaRPr lang="en-US" sz="1400" dirty="0">
                <a:solidFill>
                  <a:srgbClr val="00FF00"/>
                </a:solidFill>
                <a:latin typeface="Century Gothic" charset="0"/>
                <a:ea typeface="Century Gothic" charset="0"/>
                <a:cs typeface="Century Gothic" charset="0"/>
              </a:endParaRPr>
            </a:p>
          </p:txBody>
        </p:sp>
        <p:sp>
          <p:nvSpPr>
            <p:cNvPr id="265240" name="Text Box 8"/>
            <p:cNvSpPr txBox="1">
              <a:spLocks noChangeArrowheads="1"/>
            </p:cNvSpPr>
            <p:nvPr/>
          </p:nvSpPr>
          <p:spPr bwMode="auto">
            <a:xfrm>
              <a:off x="5905500" y="5747271"/>
              <a:ext cx="1371600" cy="307235"/>
            </a:xfrm>
            <a:prstGeom prst="rect">
              <a:avLst/>
            </a:prstGeom>
            <a:noFill/>
            <a:ln w="9525">
              <a:noFill/>
              <a:miter lim="800000"/>
              <a:headEnd/>
              <a:tailEnd/>
            </a:ln>
          </p:spPr>
          <p:txBody>
            <a:bodyPr>
              <a:prstTxWarp prst="textNoShape">
                <a:avLst/>
              </a:prstTxWarp>
              <a:spAutoFit/>
            </a:bodyPr>
            <a:lstStyle/>
            <a:p>
              <a:r>
                <a:rPr lang="en-US" sz="1400">
                  <a:solidFill>
                    <a:srgbClr val="FFFFFF"/>
                  </a:solidFill>
                  <a:latin typeface="Century Gothic" charset="0"/>
                  <a:ea typeface="Century Gothic" charset="0"/>
                  <a:cs typeface="Century Gothic" charset="0"/>
                </a:rPr>
                <a:t>3 Weeks</a:t>
              </a:r>
            </a:p>
          </p:txBody>
        </p:sp>
        <p:sp>
          <p:nvSpPr>
            <p:cNvPr id="265241" name="Text Box 8"/>
            <p:cNvSpPr txBox="1">
              <a:spLocks noChangeArrowheads="1"/>
            </p:cNvSpPr>
            <p:nvPr/>
          </p:nvSpPr>
          <p:spPr bwMode="auto">
            <a:xfrm>
              <a:off x="2819400" y="5715005"/>
              <a:ext cx="1524000" cy="307235"/>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2 Weeks</a:t>
              </a:r>
            </a:p>
          </p:txBody>
        </p:sp>
      </p:grpSp>
      <p:grpSp>
        <p:nvGrpSpPr>
          <p:cNvPr id="6" name="Group 45"/>
          <p:cNvGrpSpPr>
            <a:grpSpLocks/>
          </p:cNvGrpSpPr>
          <p:nvPr/>
        </p:nvGrpSpPr>
        <p:grpSpPr bwMode="auto">
          <a:xfrm>
            <a:off x="0" y="3300917"/>
            <a:ext cx="7277100" cy="339961"/>
            <a:chOff x="0" y="5715000"/>
            <a:chExt cx="7277100" cy="340819"/>
          </a:xfrm>
        </p:grpSpPr>
        <p:sp>
          <p:nvSpPr>
            <p:cNvPr id="265236" name="Text Box 8"/>
            <p:cNvSpPr txBox="1">
              <a:spLocks noChangeArrowheads="1"/>
            </p:cNvSpPr>
            <p:nvPr/>
          </p:nvSpPr>
          <p:spPr bwMode="auto">
            <a:xfrm>
              <a:off x="0" y="5715000"/>
              <a:ext cx="25908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00FF00"/>
                  </a:solidFill>
                  <a:latin typeface="Century Gothic" charset="0"/>
                  <a:ea typeface="Century Gothic" charset="0"/>
                  <a:cs typeface="Century Gothic" charset="0"/>
                </a:rPr>
                <a:t>Publication</a:t>
              </a:r>
              <a:endParaRPr lang="en-US" sz="1400" dirty="0">
                <a:solidFill>
                  <a:srgbClr val="00FF00"/>
                </a:solidFill>
                <a:latin typeface="Century Gothic" charset="0"/>
                <a:ea typeface="Century Gothic" charset="0"/>
                <a:cs typeface="Century Gothic" charset="0"/>
              </a:endParaRPr>
            </a:p>
          </p:txBody>
        </p:sp>
        <p:sp>
          <p:nvSpPr>
            <p:cNvPr id="265237" name="Text Box 8"/>
            <p:cNvSpPr txBox="1">
              <a:spLocks noChangeArrowheads="1"/>
            </p:cNvSpPr>
            <p:nvPr/>
          </p:nvSpPr>
          <p:spPr bwMode="auto">
            <a:xfrm>
              <a:off x="5905500" y="5747266"/>
              <a:ext cx="1371600" cy="308553"/>
            </a:xfrm>
            <a:prstGeom prst="rect">
              <a:avLst/>
            </a:prstGeom>
            <a:noFill/>
            <a:ln w="9525">
              <a:noFill/>
              <a:miter lim="800000"/>
              <a:headEnd/>
              <a:tailEnd/>
            </a:ln>
          </p:spPr>
          <p:txBody>
            <a:bodyPr>
              <a:prstTxWarp prst="textNoShape">
                <a:avLst/>
              </a:prstTxWarp>
              <a:spAutoFit/>
            </a:bodyPr>
            <a:lstStyle/>
            <a:p>
              <a:r>
                <a:rPr lang="en-US" sz="1400" dirty="0" smtClean="0">
                  <a:solidFill>
                    <a:srgbClr val="FFFFFF"/>
                  </a:solidFill>
                  <a:latin typeface="Century Gothic" charset="0"/>
                  <a:ea typeface="Century Gothic" charset="0"/>
                  <a:cs typeface="Century Gothic" charset="0"/>
                </a:rPr>
                <a:t>4</a:t>
              </a:r>
              <a:r>
                <a:rPr lang="en-US" sz="1400" dirty="0" smtClean="0">
                  <a:solidFill>
                    <a:srgbClr val="FFFFFF"/>
                  </a:solidFill>
                  <a:latin typeface="Century Gothic" charset="0"/>
                  <a:ea typeface="Century Gothic" charset="0"/>
                  <a:cs typeface="Century Gothic" charset="0"/>
                </a:rPr>
                <a:t> </a:t>
              </a:r>
              <a:r>
                <a:rPr lang="en-US" sz="1400" dirty="0" smtClean="0">
                  <a:solidFill>
                    <a:srgbClr val="FFFFFF"/>
                  </a:solidFill>
                  <a:latin typeface="Century Gothic" charset="0"/>
                  <a:ea typeface="Century Gothic" charset="0"/>
                  <a:cs typeface="Century Gothic" charset="0"/>
                </a:rPr>
                <a:t>Weeks</a:t>
              </a:r>
              <a:endParaRPr lang="en-US" sz="1400" dirty="0">
                <a:solidFill>
                  <a:srgbClr val="FFFFFF"/>
                </a:solidFill>
                <a:latin typeface="Century Gothic" charset="0"/>
                <a:ea typeface="Century Gothic" charset="0"/>
                <a:cs typeface="Century Gothic" charset="0"/>
              </a:endParaRPr>
            </a:p>
          </p:txBody>
        </p:sp>
        <p:sp>
          <p:nvSpPr>
            <p:cNvPr id="265238" name="Text Box 8"/>
            <p:cNvSpPr txBox="1">
              <a:spLocks noChangeArrowheads="1"/>
            </p:cNvSpPr>
            <p:nvPr/>
          </p:nvSpPr>
          <p:spPr bwMode="auto">
            <a:xfrm>
              <a:off x="2819400" y="5715008"/>
              <a:ext cx="1524000" cy="308554"/>
            </a:xfrm>
            <a:prstGeom prst="rect">
              <a:avLst/>
            </a:prstGeom>
            <a:noFill/>
            <a:ln w="9525">
              <a:noFill/>
              <a:miter lim="800000"/>
              <a:headEnd/>
              <a:tailEnd/>
            </a:ln>
          </p:spPr>
          <p:txBody>
            <a:bodyPr>
              <a:prstTxWarp prst="textNoShape">
                <a:avLst/>
              </a:prstTxWarp>
              <a:spAutoFit/>
            </a:bodyPr>
            <a:lstStyle/>
            <a:p>
              <a:r>
                <a:rPr lang="en-US" sz="1400" dirty="0">
                  <a:solidFill>
                    <a:srgbClr val="FFFFFF"/>
                  </a:solidFill>
                  <a:latin typeface="Century Gothic" charset="0"/>
                  <a:ea typeface="Century Gothic" charset="0"/>
                  <a:cs typeface="Century Gothic" charset="0"/>
                </a:rPr>
                <a:t>3</a:t>
              </a:r>
              <a:r>
                <a:rPr lang="en-US" sz="1400" dirty="0" smtClean="0">
                  <a:solidFill>
                    <a:srgbClr val="FFFFFF"/>
                  </a:solidFill>
                  <a:latin typeface="Century Gothic" charset="0"/>
                  <a:ea typeface="Century Gothic" charset="0"/>
                  <a:cs typeface="Century Gothic" charset="0"/>
                </a:rPr>
                <a:t> </a:t>
              </a:r>
              <a:r>
                <a:rPr lang="en-US" sz="1400" dirty="0">
                  <a:solidFill>
                    <a:srgbClr val="FFFFFF"/>
                  </a:solidFill>
                  <a:latin typeface="Century Gothic" charset="0"/>
                  <a:ea typeface="Century Gothic" charset="0"/>
                  <a:cs typeface="Century Gothic" charset="0"/>
                </a:rPr>
                <a:t>Weeks</a:t>
              </a:r>
            </a:p>
          </p:txBody>
        </p:sp>
      </p:grpSp>
      <p:grpSp>
        <p:nvGrpSpPr>
          <p:cNvPr id="9" name="Group 49"/>
          <p:cNvGrpSpPr>
            <a:grpSpLocks/>
          </p:cNvGrpSpPr>
          <p:nvPr/>
        </p:nvGrpSpPr>
        <p:grpSpPr bwMode="auto">
          <a:xfrm>
            <a:off x="0" y="6334125"/>
            <a:ext cx="7277100" cy="371475"/>
            <a:chOff x="0" y="5715000"/>
            <a:chExt cx="7277100" cy="370820"/>
          </a:xfrm>
        </p:grpSpPr>
        <p:sp>
          <p:nvSpPr>
            <p:cNvPr id="265233" name="Text Box 8"/>
            <p:cNvSpPr txBox="1">
              <a:spLocks noChangeArrowheads="1"/>
            </p:cNvSpPr>
            <p:nvPr/>
          </p:nvSpPr>
          <p:spPr bwMode="auto">
            <a:xfrm>
              <a:off x="0" y="5715000"/>
              <a:ext cx="2590800" cy="338554"/>
            </a:xfrm>
            <a:prstGeom prst="rect">
              <a:avLst/>
            </a:prstGeom>
            <a:noFill/>
            <a:ln w="9525">
              <a:noFill/>
              <a:miter lim="800000"/>
              <a:headEnd/>
              <a:tailEnd/>
            </a:ln>
          </p:spPr>
          <p:txBody>
            <a:bodyPr>
              <a:prstTxWarp prst="textNoShape">
                <a:avLst/>
              </a:prstTxWarp>
              <a:spAutoFit/>
            </a:bodyPr>
            <a:lstStyle/>
            <a:p>
              <a:r>
                <a:rPr lang="en-US" sz="1600">
                  <a:solidFill>
                    <a:srgbClr val="FFFF00"/>
                  </a:solidFill>
                  <a:latin typeface="Century Gothic" charset="0"/>
                  <a:ea typeface="Century Gothic" charset="0"/>
                  <a:cs typeface="Century Gothic" charset="0"/>
                </a:rPr>
                <a:t>Totals</a:t>
              </a:r>
            </a:p>
          </p:txBody>
        </p:sp>
        <p:sp>
          <p:nvSpPr>
            <p:cNvPr id="265234" name="Text Box 8"/>
            <p:cNvSpPr txBox="1">
              <a:spLocks noChangeArrowheads="1"/>
            </p:cNvSpPr>
            <p:nvPr/>
          </p:nvSpPr>
          <p:spPr bwMode="auto">
            <a:xfrm>
              <a:off x="5905500" y="5747266"/>
              <a:ext cx="13716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24 Weeks</a:t>
              </a:r>
              <a:endParaRPr lang="en-US" sz="1600" dirty="0">
                <a:solidFill>
                  <a:srgbClr val="FFFF00"/>
                </a:solidFill>
                <a:latin typeface="Century Gothic" charset="0"/>
                <a:ea typeface="Century Gothic" charset="0"/>
                <a:cs typeface="Century Gothic" charset="0"/>
              </a:endParaRPr>
            </a:p>
          </p:txBody>
        </p:sp>
        <p:sp>
          <p:nvSpPr>
            <p:cNvPr id="265235" name="Text Box 8"/>
            <p:cNvSpPr txBox="1">
              <a:spLocks noChangeArrowheads="1"/>
            </p:cNvSpPr>
            <p:nvPr/>
          </p:nvSpPr>
          <p:spPr bwMode="auto">
            <a:xfrm>
              <a:off x="2819400" y="5715000"/>
              <a:ext cx="1524000" cy="338554"/>
            </a:xfrm>
            <a:prstGeom prst="rect">
              <a:avLst/>
            </a:prstGeom>
            <a:noFill/>
            <a:ln w="9525">
              <a:noFill/>
              <a:miter lim="800000"/>
              <a:headEnd/>
              <a:tailEnd/>
            </a:ln>
          </p:spPr>
          <p:txBody>
            <a:bodyPr>
              <a:prstTxWarp prst="textNoShape">
                <a:avLst/>
              </a:prstTxWarp>
              <a:spAutoFit/>
            </a:bodyPr>
            <a:lstStyle/>
            <a:p>
              <a:r>
                <a:rPr lang="en-US" sz="1600" dirty="0" smtClean="0">
                  <a:solidFill>
                    <a:srgbClr val="FFFF00"/>
                  </a:solidFill>
                  <a:latin typeface="Century Gothic" charset="0"/>
                  <a:ea typeface="Century Gothic" charset="0"/>
                  <a:cs typeface="Century Gothic" charset="0"/>
                </a:rPr>
                <a:t>17</a:t>
              </a:r>
              <a:r>
                <a:rPr lang="en-US" sz="1600" dirty="0" smtClean="0">
                  <a:solidFill>
                    <a:srgbClr val="FFFF00"/>
                  </a:solidFill>
                  <a:latin typeface="Century Gothic" charset="0"/>
                  <a:ea typeface="Century Gothic" charset="0"/>
                  <a:cs typeface="Century Gothic" charset="0"/>
                </a:rPr>
                <a:t> Weeks</a:t>
              </a:r>
              <a:endParaRPr lang="en-US" sz="1600" dirty="0">
                <a:solidFill>
                  <a:srgbClr val="FFFF00"/>
                </a:solidFill>
                <a:latin typeface="Century Gothic" charset="0"/>
                <a:ea typeface="Century Gothic" charset="0"/>
                <a:cs typeface="Century Gothic" charset="0"/>
              </a:endParaRPr>
            </a:p>
          </p:txBody>
        </p:sp>
      </p:grpSp>
      <p:cxnSp>
        <p:nvCxnSpPr>
          <p:cNvPr id="58" name="Straight Connector 57"/>
          <p:cNvCxnSpPr/>
          <p:nvPr/>
        </p:nvCxnSpPr>
        <p:spPr bwMode="auto">
          <a:xfrm>
            <a:off x="0" y="6334125"/>
            <a:ext cx="9144000" cy="1588"/>
          </a:xfrm>
          <a:prstGeom prst="line">
            <a:avLst/>
          </a:prstGeom>
          <a:ln>
            <a:solidFill>
              <a:srgbClr val="3366FF"/>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1" name="Slide Number Placeholder 6"/>
          <p:cNvSpPr>
            <a:spLocks noGrp="1"/>
          </p:cNvSpPr>
          <p:nvPr>
            <p:ph type="sldNum" sz="quarter" idx="12"/>
          </p:nvPr>
        </p:nvSpPr>
        <p:spPr>
          <a:xfrm>
            <a:off x="8458200" y="0"/>
            <a:ext cx="685800" cy="457200"/>
          </a:xfrm>
          <a:noFill/>
        </p:spPr>
        <p:txBody>
          <a:bodyPr/>
          <a:lstStyle/>
          <a:p>
            <a:fld id="{4062B694-B487-5049-8412-15B5363BD8D5}" type="slidenum">
              <a:rPr lang="en-US" smtClean="0">
                <a:latin typeface="Eurostile" charset="0"/>
                <a:ea typeface="Eurostile" charset="0"/>
                <a:cs typeface="Eurostile" charset="0"/>
              </a:rPr>
              <a:pPr/>
              <a:t>146</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a:solidFill>
                  <a:schemeClr val="tx1"/>
                </a:solidFill>
                <a:latin typeface="Eurostile" charset="0"/>
                <a:ea typeface="Eurostile" charset="0"/>
                <a:cs typeface="Eurostile" charset="0"/>
              </a:rPr>
              <a:t>Formal Definitions</a:t>
            </a:r>
          </a:p>
        </p:txBody>
      </p:sp>
      <p:sp>
        <p:nvSpPr>
          <p:cNvPr id="271363"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71364" name="Slide Number Placeholder 6"/>
          <p:cNvSpPr>
            <a:spLocks noGrp="1"/>
          </p:cNvSpPr>
          <p:nvPr>
            <p:ph type="sldNum" sz="quarter" idx="12"/>
          </p:nvPr>
        </p:nvSpPr>
        <p:spPr>
          <a:noFill/>
        </p:spPr>
        <p:txBody>
          <a:bodyPr/>
          <a:lstStyle/>
          <a:p>
            <a:fld id="{23D71A3E-3580-E641-86DF-51EC0FA2B4CC}" type="slidenum">
              <a:rPr lang="en-US" smtClean="0">
                <a:latin typeface="Eurostile" charset="0"/>
                <a:ea typeface="Eurostile" charset="0"/>
                <a:cs typeface="Eurostile" charset="0"/>
              </a:rPr>
              <a:pPr/>
              <a:t>147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1095375"/>
            <a:ext cx="9144000" cy="400050"/>
          </a:xfrm>
          <a:prstGeom prst="rect">
            <a:avLst/>
          </a:prstGeom>
          <a:noFill/>
          <a:ln w="9525">
            <a:noFill/>
            <a:miter lim="800000"/>
            <a:headEnd/>
            <a:tailEnd/>
          </a:ln>
        </p:spPr>
        <p:txBody>
          <a:bodyPr>
            <a:prstTxWarp prst="textNoShape">
              <a:avLst/>
            </a:prstTxWarp>
            <a:spAutoFit/>
          </a:bodyPr>
          <a:lstStyle/>
          <a:p>
            <a:r>
              <a:rPr lang="en-US" sz="2000">
                <a:solidFill>
                  <a:schemeClr val="tx1"/>
                </a:solidFill>
                <a:latin typeface="Century Gothic" charset="0"/>
                <a:ea typeface="Century Gothic" charset="0"/>
                <a:cs typeface="Century Gothic" charset="0"/>
              </a:rPr>
              <a:t>Given two objects, O</a:t>
            </a:r>
            <a:r>
              <a:rPr lang="en-US" sz="2000" baseline="-25000">
                <a:solidFill>
                  <a:schemeClr val="tx1"/>
                </a:solidFill>
                <a:latin typeface="Century Gothic" charset="0"/>
                <a:ea typeface="Century Gothic" charset="0"/>
                <a:cs typeface="Century Gothic" charset="0"/>
              </a:rPr>
              <a:t>A</a:t>
            </a:r>
            <a:r>
              <a:rPr lang="en-US" sz="2000">
                <a:solidFill>
                  <a:schemeClr val="tx1"/>
                </a:solidFill>
                <a:latin typeface="Century Gothic" charset="0"/>
                <a:ea typeface="Century Gothic" charset="0"/>
                <a:cs typeface="Century Gothic" charset="0"/>
              </a:rPr>
              <a:t> and O</a:t>
            </a:r>
            <a:r>
              <a:rPr lang="en-US" sz="2000" baseline="-25000">
                <a:solidFill>
                  <a:schemeClr val="tx1"/>
                </a:solidFill>
                <a:latin typeface="Century Gothic" charset="0"/>
                <a:ea typeface="Century Gothic" charset="0"/>
                <a:cs typeface="Century Gothic" charset="0"/>
              </a:rPr>
              <a:t>B</a:t>
            </a:r>
            <a:r>
              <a:rPr lang="en-US" sz="2000">
                <a:solidFill>
                  <a:schemeClr val="tx1"/>
                </a:solidFill>
                <a:latin typeface="Century Gothic" charset="0"/>
                <a:ea typeface="Century Gothic" charset="0"/>
                <a:cs typeface="Century Gothic" charset="0"/>
              </a:rPr>
              <a:t>:</a:t>
            </a:r>
          </a:p>
        </p:txBody>
      </p:sp>
      <p:sp>
        <p:nvSpPr>
          <p:cNvPr id="13325" name="Text Box 13"/>
          <p:cNvSpPr txBox="1">
            <a:spLocks noChangeArrowheads="1"/>
          </p:cNvSpPr>
          <p:nvPr/>
        </p:nvSpPr>
        <p:spPr bwMode="auto">
          <a:xfrm>
            <a:off x="533400" y="2592388"/>
            <a:ext cx="8077200" cy="3170237"/>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If Trust(E,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,C) &gt; Trust(E, O</a:t>
            </a:r>
            <a:r>
              <a:rPr lang="en-US" sz="2000" baseline="-25000">
                <a:solidFill>
                  <a:srgbClr val="FFFFFF"/>
                </a:solidFill>
                <a:latin typeface="Century Gothic" charset="0"/>
                <a:ea typeface="Century Gothic" charset="0"/>
                <a:cs typeface="Century Gothic" charset="0"/>
              </a:rPr>
              <a:t>B</a:t>
            </a:r>
            <a:r>
              <a:rPr lang="en-US" sz="2000">
                <a:solidFill>
                  <a:srgbClr val="FFFFFF"/>
                </a:solidFill>
                <a:latin typeface="Century Gothic" charset="0"/>
                <a:ea typeface="Century Gothic" charset="0"/>
                <a:cs typeface="Century Gothic" charset="0"/>
              </a:rPr>
              <a:t>,C), then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 is relatively more trusted than OB by entity E in context C </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If Trust(E,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,C) &lt; Trust(E, O</a:t>
            </a:r>
            <a:r>
              <a:rPr lang="en-US" sz="2000" baseline="-25000">
                <a:solidFill>
                  <a:srgbClr val="FFFFFF"/>
                </a:solidFill>
                <a:latin typeface="Century Gothic" charset="0"/>
                <a:ea typeface="Century Gothic" charset="0"/>
                <a:cs typeface="Century Gothic" charset="0"/>
              </a:rPr>
              <a:t>B</a:t>
            </a:r>
            <a:r>
              <a:rPr lang="en-US" sz="2000">
                <a:solidFill>
                  <a:srgbClr val="FFFFFF"/>
                </a:solidFill>
                <a:latin typeface="Century Gothic" charset="0"/>
                <a:ea typeface="Century Gothic" charset="0"/>
                <a:cs typeface="Century Gothic" charset="0"/>
              </a:rPr>
              <a:t>,C), then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 is relatively less trusted than O</a:t>
            </a:r>
            <a:r>
              <a:rPr lang="en-US" sz="2000" baseline="-25000">
                <a:solidFill>
                  <a:srgbClr val="FFFFFF"/>
                </a:solidFill>
                <a:latin typeface="Century Gothic" charset="0"/>
                <a:ea typeface="Century Gothic" charset="0"/>
                <a:cs typeface="Century Gothic" charset="0"/>
              </a:rPr>
              <a:t>B</a:t>
            </a:r>
            <a:r>
              <a:rPr lang="en-US" sz="2000">
                <a:solidFill>
                  <a:srgbClr val="FFFFFF"/>
                </a:solidFill>
                <a:latin typeface="Century Gothic" charset="0"/>
                <a:ea typeface="Century Gothic" charset="0"/>
                <a:cs typeface="Century Gothic" charset="0"/>
              </a:rPr>
              <a:t> by entity E in context C </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If Trust(E,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,C)= Trust(E, O</a:t>
            </a:r>
            <a:r>
              <a:rPr lang="en-US" sz="2000" baseline="-25000">
                <a:solidFill>
                  <a:srgbClr val="FFFFFF"/>
                </a:solidFill>
                <a:latin typeface="Century Gothic" charset="0"/>
                <a:ea typeface="Century Gothic" charset="0"/>
                <a:cs typeface="Century Gothic" charset="0"/>
              </a:rPr>
              <a:t>B</a:t>
            </a:r>
            <a:r>
              <a:rPr lang="en-US" sz="2000">
                <a:solidFill>
                  <a:srgbClr val="FFFFFF"/>
                </a:solidFill>
                <a:latin typeface="Century Gothic" charset="0"/>
                <a:ea typeface="Century Gothic" charset="0"/>
                <a:cs typeface="Century Gothic" charset="0"/>
              </a:rPr>
              <a:t>,C), then O</a:t>
            </a:r>
            <a:r>
              <a:rPr lang="en-US" sz="2000" baseline="-25000">
                <a:solidFill>
                  <a:srgbClr val="FFFFFF"/>
                </a:solidFill>
                <a:latin typeface="Century Gothic" charset="0"/>
                <a:ea typeface="Century Gothic" charset="0"/>
                <a:cs typeface="Century Gothic" charset="0"/>
              </a:rPr>
              <a:t>A</a:t>
            </a:r>
            <a:r>
              <a:rPr lang="en-US" sz="2000">
                <a:solidFill>
                  <a:srgbClr val="FFFFFF"/>
                </a:solidFill>
                <a:latin typeface="Century Gothic" charset="0"/>
                <a:ea typeface="Century Gothic" charset="0"/>
                <a:cs typeface="Century Gothic" charset="0"/>
              </a:rPr>
              <a:t> has been assigned equal relative trust to O</a:t>
            </a:r>
            <a:r>
              <a:rPr lang="en-US" sz="2000" baseline="-25000">
                <a:solidFill>
                  <a:srgbClr val="FFFFFF"/>
                </a:solidFill>
                <a:latin typeface="Century Gothic" charset="0"/>
                <a:ea typeface="Century Gothic" charset="0"/>
                <a:cs typeface="Century Gothic" charset="0"/>
              </a:rPr>
              <a:t>B</a:t>
            </a:r>
            <a:r>
              <a:rPr lang="en-US" sz="2000">
                <a:solidFill>
                  <a:srgbClr val="FFFFFF"/>
                </a:solidFill>
                <a:latin typeface="Century Gothic" charset="0"/>
                <a:ea typeface="Century Gothic" charset="0"/>
                <a:cs typeface="Century Gothic" charset="0"/>
              </a:rPr>
              <a:t> by entity E in context C.</a:t>
            </a:r>
          </a:p>
        </p:txBody>
      </p:sp>
      <p:sp>
        <p:nvSpPr>
          <p:cNvPr id="273413"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hangingPunct="1">
              <a:lnSpc>
                <a:spcPct val="80000"/>
              </a:lnSpc>
              <a:spcBef>
                <a:spcPct val="0"/>
              </a:spcBef>
            </a:pPr>
            <a:r>
              <a:rPr lang="en-US" sz="4100">
                <a:solidFill>
                  <a:srgbClr val="FFFFFF"/>
                </a:solidFill>
                <a:latin typeface="Century Gothic" charset="0"/>
                <a:ea typeface="Century Gothic" charset="0"/>
                <a:cs typeface="Century Gothic" charset="0"/>
              </a:rPr>
              <a:t>RELATIVE TRUST (FORMAL)</a:t>
            </a:r>
          </a:p>
        </p:txBody>
      </p:sp>
      <p:sp>
        <p:nvSpPr>
          <p:cNvPr id="273414" name="Slide Number Placeholder 8"/>
          <p:cNvSpPr>
            <a:spLocks noGrp="1"/>
          </p:cNvSpPr>
          <p:nvPr>
            <p:ph type="sldNum" sz="quarter" idx="12"/>
          </p:nvPr>
        </p:nvSpPr>
        <p:spPr>
          <a:noFill/>
        </p:spPr>
        <p:txBody>
          <a:bodyPr/>
          <a:lstStyle/>
          <a:p>
            <a:fld id="{6D4237EA-0DC7-9540-8292-E397886FB7E3}" type="slidenum">
              <a:rPr lang="en-US" smtClean="0">
                <a:latin typeface="Eurostile" charset="0"/>
                <a:ea typeface="Eurostile" charset="0"/>
                <a:cs typeface="Eurostile" charset="0"/>
              </a:rPr>
              <a:pPr/>
              <a:t>148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027"/>
          <p:cNvSpPr txBox="1">
            <a:spLocks noChangeArrowheads="1"/>
          </p:cNvSpPr>
          <p:nvPr/>
        </p:nvSpPr>
        <p:spPr bwMode="auto">
          <a:xfrm>
            <a:off x="0" y="762000"/>
            <a:ext cx="9144000" cy="3352800"/>
          </a:xfrm>
          <a:prstGeom prst="rect">
            <a:avLst/>
          </a:prstGeom>
          <a:noFill/>
          <a:ln w="9525">
            <a:noFill/>
            <a:miter lim="800000"/>
            <a:headEnd/>
            <a:tailEnd/>
          </a:ln>
        </p:spPr>
        <p:txBody>
          <a:bodyPr>
            <a:prstTxWarp prst="textNoShape">
              <a:avLst/>
            </a:prstTxWarp>
          </a:bodyPr>
          <a:lstStyle/>
          <a:p>
            <a:pPr marL="342900" indent="-342900" algn="l">
              <a:spcBef>
                <a:spcPct val="20000"/>
              </a:spcBef>
              <a:defRPr/>
            </a:pPr>
            <a:r>
              <a:rPr lang="en-US" sz="2000" kern="0" dirty="0">
                <a:solidFill>
                  <a:srgbClr val="FFFFFF"/>
                </a:solidFill>
                <a:latin typeface="Century Gothic" charset="0"/>
                <a:ea typeface="Century Gothic" charset="0"/>
                <a:cs typeface="Century Gothic" charset="0"/>
              </a:rPr>
              <a:t>Given:</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s</a:t>
            </a:r>
            <a:r>
              <a:rPr lang="en-US" sz="2000" kern="0" dirty="0">
                <a:solidFill>
                  <a:srgbClr val="FFFFFF"/>
                </a:solidFill>
                <a:latin typeface="Century Gothic" charset="0"/>
                <a:ea typeface="Century Gothic" charset="0"/>
                <a:cs typeface="Century Gothic" charset="0"/>
              </a:rPr>
              <a:t> 		a subject</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S</a:t>
            </a:r>
            <a:r>
              <a:rPr lang="en-US" sz="2000" kern="0" dirty="0">
                <a:solidFill>
                  <a:srgbClr val="FFFFFF"/>
                </a:solidFill>
                <a:latin typeface="Century Gothic" charset="0"/>
                <a:ea typeface="Century Gothic" charset="0"/>
                <a:cs typeface="Century Gothic" charset="0"/>
              </a:rPr>
              <a:t> 		a set of subjects</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an object</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 set of objects</a:t>
            </a:r>
          </a:p>
          <a:p>
            <a:pPr marL="1257300" lvl="2" indent="-342900" algn="l">
              <a:spcBef>
                <a:spcPct val="20000"/>
              </a:spcBef>
              <a:defRPr/>
            </a:pPr>
            <a:r>
              <a:rPr lang="en-US" sz="2000" u="sng" kern="0" dirty="0" err="1">
                <a:ln>
                  <a:solidFill>
                    <a:srgbClr val="00FF00"/>
                  </a:solidFill>
                </a:ln>
                <a:solidFill>
                  <a:srgbClr val="FFFFFF"/>
                </a:solidFill>
                <a:latin typeface="Century Gothic" charset="0"/>
                <a:ea typeface="Century Gothic" charset="0"/>
                <a:cs typeface="Century Gothic" charset="0"/>
              </a:rPr>
              <a:t>il</a:t>
            </a:r>
            <a:r>
              <a:rPr lang="en-US" sz="2000" kern="0" dirty="0">
                <a:solidFill>
                  <a:srgbClr val="FFFFFF"/>
                </a:solidFill>
                <a:latin typeface="Century Gothic" charset="0"/>
                <a:ea typeface="Century Gothic" charset="0"/>
                <a:cs typeface="Century Gothic" charset="0"/>
              </a:rPr>
              <a:t> 		an integrity level</a:t>
            </a:r>
          </a:p>
          <a:p>
            <a:pPr marL="1257300" lvl="2" indent="-342900" algn="l">
              <a:spcBef>
                <a:spcPct val="20000"/>
              </a:spcBef>
              <a:defRPr/>
            </a:pPr>
            <a:r>
              <a:rPr lang="en-US" sz="2000" u="sng"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 read (observe) operation</a:t>
            </a:r>
          </a:p>
          <a:p>
            <a:pPr marL="1257300" lvl="2" indent="-342900" algn="l">
              <a:spcBef>
                <a:spcPct val="20000"/>
              </a:spcBef>
              <a:defRPr/>
            </a:pPr>
            <a:r>
              <a:rPr lang="en-US" sz="2000" u="sng" kern="0" dirty="0">
                <a:ln>
                  <a:solidFill>
                    <a:srgbClr val="00FF00"/>
                  </a:solidFill>
                </a:ln>
                <a:solidFill>
                  <a:srgbClr val="FFFFFF"/>
                </a:solidFill>
                <a:latin typeface="Century Gothic" charset="0"/>
                <a:ea typeface="Century Gothic" charset="0"/>
                <a:cs typeface="Century Gothic" charset="0"/>
              </a:rPr>
              <a:t>m</a:t>
            </a:r>
            <a:r>
              <a:rPr lang="en-US" sz="2000" kern="0" dirty="0">
                <a:ln>
                  <a:solidFill>
                    <a:srgbClr val="00FF00"/>
                  </a:solidFill>
                </a:ln>
                <a:solidFill>
                  <a:srgbClr val="FFFFFF"/>
                </a:solidFill>
                <a:latin typeface="Century Gothic" charset="0"/>
                <a:ea typeface="Century Gothic" charset="0"/>
                <a:cs typeface="Century Gothic" charset="0"/>
              </a:rPr>
              <a:t> </a:t>
            </a:r>
            <a:r>
              <a:rPr lang="en-US" sz="2000" kern="0" dirty="0">
                <a:solidFill>
                  <a:srgbClr val="FFFFFF"/>
                </a:solidFill>
                <a:latin typeface="Century Gothic" charset="0"/>
                <a:ea typeface="Century Gothic" charset="0"/>
                <a:cs typeface="Century Gothic" charset="0"/>
              </a:rPr>
              <a:t>		a modify operation</a:t>
            </a:r>
          </a:p>
          <a:p>
            <a:pPr marL="1257300" lvl="2" indent="-342900" algn="l">
              <a:spcBef>
                <a:spcPct val="20000"/>
              </a:spcBef>
              <a:defRPr/>
            </a:pPr>
            <a:r>
              <a:rPr lang="en-US" sz="2000" u="sng" kern="0" dirty="0">
                <a:ln>
                  <a:solidFill>
                    <a:srgbClr val="00FF00"/>
                  </a:solidFill>
                </a:ln>
                <a:solidFill>
                  <a:srgbClr val="FFFFFF"/>
                </a:solidFill>
                <a:latin typeface="Century Gothic" charset="0"/>
                <a:ea typeface="Century Gothic" charset="0"/>
                <a:cs typeface="Century Gothic" charset="0"/>
              </a:rPr>
              <a:t>i</a:t>
            </a:r>
            <a:r>
              <a:rPr lang="en-US" sz="2000" kern="0" dirty="0">
                <a:ln>
                  <a:solidFill>
                    <a:srgbClr val="00FF00"/>
                  </a:solidFill>
                </a:ln>
                <a:solidFill>
                  <a:srgbClr val="FFFFFF"/>
                </a:solidFill>
                <a:latin typeface="Century Gothic" charset="0"/>
                <a:ea typeface="Century Gothic" charset="0"/>
                <a:cs typeface="Century Gothic" charset="0"/>
              </a:rPr>
              <a:t> </a:t>
            </a:r>
            <a:r>
              <a:rPr lang="en-US" sz="2000" kern="0" dirty="0">
                <a:solidFill>
                  <a:srgbClr val="FFFFFF"/>
                </a:solidFill>
                <a:latin typeface="Century Gothic" charset="0"/>
                <a:ea typeface="Century Gothic" charset="0"/>
                <a:cs typeface="Century Gothic" charset="0"/>
              </a:rPr>
              <a:t>		an execute (invoke) operation</a:t>
            </a:r>
            <a:endParaRPr lang="en-US" sz="2000" u="sng" kern="0" dirty="0">
              <a:solidFill>
                <a:srgbClr val="FFFFFF"/>
              </a:solidFill>
              <a:latin typeface="Century Gothic" charset="0"/>
              <a:ea typeface="Century Gothic" charset="0"/>
              <a:cs typeface="Century Gothic" charset="0"/>
            </a:endParaRP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Biba Model (Formal)</a:t>
            </a:r>
          </a:p>
        </p:txBody>
      </p:sp>
      <p:grpSp>
        <p:nvGrpSpPr>
          <p:cNvPr id="275460" name="Group 19"/>
          <p:cNvGrpSpPr>
            <a:grpSpLocks/>
          </p:cNvGrpSpPr>
          <p:nvPr/>
        </p:nvGrpSpPr>
        <p:grpSpPr bwMode="auto">
          <a:xfrm>
            <a:off x="800100" y="4826000"/>
            <a:ext cx="7543800" cy="1879600"/>
            <a:chOff x="0" y="4826000"/>
            <a:chExt cx="7543800" cy="1879600"/>
          </a:xfrm>
        </p:grpSpPr>
        <p:sp>
          <p:nvSpPr>
            <p:cNvPr id="275462" name="Rectangle 1027"/>
            <p:cNvSpPr txBox="1">
              <a:spLocks noChangeArrowheads="1"/>
            </p:cNvSpPr>
            <p:nvPr/>
          </p:nvSpPr>
          <p:spPr bwMode="auto">
            <a:xfrm>
              <a:off x="0" y="4826000"/>
              <a:ext cx="45720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∀s∈S, o∈O, s </a:t>
              </a:r>
              <a:r>
                <a:rPr lang="en-US" sz="2000" u="sng">
                  <a:solidFill>
                    <a:srgbClr val="FFFFFF"/>
                  </a:solidFill>
                  <a:latin typeface="Century Gothic" charset="0"/>
                  <a:ea typeface="Century Gothic" charset="0"/>
                  <a:cs typeface="Century Gothic" charset="0"/>
                </a:rPr>
                <a:t>o</a:t>
              </a:r>
              <a:r>
                <a:rPr lang="en-US" sz="2000">
                  <a:solidFill>
                    <a:srgbClr val="FFFFFF"/>
                  </a:solidFill>
                  <a:latin typeface="Century Gothic" charset="0"/>
                  <a:ea typeface="Century Gothic" charset="0"/>
                  <a:cs typeface="Century Gothic" charset="0"/>
                </a:rPr>
                <a:t> o → </a:t>
              </a:r>
              <a:r>
                <a:rPr lang="en-US" sz="2000" u="sng">
                  <a:solidFill>
                    <a:srgbClr val="FFFFFF"/>
                  </a:solidFill>
                  <a:latin typeface="Century Gothic" charset="0"/>
                  <a:ea typeface="Century Gothic" charset="0"/>
                  <a:cs typeface="Century Gothic" charset="0"/>
                </a:rPr>
                <a:t>il</a:t>
              </a:r>
              <a:r>
                <a:rPr lang="en-US" sz="2000">
                  <a:solidFill>
                    <a:srgbClr val="FFFFFF"/>
                  </a:solidFill>
                  <a:latin typeface="Century Gothic" charset="0"/>
                  <a:ea typeface="Century Gothic" charset="0"/>
                  <a:cs typeface="Century Gothic" charset="0"/>
                </a:rPr>
                <a:t>(s) ≤ </a:t>
              </a:r>
              <a:r>
                <a:rPr lang="en-US" sz="2000" u="sng">
                  <a:solidFill>
                    <a:srgbClr val="FFFFFF"/>
                  </a:solidFill>
                  <a:latin typeface="Century Gothic" charset="0"/>
                  <a:ea typeface="Century Gothic" charset="0"/>
                  <a:cs typeface="Century Gothic" charset="0"/>
                </a:rPr>
                <a:t>il</a:t>
              </a:r>
              <a:r>
                <a:rPr lang="en-US" sz="2000">
                  <a:solidFill>
                    <a:srgbClr val="FFFFFF"/>
                  </a:solidFill>
                  <a:latin typeface="Century Gothic" charset="0"/>
                  <a:ea typeface="Century Gothic" charset="0"/>
                  <a:cs typeface="Century Gothic" charset="0"/>
                </a:rPr>
                <a:t>(o) </a:t>
              </a:r>
            </a:p>
          </p:txBody>
        </p:sp>
        <p:sp>
          <p:nvSpPr>
            <p:cNvPr id="275463" name="Rectangle 1027"/>
            <p:cNvSpPr txBox="1">
              <a:spLocks noChangeArrowheads="1"/>
            </p:cNvSpPr>
            <p:nvPr/>
          </p:nvSpPr>
          <p:spPr bwMode="auto">
            <a:xfrm>
              <a:off x="0" y="5537200"/>
              <a:ext cx="45720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∀s∈S, o∈O, s </a:t>
              </a:r>
              <a:r>
                <a:rPr lang="en-US" sz="2000" u="sng">
                  <a:solidFill>
                    <a:srgbClr val="FFFFFF"/>
                  </a:solidFill>
                  <a:latin typeface="Century Gothic" charset="0"/>
                  <a:ea typeface="Century Gothic" charset="0"/>
                  <a:cs typeface="Century Gothic" charset="0"/>
                </a:rPr>
                <a:t>m</a:t>
              </a:r>
              <a:r>
                <a:rPr lang="en-US" sz="2000">
                  <a:solidFill>
                    <a:srgbClr val="FFFFFF"/>
                  </a:solidFill>
                  <a:latin typeface="Century Gothic" charset="0"/>
                  <a:ea typeface="Century Gothic" charset="0"/>
                  <a:cs typeface="Century Gothic" charset="0"/>
                </a:rPr>
                <a:t> o → il(o) ≤ </a:t>
              </a:r>
              <a:r>
                <a:rPr lang="en-US" sz="2000" u="sng">
                  <a:solidFill>
                    <a:srgbClr val="FFFFFF"/>
                  </a:solidFill>
                  <a:latin typeface="Century Gothic" charset="0"/>
                  <a:ea typeface="Century Gothic" charset="0"/>
                  <a:cs typeface="Century Gothic" charset="0"/>
                </a:rPr>
                <a:t>il</a:t>
              </a:r>
              <a:r>
                <a:rPr lang="en-US" sz="2000">
                  <a:solidFill>
                    <a:srgbClr val="FFFFFF"/>
                  </a:solidFill>
                  <a:latin typeface="Century Gothic" charset="0"/>
                  <a:ea typeface="Century Gothic" charset="0"/>
                  <a:cs typeface="Century Gothic" charset="0"/>
                </a:rPr>
                <a:t>(s)</a:t>
              </a:r>
            </a:p>
          </p:txBody>
        </p:sp>
        <p:sp>
          <p:nvSpPr>
            <p:cNvPr id="275464" name="Rectangle 1027"/>
            <p:cNvSpPr txBox="1">
              <a:spLocks noChangeArrowheads="1"/>
            </p:cNvSpPr>
            <p:nvPr/>
          </p:nvSpPr>
          <p:spPr bwMode="auto">
            <a:xfrm>
              <a:off x="0" y="6248400"/>
              <a:ext cx="45720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∀s</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,s</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∈S, s</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a:t>
              </a:r>
              <a:r>
                <a:rPr lang="en-US" sz="2000" u="sng">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s</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 </a:t>
              </a:r>
              <a:r>
                <a:rPr lang="en-US" sz="2000" u="sng">
                  <a:solidFill>
                    <a:srgbClr val="FFFFFF"/>
                  </a:solidFill>
                  <a:latin typeface="Century Gothic" charset="0"/>
                  <a:ea typeface="Century Gothic" charset="0"/>
                  <a:cs typeface="Century Gothic" charset="0"/>
                </a:rPr>
                <a:t>il</a:t>
              </a:r>
              <a:r>
                <a:rPr lang="en-US" sz="2000">
                  <a:solidFill>
                    <a:srgbClr val="FFFFFF"/>
                  </a:solidFill>
                  <a:latin typeface="Century Gothic" charset="0"/>
                  <a:ea typeface="Century Gothic" charset="0"/>
                  <a:cs typeface="Century Gothic" charset="0"/>
                </a:rPr>
                <a:t>(s</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 </a:t>
              </a:r>
              <a:r>
                <a:rPr lang="en-US" sz="2000" u="sng">
                  <a:solidFill>
                    <a:srgbClr val="FFFFFF"/>
                  </a:solidFill>
                  <a:latin typeface="Century Gothic" charset="0"/>
                  <a:ea typeface="Century Gothic" charset="0"/>
                  <a:cs typeface="Century Gothic" charset="0"/>
                </a:rPr>
                <a:t>il</a:t>
              </a:r>
              <a:r>
                <a:rPr lang="en-US" sz="2000">
                  <a:solidFill>
                    <a:srgbClr val="FFFFFF"/>
                  </a:solidFill>
                  <a:latin typeface="Century Gothic" charset="0"/>
                  <a:ea typeface="Century Gothic" charset="0"/>
                  <a:cs typeface="Century Gothic" charset="0"/>
                </a:rPr>
                <a:t>(s</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a:t>
              </a:r>
            </a:p>
          </p:txBody>
        </p:sp>
        <p:sp>
          <p:nvSpPr>
            <p:cNvPr id="275465" name="Rectangle 1027"/>
            <p:cNvSpPr txBox="1">
              <a:spLocks noChangeArrowheads="1"/>
            </p:cNvSpPr>
            <p:nvPr/>
          </p:nvSpPr>
          <p:spPr bwMode="auto">
            <a:xfrm>
              <a:off x="5105400" y="4826000"/>
              <a:ext cx="24384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(No reads down)</a:t>
              </a:r>
            </a:p>
          </p:txBody>
        </p:sp>
        <p:sp>
          <p:nvSpPr>
            <p:cNvPr id="275466" name="Rectangle 1027"/>
            <p:cNvSpPr txBox="1">
              <a:spLocks noChangeArrowheads="1"/>
            </p:cNvSpPr>
            <p:nvPr/>
          </p:nvSpPr>
          <p:spPr bwMode="auto">
            <a:xfrm>
              <a:off x="5105400" y="5537200"/>
              <a:ext cx="24384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(No writes up)</a:t>
              </a:r>
            </a:p>
          </p:txBody>
        </p:sp>
        <p:sp>
          <p:nvSpPr>
            <p:cNvPr id="275467" name="Rectangle 1027"/>
            <p:cNvSpPr txBox="1">
              <a:spLocks noChangeArrowheads="1"/>
            </p:cNvSpPr>
            <p:nvPr/>
          </p:nvSpPr>
          <p:spPr bwMode="auto">
            <a:xfrm>
              <a:off x="5105400" y="6248400"/>
              <a:ext cx="24384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(No executes up)</a:t>
              </a:r>
            </a:p>
          </p:txBody>
        </p:sp>
      </p:grpSp>
      <p:sp>
        <p:nvSpPr>
          <p:cNvPr id="275461" name="Slide Number Placeholder 13"/>
          <p:cNvSpPr>
            <a:spLocks noGrp="1"/>
          </p:cNvSpPr>
          <p:nvPr>
            <p:ph type="sldNum" sz="quarter" idx="12"/>
          </p:nvPr>
        </p:nvSpPr>
        <p:spPr>
          <a:noFill/>
        </p:spPr>
        <p:txBody>
          <a:bodyPr/>
          <a:lstStyle/>
          <a:p>
            <a:fld id="{EE593552-438C-2046-8239-9FD41C4B542D}" type="slidenum">
              <a:rPr lang="en-US" smtClean="0">
                <a:latin typeface="Eurostile" charset="0"/>
                <a:ea typeface="Eurostile" charset="0"/>
                <a:cs typeface="Eurostile" charset="0"/>
              </a:rPr>
              <a:pPr/>
              <a:t>149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The</a:t>
            </a:r>
            <a:r>
              <a:rPr lang="en-US" kern="0" cap="small" dirty="0" smtClean="0">
                <a:solidFill>
                  <a:srgbClr val="FFFFFF"/>
                </a:solidFill>
                <a:latin typeface="Century Gothic"/>
                <a:ea typeface="+mj-ea"/>
                <a:cs typeface="Century Gothic"/>
              </a:rPr>
              <a:t> Bell-La </a:t>
            </a:r>
            <a:r>
              <a:rPr lang="en-US" kern="0" cap="small" dirty="0" err="1" smtClean="0">
                <a:solidFill>
                  <a:srgbClr val="FFFFFF"/>
                </a:solidFill>
                <a:latin typeface="Century Gothic"/>
                <a:ea typeface="+mj-ea"/>
                <a:cs typeface="Century Gothic"/>
              </a:rPr>
              <a:t>Padula</a:t>
            </a:r>
            <a:r>
              <a:rPr lang="en-US" kern="0" cap="small" dirty="0" smtClean="0">
                <a:solidFill>
                  <a:srgbClr val="FFFFFF"/>
                </a:solidFill>
                <a:latin typeface="Century Gothic"/>
                <a:ea typeface="+mj-ea"/>
                <a:cs typeface="Century Gothic"/>
              </a:rPr>
              <a:t> Confidentiality Model</a:t>
            </a:r>
            <a:endParaRPr lang="en-US"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15</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Professor</a:t>
              </a:r>
              <a:endParaRPr lang="en-US" sz="1600" dirty="0">
                <a:solidFill>
                  <a:srgbClr val="FFFFFF"/>
                </a:solidFill>
                <a:latin typeface="Century Gothic" charset="0"/>
                <a:ea typeface="Century Gothic" charset="0"/>
                <a:cs typeface="Century Gothic" charset="0"/>
              </a:endParaRP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Student</a:t>
              </a:r>
              <a:endParaRPr lang="en-US" sz="1600" dirty="0">
                <a:solidFill>
                  <a:srgbClr val="FFFFFF"/>
                </a:solidFill>
                <a:latin typeface="Century Gothic"/>
                <a:cs typeface="Century Gothic"/>
              </a:endParaRP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Student Grades</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610489" y="2334138"/>
              <a:ext cx="996061" cy="627624"/>
              <a:chOff x="370777" y="3114394"/>
              <a:chExt cx="996061" cy="627624"/>
            </a:xfrm>
          </p:grpSpPr>
          <p:sp>
            <p:nvSpPr>
              <p:cNvPr id="62486" name="TextBox 49"/>
              <p:cNvSpPr txBox="1">
                <a:spLocks noChangeArrowheads="1"/>
              </p:cNvSpPr>
              <p:nvPr/>
            </p:nvSpPr>
            <p:spPr bwMode="auto">
              <a:xfrm>
                <a:off x="370777" y="3228975"/>
                <a:ext cx="996061"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Write</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none"/>
                <a:tailEnd type="triangle" w="med" len="med"/>
              </a:ln>
            </p:spPr>
          </p:cxnSp>
        </p:grpSp>
        <p:sp>
          <p:nvSpPr>
            <p:cNvPr id="26" name="TextBox 49"/>
            <p:cNvSpPr txBox="1">
              <a:spLocks noChangeArrowheads="1"/>
            </p:cNvSpPr>
            <p:nvPr/>
          </p:nvSpPr>
          <p:spPr bwMode="auto">
            <a:xfrm>
              <a:off x="610489" y="4544292"/>
              <a:ext cx="996061"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Write</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none"/>
              <a:tailEnd type="triangle" w="med" len="med"/>
            </a:ln>
          </p:spPr>
        </p:cxnSp>
      </p:grpSp>
      <p:sp>
        <p:nvSpPr>
          <p:cNvPr id="34" name="Text Box 8"/>
          <p:cNvSpPr txBox="1">
            <a:spLocks noChangeArrowheads="1"/>
          </p:cNvSpPr>
          <p:nvPr/>
        </p:nvSpPr>
        <p:spPr bwMode="auto">
          <a:xfrm>
            <a:off x="7239000" y="3495645"/>
            <a:ext cx="1905000" cy="707886"/>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writes down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027"/>
          <p:cNvSpPr txBox="1">
            <a:spLocks noChangeArrowheads="1"/>
          </p:cNvSpPr>
          <p:nvPr/>
        </p:nvSpPr>
        <p:spPr bwMode="auto">
          <a:xfrm>
            <a:off x="0" y="762000"/>
            <a:ext cx="9144000" cy="3352800"/>
          </a:xfrm>
          <a:prstGeom prst="rect">
            <a:avLst/>
          </a:prstGeom>
          <a:noFill/>
          <a:ln w="9525">
            <a:noFill/>
            <a:miter lim="800000"/>
            <a:headEnd/>
            <a:tailEnd/>
          </a:ln>
        </p:spPr>
        <p:txBody>
          <a:bodyPr>
            <a:prstTxWarp prst="textNoShape">
              <a:avLst/>
            </a:prstTxWarp>
          </a:bodyPr>
          <a:lstStyle/>
          <a:p>
            <a:pPr marL="342900" indent="-342900" algn="l">
              <a:spcBef>
                <a:spcPct val="20000"/>
              </a:spcBef>
              <a:defRPr/>
            </a:pPr>
            <a:r>
              <a:rPr lang="en-US" sz="2000" kern="0" dirty="0">
                <a:solidFill>
                  <a:srgbClr val="FFFFFF"/>
                </a:solidFill>
                <a:latin typeface="Century Gothic" charset="0"/>
                <a:ea typeface="Century Gothic" charset="0"/>
                <a:cs typeface="Century Gothic" charset="0"/>
              </a:rPr>
              <a:t>Given:</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s</a:t>
            </a:r>
            <a:r>
              <a:rPr lang="en-US" sz="2000" kern="0" dirty="0">
                <a:solidFill>
                  <a:srgbClr val="FFFFFF"/>
                </a:solidFill>
                <a:latin typeface="Century Gothic" charset="0"/>
                <a:ea typeface="Century Gothic" charset="0"/>
                <a:cs typeface="Century Gothic" charset="0"/>
              </a:rPr>
              <a:t> 		a subject</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S</a:t>
            </a:r>
            <a:r>
              <a:rPr lang="en-US" sz="2000" kern="0" dirty="0">
                <a:solidFill>
                  <a:srgbClr val="FFFFFF"/>
                </a:solidFill>
                <a:latin typeface="Century Gothic" charset="0"/>
                <a:ea typeface="Century Gothic" charset="0"/>
                <a:cs typeface="Century Gothic" charset="0"/>
              </a:rPr>
              <a:t> 		a set of subjects</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an object</a:t>
            </a:r>
          </a:p>
          <a:p>
            <a:pPr marL="1257300" lvl="2" indent="-342900" algn="l">
              <a:spcBef>
                <a:spcPct val="20000"/>
              </a:spcBef>
              <a:defRPr/>
            </a:pPr>
            <a:r>
              <a:rPr lang="en-US" sz="2000"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 set of objects</a:t>
            </a:r>
          </a:p>
          <a:p>
            <a:pPr marL="1257300" lvl="2" indent="-342900" algn="l">
              <a:spcBef>
                <a:spcPct val="20000"/>
              </a:spcBef>
              <a:defRPr/>
            </a:pPr>
            <a:r>
              <a:rPr lang="en-US" sz="2000" u="sng" kern="0" dirty="0" err="1">
                <a:ln>
                  <a:solidFill>
                    <a:srgbClr val="00FF00"/>
                  </a:solidFill>
                </a:ln>
                <a:solidFill>
                  <a:srgbClr val="FFFFFF"/>
                </a:solidFill>
                <a:latin typeface="Century Gothic" charset="0"/>
                <a:ea typeface="Century Gothic" charset="0"/>
                <a:cs typeface="Century Gothic" charset="0"/>
              </a:rPr>
              <a:t>sl</a:t>
            </a:r>
            <a:r>
              <a:rPr lang="en-US" sz="2000" kern="0" dirty="0">
                <a:solidFill>
                  <a:srgbClr val="FFFFFF"/>
                </a:solidFill>
                <a:latin typeface="Century Gothic" charset="0"/>
                <a:ea typeface="Century Gothic" charset="0"/>
                <a:cs typeface="Century Gothic" charset="0"/>
              </a:rPr>
              <a:t> 		a security level</a:t>
            </a:r>
          </a:p>
          <a:p>
            <a:pPr marL="1257300" lvl="2" indent="-342900" algn="l">
              <a:spcBef>
                <a:spcPct val="20000"/>
              </a:spcBef>
              <a:defRPr/>
            </a:pPr>
            <a:r>
              <a:rPr lang="en-US" sz="2000" u="sng" kern="0" dirty="0">
                <a:ln>
                  <a:solidFill>
                    <a:srgbClr val="00FF00"/>
                  </a:solidFill>
                </a:ln>
                <a:solidFill>
                  <a:srgbClr val="FFFFFF"/>
                </a:solidFill>
                <a:latin typeface="Century Gothic" charset="0"/>
                <a:ea typeface="Century Gothic" charset="0"/>
                <a:cs typeface="Century Gothic" charset="0"/>
              </a:rPr>
              <a:t>o</a:t>
            </a:r>
            <a:r>
              <a:rPr lang="en-US" sz="2000" kern="0" dirty="0">
                <a:solidFill>
                  <a:srgbClr val="FFFFFF"/>
                </a:solidFill>
                <a:latin typeface="Century Gothic" charset="0"/>
                <a:ea typeface="Century Gothic" charset="0"/>
                <a:cs typeface="Century Gothic" charset="0"/>
              </a:rPr>
              <a:t> 		a read (observe) operation</a:t>
            </a:r>
          </a:p>
          <a:p>
            <a:pPr marL="1257300" lvl="2" indent="-342900" algn="l">
              <a:spcBef>
                <a:spcPct val="20000"/>
              </a:spcBef>
              <a:defRPr/>
            </a:pPr>
            <a:r>
              <a:rPr lang="en-US" sz="2000" u="sng" kern="0" dirty="0">
                <a:ln>
                  <a:solidFill>
                    <a:srgbClr val="00FF00"/>
                  </a:solidFill>
                </a:ln>
                <a:solidFill>
                  <a:srgbClr val="FFFFFF"/>
                </a:solidFill>
                <a:latin typeface="Century Gothic" charset="0"/>
                <a:ea typeface="Century Gothic" charset="0"/>
                <a:cs typeface="Century Gothic" charset="0"/>
              </a:rPr>
              <a:t>m</a:t>
            </a:r>
            <a:r>
              <a:rPr lang="en-US" sz="2000" kern="0" dirty="0">
                <a:ln>
                  <a:solidFill>
                    <a:srgbClr val="00FF00"/>
                  </a:solidFill>
                </a:ln>
                <a:solidFill>
                  <a:srgbClr val="FFFFFF"/>
                </a:solidFill>
                <a:latin typeface="Century Gothic" charset="0"/>
                <a:ea typeface="Century Gothic" charset="0"/>
                <a:cs typeface="Century Gothic" charset="0"/>
              </a:rPr>
              <a:t> </a:t>
            </a:r>
            <a:r>
              <a:rPr lang="en-US" sz="2000" kern="0" dirty="0">
                <a:solidFill>
                  <a:srgbClr val="FFFFFF"/>
                </a:solidFill>
                <a:latin typeface="Century Gothic" charset="0"/>
                <a:ea typeface="Century Gothic" charset="0"/>
                <a:cs typeface="Century Gothic" charset="0"/>
              </a:rPr>
              <a:t>		a modify operation</a:t>
            </a: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Bell-</a:t>
            </a:r>
            <a:r>
              <a:rPr lang="en-US" sz="4800" kern="0" cap="small" dirty="0" err="1">
                <a:solidFill>
                  <a:srgbClr val="FFFFFF"/>
                </a:solidFill>
                <a:latin typeface="Century Gothic"/>
                <a:ea typeface="+mj-ea"/>
                <a:cs typeface="Century Gothic"/>
              </a:rPr>
              <a:t>LaPadula</a:t>
            </a:r>
            <a:r>
              <a:rPr lang="en-US" sz="4800" kern="0" cap="small" dirty="0">
                <a:solidFill>
                  <a:srgbClr val="FFFFFF"/>
                </a:solidFill>
                <a:latin typeface="Century Gothic"/>
                <a:ea typeface="+mj-ea"/>
                <a:cs typeface="Century Gothic"/>
              </a:rPr>
              <a:t> Model (Formal)</a:t>
            </a:r>
          </a:p>
        </p:txBody>
      </p:sp>
      <p:grpSp>
        <p:nvGrpSpPr>
          <p:cNvPr id="277508" name="Group 19"/>
          <p:cNvGrpSpPr>
            <a:grpSpLocks/>
          </p:cNvGrpSpPr>
          <p:nvPr/>
        </p:nvGrpSpPr>
        <p:grpSpPr bwMode="auto">
          <a:xfrm>
            <a:off x="800100" y="4826000"/>
            <a:ext cx="7543800" cy="1168400"/>
            <a:chOff x="0" y="4826000"/>
            <a:chExt cx="7543800" cy="1168400"/>
          </a:xfrm>
        </p:grpSpPr>
        <p:sp>
          <p:nvSpPr>
            <p:cNvPr id="277510" name="Rectangle 1027"/>
            <p:cNvSpPr txBox="1">
              <a:spLocks noChangeArrowheads="1"/>
            </p:cNvSpPr>
            <p:nvPr/>
          </p:nvSpPr>
          <p:spPr bwMode="auto">
            <a:xfrm>
              <a:off x="0" y="4826000"/>
              <a:ext cx="45720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∀s∈S, o∈O, s </a:t>
              </a:r>
              <a:r>
                <a:rPr lang="en-US" sz="2000" u="sng">
                  <a:solidFill>
                    <a:srgbClr val="FFFFFF"/>
                  </a:solidFill>
                  <a:latin typeface="Century Gothic" charset="0"/>
                  <a:ea typeface="Century Gothic" charset="0"/>
                  <a:cs typeface="Century Gothic" charset="0"/>
                </a:rPr>
                <a:t>o</a:t>
              </a:r>
              <a:r>
                <a:rPr lang="en-US" sz="2000">
                  <a:solidFill>
                    <a:srgbClr val="FFFFFF"/>
                  </a:solidFill>
                  <a:latin typeface="Century Gothic" charset="0"/>
                  <a:ea typeface="Century Gothic" charset="0"/>
                  <a:cs typeface="Century Gothic" charset="0"/>
                </a:rPr>
                <a:t> o → </a:t>
              </a:r>
              <a:r>
                <a:rPr lang="en-US" sz="2000" u="sng">
                  <a:solidFill>
                    <a:srgbClr val="FFFFFF"/>
                  </a:solidFill>
                  <a:latin typeface="Century Gothic" charset="0"/>
                  <a:ea typeface="Century Gothic" charset="0"/>
                  <a:cs typeface="Century Gothic" charset="0"/>
                </a:rPr>
                <a:t>sl</a:t>
              </a:r>
              <a:r>
                <a:rPr lang="en-US" sz="2000">
                  <a:solidFill>
                    <a:srgbClr val="FFFFFF"/>
                  </a:solidFill>
                  <a:latin typeface="Century Gothic" charset="0"/>
                  <a:ea typeface="Century Gothic" charset="0"/>
                  <a:cs typeface="Century Gothic" charset="0"/>
                </a:rPr>
                <a:t>(o) ≤ </a:t>
              </a:r>
              <a:r>
                <a:rPr lang="en-US" sz="2000" u="sng">
                  <a:solidFill>
                    <a:srgbClr val="FFFFFF"/>
                  </a:solidFill>
                  <a:latin typeface="Century Gothic" charset="0"/>
                  <a:ea typeface="Century Gothic" charset="0"/>
                  <a:cs typeface="Century Gothic" charset="0"/>
                </a:rPr>
                <a:t>sl</a:t>
              </a:r>
              <a:r>
                <a:rPr lang="en-US" sz="2000">
                  <a:solidFill>
                    <a:srgbClr val="FFFFFF"/>
                  </a:solidFill>
                  <a:latin typeface="Century Gothic" charset="0"/>
                  <a:ea typeface="Century Gothic" charset="0"/>
                  <a:cs typeface="Century Gothic" charset="0"/>
                </a:rPr>
                <a:t>(s)</a:t>
              </a:r>
            </a:p>
          </p:txBody>
        </p:sp>
        <p:sp>
          <p:nvSpPr>
            <p:cNvPr id="277511" name="Rectangle 1027"/>
            <p:cNvSpPr txBox="1">
              <a:spLocks noChangeArrowheads="1"/>
            </p:cNvSpPr>
            <p:nvPr/>
          </p:nvSpPr>
          <p:spPr bwMode="auto">
            <a:xfrm>
              <a:off x="0" y="5537200"/>
              <a:ext cx="45720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∀s∈S, o∈O, s </a:t>
              </a:r>
              <a:r>
                <a:rPr lang="en-US" sz="2000" u="sng">
                  <a:solidFill>
                    <a:srgbClr val="FFFFFF"/>
                  </a:solidFill>
                  <a:latin typeface="Century Gothic" charset="0"/>
                  <a:ea typeface="Century Gothic" charset="0"/>
                  <a:cs typeface="Century Gothic" charset="0"/>
                </a:rPr>
                <a:t>m</a:t>
              </a:r>
              <a:r>
                <a:rPr lang="en-US" sz="2000">
                  <a:solidFill>
                    <a:srgbClr val="FFFFFF"/>
                  </a:solidFill>
                  <a:latin typeface="Century Gothic" charset="0"/>
                  <a:ea typeface="Century Gothic" charset="0"/>
                  <a:cs typeface="Century Gothic" charset="0"/>
                </a:rPr>
                <a:t> o → </a:t>
              </a:r>
              <a:r>
                <a:rPr lang="en-US" sz="2000" u="sng">
                  <a:solidFill>
                    <a:srgbClr val="FFFFFF"/>
                  </a:solidFill>
                  <a:latin typeface="Century Gothic" charset="0"/>
                  <a:ea typeface="Century Gothic" charset="0"/>
                  <a:cs typeface="Century Gothic" charset="0"/>
                </a:rPr>
                <a:t>sl</a:t>
              </a:r>
              <a:r>
                <a:rPr lang="en-US" sz="2000">
                  <a:solidFill>
                    <a:srgbClr val="FFFFFF"/>
                  </a:solidFill>
                  <a:latin typeface="Century Gothic" charset="0"/>
                  <a:ea typeface="Century Gothic" charset="0"/>
                  <a:cs typeface="Century Gothic" charset="0"/>
                </a:rPr>
                <a:t>(s) ≤ </a:t>
              </a:r>
              <a:r>
                <a:rPr lang="en-US" sz="2000" u="sng">
                  <a:solidFill>
                    <a:srgbClr val="FFFFFF"/>
                  </a:solidFill>
                  <a:latin typeface="Century Gothic" charset="0"/>
                  <a:ea typeface="Century Gothic" charset="0"/>
                  <a:cs typeface="Century Gothic" charset="0"/>
                </a:rPr>
                <a:t>sl</a:t>
              </a:r>
              <a:r>
                <a:rPr lang="en-US" sz="2000">
                  <a:solidFill>
                    <a:srgbClr val="FFFFFF"/>
                  </a:solidFill>
                  <a:latin typeface="Century Gothic" charset="0"/>
                  <a:ea typeface="Century Gothic" charset="0"/>
                  <a:cs typeface="Century Gothic" charset="0"/>
                </a:rPr>
                <a:t>(o)</a:t>
              </a:r>
            </a:p>
          </p:txBody>
        </p:sp>
        <p:sp>
          <p:nvSpPr>
            <p:cNvPr id="277512" name="Rectangle 1027"/>
            <p:cNvSpPr txBox="1">
              <a:spLocks noChangeArrowheads="1"/>
            </p:cNvSpPr>
            <p:nvPr/>
          </p:nvSpPr>
          <p:spPr bwMode="auto">
            <a:xfrm>
              <a:off x="5105400" y="4826000"/>
              <a:ext cx="24384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(No reads up)</a:t>
              </a:r>
            </a:p>
          </p:txBody>
        </p:sp>
        <p:sp>
          <p:nvSpPr>
            <p:cNvPr id="277513" name="Rectangle 1027"/>
            <p:cNvSpPr txBox="1">
              <a:spLocks noChangeArrowheads="1"/>
            </p:cNvSpPr>
            <p:nvPr/>
          </p:nvSpPr>
          <p:spPr bwMode="auto">
            <a:xfrm>
              <a:off x="5105400" y="5537200"/>
              <a:ext cx="2438400" cy="457200"/>
            </a:xfrm>
            <a:prstGeom prst="rect">
              <a:avLst/>
            </a:prstGeom>
            <a:noFill/>
            <a:ln w="9525">
              <a:noFill/>
              <a:miter lim="800000"/>
              <a:headEnd/>
              <a:tailEnd/>
            </a:ln>
          </p:spPr>
          <p:txBody>
            <a:bodyPr>
              <a:prstTxWarp prst="textNoShape">
                <a:avLst/>
              </a:prstTxWarp>
            </a:bodyPr>
            <a:lstStyle/>
            <a:p>
              <a:pPr marL="342900" indent="-342900" algn="l">
                <a:spcBef>
                  <a:spcPct val="20000"/>
                </a:spcBef>
              </a:pPr>
              <a:r>
                <a:rPr lang="en-US" sz="2000">
                  <a:solidFill>
                    <a:srgbClr val="FFFFFF"/>
                  </a:solidFill>
                  <a:latin typeface="Century Gothic" charset="0"/>
                  <a:ea typeface="Century Gothic" charset="0"/>
                  <a:cs typeface="Century Gothic" charset="0"/>
                </a:rPr>
                <a:t>(No writes down)</a:t>
              </a:r>
            </a:p>
          </p:txBody>
        </p:sp>
      </p:grpSp>
      <p:sp>
        <p:nvSpPr>
          <p:cNvPr id="277509" name="Slide Number Placeholder 12"/>
          <p:cNvSpPr>
            <a:spLocks noGrp="1"/>
          </p:cNvSpPr>
          <p:nvPr>
            <p:ph type="sldNum" sz="quarter" idx="12"/>
          </p:nvPr>
        </p:nvSpPr>
        <p:spPr>
          <a:noFill/>
        </p:spPr>
        <p:txBody>
          <a:bodyPr/>
          <a:lstStyle/>
          <a:p>
            <a:fld id="{4168F761-9E01-EF4E-8C26-BC7096CCC24A}" type="slidenum">
              <a:rPr lang="en-US" smtClean="0">
                <a:latin typeface="Eurostile" charset="0"/>
                <a:ea typeface="Eurostile" charset="0"/>
                <a:cs typeface="Eurostile" charset="0"/>
              </a:rPr>
              <a:pPr/>
              <a:t>150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0" y="684213"/>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PGP has two types of trust</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PGP Web of Trust Model</a:t>
            </a:r>
          </a:p>
        </p:txBody>
      </p:sp>
      <p:sp>
        <p:nvSpPr>
          <p:cNvPr id="7" name="Text Box 8"/>
          <p:cNvSpPr txBox="1">
            <a:spLocks noChangeArrowheads="1"/>
          </p:cNvSpPr>
          <p:nvPr/>
        </p:nvSpPr>
        <p:spPr bwMode="auto">
          <a:xfrm>
            <a:off x="0" y="1766888"/>
            <a:ext cx="9144000" cy="1785937"/>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Certificate trust</a:t>
            </a:r>
          </a:p>
          <a:p>
            <a:pPr lvl="1" algn="l"/>
            <a:r>
              <a:rPr lang="en-US" sz="2000">
                <a:solidFill>
                  <a:srgbClr val="FFFFFF"/>
                </a:solidFill>
                <a:latin typeface="Century Gothic" charset="0"/>
                <a:ea typeface="Century Gothic" charset="0"/>
                <a:cs typeface="Century Gothic" charset="0"/>
              </a:rPr>
              <a:t>A user’s public key is the subject of a certificate</a:t>
            </a:r>
          </a:p>
          <a:p>
            <a:pPr lvl="1" algn="l"/>
            <a:r>
              <a:rPr lang="en-US" sz="2000">
                <a:solidFill>
                  <a:srgbClr val="FFFFFF"/>
                </a:solidFill>
                <a:latin typeface="Century Gothic" charset="0"/>
                <a:ea typeface="Century Gothic" charset="0"/>
                <a:cs typeface="Century Gothic" charset="0"/>
              </a:rPr>
              <a:t>Certificates make assertions about otherwise unknown keys</a:t>
            </a:r>
          </a:p>
          <a:p>
            <a:pPr lvl="1" algn="l"/>
            <a:r>
              <a:rPr lang="en-US" sz="2000">
                <a:solidFill>
                  <a:srgbClr val="FFFFFF"/>
                </a:solidFill>
                <a:latin typeface="Century Gothic" charset="0"/>
                <a:ea typeface="Century Gothic" charset="0"/>
                <a:cs typeface="Century Gothic" charset="0"/>
              </a:rPr>
              <a:t>Three levels of certificate trust</a:t>
            </a:r>
          </a:p>
        </p:txBody>
      </p:sp>
      <p:sp>
        <p:nvSpPr>
          <p:cNvPr id="8" name="Text Box 8"/>
          <p:cNvSpPr txBox="1">
            <a:spLocks noChangeArrowheads="1"/>
          </p:cNvSpPr>
          <p:nvPr/>
        </p:nvSpPr>
        <p:spPr bwMode="auto">
          <a:xfrm>
            <a:off x="0" y="4235450"/>
            <a:ext cx="9144000" cy="2400300"/>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Introducer trust</a:t>
            </a:r>
          </a:p>
          <a:p>
            <a:pPr lvl="1" algn="l"/>
            <a:r>
              <a:rPr lang="en-US" sz="2000">
                <a:solidFill>
                  <a:srgbClr val="FFFFFF"/>
                </a:solidFill>
                <a:latin typeface="Century Gothic" charset="0"/>
                <a:ea typeface="Century Gothic" charset="0"/>
                <a:cs typeface="Century Gothic" charset="0"/>
              </a:rPr>
              <a:t>One user’s public key is trusted to a certain degree by a second user to “introduce” the second user to a third user’s public key by claiming that the third user’s key is valid</a:t>
            </a:r>
          </a:p>
          <a:p>
            <a:pPr lvl="1" algn="l"/>
            <a:r>
              <a:rPr lang="en-US" sz="2000">
                <a:solidFill>
                  <a:srgbClr val="FFFFFF"/>
                </a:solidFill>
                <a:latin typeface="Century Gothic" charset="0"/>
                <a:ea typeface="Century Gothic" charset="0"/>
                <a:cs typeface="Century Gothic" charset="0"/>
              </a:rPr>
              <a:t>Four levels of introducer trust</a:t>
            </a:r>
          </a:p>
          <a:p>
            <a:pPr lvl="1" algn="l"/>
            <a:r>
              <a:rPr lang="en-US" sz="2000">
                <a:solidFill>
                  <a:srgbClr val="FFFFFF"/>
                </a:solidFill>
                <a:latin typeface="Century Gothic" charset="0"/>
                <a:ea typeface="Century Gothic" charset="0"/>
                <a:cs typeface="Century Gothic" charset="0"/>
              </a:rPr>
              <a:t>Only sufficiently trusted keys may make introductions</a:t>
            </a:r>
          </a:p>
        </p:txBody>
      </p:sp>
      <p:sp>
        <p:nvSpPr>
          <p:cNvPr id="82950" name="Slide Number Placeholder 11"/>
          <p:cNvSpPr>
            <a:spLocks noGrp="1"/>
          </p:cNvSpPr>
          <p:nvPr>
            <p:ph type="sldNum" sz="quarter" idx="12"/>
          </p:nvPr>
        </p:nvSpPr>
        <p:spPr>
          <a:noFill/>
        </p:spPr>
        <p:txBody>
          <a:bodyPr/>
          <a:lstStyle/>
          <a:p>
            <a:fld id="{D50FF8DB-EEA2-E947-80BB-EDBEE1EA3710}" type="slidenum">
              <a:rPr lang="en-US" smtClean="0">
                <a:latin typeface="Eurostile" charset="0"/>
                <a:ea typeface="Eurostile" charset="0"/>
                <a:cs typeface="Eurostile" charset="0"/>
              </a:rPr>
              <a:pPr/>
              <a:t>151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0" y="684213"/>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User Defined Trust</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PGP Web of Trust Model</a:t>
            </a:r>
          </a:p>
        </p:txBody>
      </p:sp>
      <p:sp>
        <p:nvSpPr>
          <p:cNvPr id="7" name="Text Box 8"/>
          <p:cNvSpPr txBox="1">
            <a:spLocks noChangeArrowheads="1"/>
          </p:cNvSpPr>
          <p:nvPr/>
        </p:nvSpPr>
        <p:spPr bwMode="auto">
          <a:xfrm>
            <a:off x="0" y="1536700"/>
            <a:ext cx="9144000" cy="3784600"/>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Each user decides:</a:t>
            </a:r>
          </a:p>
          <a:p>
            <a:pPr algn="l"/>
            <a:r>
              <a:rPr lang="en-US" sz="2000">
                <a:solidFill>
                  <a:srgbClr val="FFFFFF"/>
                </a:solidFill>
                <a:latin typeface="Century Gothic" charset="0"/>
                <a:ea typeface="Century Gothic" charset="0"/>
                <a:cs typeface="Century Gothic" charset="0"/>
              </a:rPr>
              <a:t>	How many certificates must assert trust in a new key for that key 		to be trusted</a:t>
            </a:r>
          </a:p>
          <a:p>
            <a:pPr algn="l"/>
            <a:r>
              <a:rPr lang="en-US" sz="2000">
                <a:solidFill>
                  <a:srgbClr val="FFFFFF"/>
                </a:solidFill>
                <a:latin typeface="Century Gothic" charset="0"/>
                <a:ea typeface="Century Gothic" charset="0"/>
                <a:cs typeface="Century Gothic" charset="0"/>
              </a:rPr>
              <a:t>	How trusted those certificates must be	</a:t>
            </a:r>
          </a:p>
          <a:p>
            <a:pPr algn="l"/>
            <a:r>
              <a:rPr lang="en-US" sz="2000">
                <a:solidFill>
                  <a:srgbClr val="FFFFFF"/>
                </a:solidFill>
                <a:latin typeface="Century Gothic" charset="0"/>
                <a:ea typeface="Century Gothic" charset="0"/>
                <a:cs typeface="Century Gothic" charset="0"/>
              </a:rPr>
              <a:t>	How many introducer keys must assert trust in a new key for that key 		to be trusted</a:t>
            </a:r>
          </a:p>
          <a:p>
            <a:pPr algn="l"/>
            <a:r>
              <a:rPr lang="en-US" sz="2000">
                <a:solidFill>
                  <a:srgbClr val="FFFFFF"/>
                </a:solidFill>
                <a:latin typeface="Century Gothic" charset="0"/>
                <a:ea typeface="Century Gothic" charset="0"/>
                <a:cs typeface="Century Gothic" charset="0"/>
              </a:rPr>
              <a:t>	How trusted those keys must be</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Users also decide the meaning of each trust level</a:t>
            </a:r>
          </a:p>
        </p:txBody>
      </p:sp>
      <p:sp>
        <p:nvSpPr>
          <p:cNvPr id="84997" name="Slide Number Placeholder 9"/>
          <p:cNvSpPr>
            <a:spLocks noGrp="1"/>
          </p:cNvSpPr>
          <p:nvPr>
            <p:ph type="sldNum" sz="quarter" idx="12"/>
          </p:nvPr>
        </p:nvSpPr>
        <p:spPr>
          <a:noFill/>
        </p:spPr>
        <p:txBody>
          <a:bodyPr/>
          <a:lstStyle/>
          <a:p>
            <a:fld id="{18AF024A-2227-0440-9841-953C7401B55A}" type="slidenum">
              <a:rPr lang="en-US" smtClean="0">
                <a:latin typeface="Eurostile" charset="0"/>
                <a:ea typeface="Eurostile" charset="0"/>
                <a:cs typeface="Eurostile" charset="0"/>
              </a:rPr>
              <a:pPr/>
              <a:t>152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Orbits</a:t>
            </a:r>
          </a:p>
        </p:txBody>
      </p:sp>
      <p:sp>
        <p:nvSpPr>
          <p:cNvPr id="6" name="Text Box 13"/>
          <p:cNvSpPr txBox="1">
            <a:spLocks noChangeArrowheads="1"/>
          </p:cNvSpPr>
          <p:nvPr/>
        </p:nvSpPr>
        <p:spPr bwMode="auto">
          <a:xfrm>
            <a:off x="0" y="609600"/>
            <a:ext cx="9144000" cy="6248400"/>
          </a:xfrm>
          <a:prstGeom prst="rect">
            <a:avLst/>
          </a:prstGeom>
          <a:noFill/>
          <a:ln w="9525">
            <a:noFill/>
            <a:miter lim="800000"/>
            <a:headEnd/>
            <a:tailEnd/>
          </a:ln>
        </p:spPr>
        <p:txBody>
          <a:bodyPr>
            <a:prstTxWarp prst="textNoShape">
              <a:avLst/>
            </a:prstTxWarp>
            <a:normAutofit lnSpcReduction="10000"/>
          </a:bodyPr>
          <a:lstStyle/>
          <a:p>
            <a:pPr algn="l">
              <a:defRPr/>
            </a:pPr>
            <a:r>
              <a:rPr lang="en-US" sz="2000" dirty="0" smtClean="0">
                <a:solidFill>
                  <a:srgbClr val="00FF00"/>
                </a:solidFill>
                <a:latin typeface="Century Gothic" charset="0"/>
                <a:ea typeface="Century Gothic" charset="0"/>
                <a:cs typeface="Century Gothic" charset="0"/>
              </a:rPr>
              <a:t>Given:</a:t>
            </a:r>
          </a:p>
          <a:p>
            <a:pPr algn="l">
              <a:defRPr/>
            </a:pPr>
            <a:r>
              <a:rPr lang="en-US" sz="2000" dirty="0">
                <a:solidFill>
                  <a:srgbClr val="FFFFFF"/>
                </a:solidFill>
                <a:latin typeface="Century Gothic" charset="0"/>
                <a:ea typeface="Century Gothic" charset="0"/>
                <a:cs typeface="Century Gothic" charset="0"/>
              </a:rPr>
              <a:t>	Let </a:t>
            </a:r>
            <a:r>
              <a:rPr lang="en-US" sz="2000" b="1" dirty="0">
                <a:solidFill>
                  <a:srgbClr val="FFFFFF"/>
                </a:solidFill>
                <a:latin typeface="Century Gothic" charset="0"/>
                <a:ea typeface="Century Gothic" charset="0"/>
                <a:cs typeface="Century Gothic" charset="0"/>
              </a:rPr>
              <a:t>E</a:t>
            </a:r>
            <a:r>
              <a:rPr lang="en-US" sz="2000" dirty="0">
                <a:solidFill>
                  <a:srgbClr val="FFFFFF"/>
                </a:solidFill>
                <a:latin typeface="Century Gothic" charset="0"/>
                <a:ea typeface="Century Gothic" charset="0"/>
                <a:cs typeface="Century Gothic" charset="0"/>
              </a:rPr>
              <a:t> = {E</a:t>
            </a:r>
            <a:r>
              <a:rPr lang="en-US" sz="2000" baseline="-25000" dirty="0">
                <a:solidFill>
                  <a:srgbClr val="FFFFFF"/>
                </a:solidFill>
                <a:latin typeface="Century Gothic" charset="0"/>
                <a:ea typeface="Century Gothic" charset="0"/>
                <a:cs typeface="Century Gothic" charset="0"/>
              </a:rPr>
              <a:t>1</a:t>
            </a:r>
            <a:r>
              <a:rPr lang="en-US" sz="2000" dirty="0">
                <a:solidFill>
                  <a:srgbClr val="FFFFFF"/>
                </a:solidFill>
                <a:latin typeface="Century Gothic" charset="0"/>
                <a:ea typeface="Century Gothic" charset="0"/>
                <a:cs typeface="Century Gothic" charset="0"/>
              </a:rPr>
              <a:t>, ..., E</a:t>
            </a:r>
            <a:r>
              <a:rPr lang="en-US" sz="2000" baseline="-25000" dirty="0">
                <a:solidFill>
                  <a:srgbClr val="FFFFFF"/>
                </a:solidFill>
                <a:latin typeface="Century Gothic" charset="0"/>
                <a:ea typeface="Century Gothic" charset="0"/>
                <a:cs typeface="Century Gothic" charset="0"/>
              </a:rPr>
              <a:t>n</a:t>
            </a:r>
            <a:r>
              <a:rPr lang="en-US" sz="2000" dirty="0">
                <a:solidFill>
                  <a:srgbClr val="FFFFFF"/>
                </a:solidFill>
                <a:latin typeface="Century Gothic" charset="0"/>
                <a:ea typeface="Century Gothic" charset="0"/>
                <a:cs typeface="Century Gothic" charset="0"/>
              </a:rPr>
              <a:t>} be a set of entities. </a:t>
            </a:r>
          </a:p>
          <a:p>
            <a:pPr algn="l">
              <a:defRPr/>
            </a:pPr>
            <a:r>
              <a:rPr lang="en-US" sz="2000" dirty="0">
                <a:solidFill>
                  <a:srgbClr val="FFFFFF"/>
                </a:solidFill>
                <a:latin typeface="Century Gothic" charset="0"/>
                <a:ea typeface="Century Gothic" charset="0"/>
                <a:cs typeface="Century Gothic" charset="0"/>
              </a:rPr>
              <a:t>	Let </a:t>
            </a:r>
            <a:r>
              <a:rPr lang="en-US" sz="2000" b="1" dirty="0">
                <a:solidFill>
                  <a:srgbClr val="FFFFFF"/>
                </a:solidFill>
                <a:latin typeface="Century Gothic" charset="0"/>
                <a:ea typeface="Century Gothic" charset="0"/>
                <a:cs typeface="Century Gothic" charset="0"/>
              </a:rPr>
              <a:t>U</a:t>
            </a:r>
            <a:r>
              <a:rPr lang="en-US" sz="2000" dirty="0">
                <a:solidFill>
                  <a:srgbClr val="FFFFFF"/>
                </a:solidFill>
                <a:latin typeface="Century Gothic" charset="0"/>
                <a:ea typeface="Century Gothic" charset="0"/>
                <a:cs typeface="Century Gothic" charset="0"/>
              </a:rPr>
              <a:t> = {U</a:t>
            </a:r>
            <a:r>
              <a:rPr lang="en-US" sz="2000" baseline="-25000" dirty="0">
                <a:solidFill>
                  <a:srgbClr val="FFFFFF"/>
                </a:solidFill>
                <a:latin typeface="Century Gothic" charset="0"/>
                <a:ea typeface="Century Gothic" charset="0"/>
                <a:cs typeface="Century Gothic" charset="0"/>
              </a:rPr>
              <a:t>1</a:t>
            </a:r>
            <a:r>
              <a:rPr lang="en-US" sz="2000" dirty="0">
                <a:solidFill>
                  <a:srgbClr val="FFFFFF"/>
                </a:solidFill>
                <a:latin typeface="Century Gothic" charset="0"/>
                <a:ea typeface="Century Gothic" charset="0"/>
                <a:cs typeface="Century Gothic" charset="0"/>
              </a:rPr>
              <a:t>, ..., U</a:t>
            </a:r>
            <a:r>
              <a:rPr lang="en-US" sz="2000" baseline="-25000" dirty="0">
                <a:solidFill>
                  <a:srgbClr val="FFFFFF"/>
                </a:solidFill>
                <a:latin typeface="Century Gothic" charset="0"/>
                <a:ea typeface="Century Gothic" charset="0"/>
                <a:cs typeface="Century Gothic" charset="0"/>
              </a:rPr>
              <a:t>n</a:t>
            </a:r>
            <a:r>
              <a:rPr lang="en-US" sz="2000" dirty="0">
                <a:solidFill>
                  <a:srgbClr val="FFFFFF"/>
                </a:solidFill>
                <a:latin typeface="Century Gothic" charset="0"/>
                <a:ea typeface="Century Gothic" charset="0"/>
                <a:cs typeface="Century Gothic" charset="0"/>
              </a:rPr>
              <a:t>} be a set of users. </a:t>
            </a:r>
          </a:p>
          <a:p>
            <a:pPr algn="l">
              <a:defRPr/>
            </a:pPr>
            <a:r>
              <a:rPr lang="en-US" sz="2000" dirty="0">
                <a:solidFill>
                  <a:srgbClr val="FFFFFF"/>
                </a:solidFill>
                <a:latin typeface="Century Gothic" charset="0"/>
                <a:ea typeface="Century Gothic" charset="0"/>
                <a:cs typeface="Century Gothic" charset="0"/>
              </a:rPr>
              <a:t>	Let </a:t>
            </a:r>
            <a:r>
              <a:rPr lang="en-US" sz="2000" b="1" dirty="0">
                <a:solidFill>
                  <a:srgbClr val="FFFFFF"/>
                </a:solidFill>
                <a:latin typeface="Century Gothic" charset="0"/>
                <a:ea typeface="Century Gothic" charset="0"/>
                <a:cs typeface="Century Gothic" charset="0"/>
              </a:rPr>
              <a:t>C</a:t>
            </a:r>
            <a:r>
              <a:rPr lang="en-US" sz="2000" dirty="0">
                <a:solidFill>
                  <a:srgbClr val="FFFFFF"/>
                </a:solidFill>
                <a:latin typeface="Century Gothic" charset="0"/>
                <a:ea typeface="Century Gothic" charset="0"/>
                <a:cs typeface="Century Gothic" charset="0"/>
              </a:rPr>
              <a:t> = {C</a:t>
            </a:r>
            <a:r>
              <a:rPr lang="en-US" sz="2000" baseline="-25000" dirty="0">
                <a:solidFill>
                  <a:srgbClr val="FFFFFF"/>
                </a:solidFill>
                <a:latin typeface="Century Gothic" charset="0"/>
                <a:ea typeface="Century Gothic" charset="0"/>
                <a:cs typeface="Century Gothic" charset="0"/>
              </a:rPr>
              <a:t>1</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n</a:t>
            </a:r>
            <a:r>
              <a:rPr lang="en-US" sz="2000" dirty="0">
                <a:solidFill>
                  <a:srgbClr val="FFFFFF"/>
                </a:solidFill>
                <a:latin typeface="Century Gothic" charset="0"/>
                <a:ea typeface="Century Gothic" charset="0"/>
                <a:cs typeface="Century Gothic" charset="0"/>
              </a:rPr>
              <a:t>} be a set of contexts. </a:t>
            </a:r>
          </a:p>
          <a:p>
            <a:pPr algn="l">
              <a:defRPr/>
            </a:pPr>
            <a:r>
              <a:rPr lang="en-US" sz="2000" dirty="0">
                <a:solidFill>
                  <a:srgbClr val="FFFFFF"/>
                </a:solidFill>
                <a:latin typeface="Century Gothic" charset="0"/>
                <a:ea typeface="Century Gothic" charset="0"/>
                <a:cs typeface="Century Gothic" charset="0"/>
              </a:rPr>
              <a:t>	Let </a:t>
            </a:r>
            <a:r>
              <a:rPr lang="en-US" sz="2000" b="1" dirty="0">
                <a:solidFill>
                  <a:srgbClr val="FFFFFF"/>
                </a:solidFill>
                <a:latin typeface="Century Gothic" charset="0"/>
                <a:ea typeface="Century Gothic" charset="0"/>
                <a:cs typeface="Century Gothic" charset="0"/>
              </a:rPr>
              <a:t>O</a:t>
            </a:r>
            <a:r>
              <a:rPr lang="en-US" sz="2000" dirty="0">
                <a:solidFill>
                  <a:srgbClr val="FFFFFF"/>
                </a:solidFill>
                <a:latin typeface="Century Gothic" charset="0"/>
                <a:ea typeface="Century Gothic" charset="0"/>
                <a:cs typeface="Century Gothic" charset="0"/>
              </a:rPr>
              <a:t> = {O</a:t>
            </a:r>
            <a:r>
              <a:rPr lang="en-US" sz="2000" baseline="-25000" dirty="0">
                <a:solidFill>
                  <a:srgbClr val="FFFFFF"/>
                </a:solidFill>
                <a:latin typeface="Century Gothic" charset="0"/>
                <a:ea typeface="Century Gothic" charset="0"/>
                <a:cs typeface="Century Gothic" charset="0"/>
              </a:rPr>
              <a:t>1</a:t>
            </a:r>
            <a:r>
              <a:rPr lang="en-US" sz="2000" dirty="0">
                <a:solidFill>
                  <a:srgbClr val="FFFFFF"/>
                </a:solidFill>
                <a:latin typeface="Century Gothic" charset="0"/>
                <a:ea typeface="Century Gothic" charset="0"/>
                <a:cs typeface="Century Gothic" charset="0"/>
              </a:rPr>
              <a:t>, ..., O</a:t>
            </a:r>
            <a:r>
              <a:rPr lang="en-US" sz="2000" baseline="-25000" dirty="0">
                <a:solidFill>
                  <a:srgbClr val="FFFFFF"/>
                </a:solidFill>
                <a:latin typeface="Century Gothic" charset="0"/>
                <a:ea typeface="Century Gothic" charset="0"/>
                <a:cs typeface="Century Gothic" charset="0"/>
              </a:rPr>
              <a:t>n</a:t>
            </a:r>
            <a:r>
              <a:rPr lang="en-US" sz="2000" dirty="0">
                <a:solidFill>
                  <a:srgbClr val="FFFFFF"/>
                </a:solidFill>
                <a:latin typeface="Century Gothic" charset="0"/>
                <a:ea typeface="Century Gothic" charset="0"/>
                <a:cs typeface="Century Gothic" charset="0"/>
              </a:rPr>
              <a:t>} be a set of orbits. </a:t>
            </a:r>
          </a:p>
          <a:p>
            <a:pPr algn="l">
              <a:defRPr/>
            </a:pPr>
            <a:r>
              <a:rPr lang="en-US" sz="2000" dirty="0">
                <a:solidFill>
                  <a:srgbClr val="00FF00"/>
                </a:solidFill>
                <a:latin typeface="Century Gothic" charset="0"/>
                <a:ea typeface="Century Gothic" charset="0"/>
                <a:cs typeface="Century Gothic" charset="0"/>
              </a:rPr>
              <a:t>Then:</a:t>
            </a:r>
          </a:p>
          <a:p>
            <a:pPr algn="l">
              <a:defRPr/>
            </a:pPr>
            <a:r>
              <a:rPr lang="en-US" sz="2000" dirty="0">
                <a:solidFill>
                  <a:srgbClr val="00FF00"/>
                </a:solidFill>
                <a:latin typeface="Century Gothic" charset="0"/>
                <a:ea typeface="Century Gothic" charset="0"/>
                <a:cs typeface="Century Gothic" charset="0"/>
              </a:rPr>
              <a:t>All entities in the same orbit are trusted equally:</a:t>
            </a:r>
          </a:p>
          <a:p>
            <a:pPr>
              <a:defRPr/>
            </a:pP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j</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O</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j</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j</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j</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j</a:t>
            </a:r>
            <a:r>
              <a:rPr lang="en-US" sz="2000" dirty="0">
                <a:solidFill>
                  <a:srgbClr val="FFFFFF"/>
                </a:solidFill>
                <a:latin typeface="Century Gothic" charset="0"/>
                <a:ea typeface="Century Gothic" charset="0"/>
                <a:cs typeface="Century Gothic" charset="0"/>
              </a:rPr>
              <a:t>) </a:t>
            </a:r>
          </a:p>
          <a:p>
            <a:pPr algn="l">
              <a:defRPr/>
            </a:pPr>
            <a:r>
              <a:rPr lang="en-US" sz="2000" dirty="0">
                <a:solidFill>
                  <a:srgbClr val="00FF00"/>
                </a:solidFill>
                <a:latin typeface="Century Gothic" charset="0"/>
                <a:ea typeface="Century Gothic" charset="0"/>
                <a:cs typeface="Century Gothic" charset="0"/>
              </a:rPr>
              <a:t>Two entities in different orbits are trusted to different extents</a:t>
            </a:r>
          </a:p>
          <a:p>
            <a:pPr>
              <a:defRPr/>
            </a:pP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O</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E</a:t>
            </a:r>
            <a:r>
              <a:rPr lang="en-US" sz="2000" baseline="-25000" dirty="0">
                <a:solidFill>
                  <a:srgbClr val="FFFFFF"/>
                </a:solidFill>
                <a:latin typeface="Century Gothic" charset="0"/>
                <a:ea typeface="Century Gothic" charset="0"/>
                <a:cs typeface="Century Gothic" charset="0"/>
              </a:rPr>
              <a:t>x</a:t>
            </a:r>
            <a:r>
              <a:rPr lang="en-US" sz="2000" dirty="0">
                <a:solidFill>
                  <a:srgbClr val="FFFFFF"/>
                </a:solidFill>
                <a:latin typeface="Century Gothic" charset="0"/>
                <a:ea typeface="Century Gothic" charset="0"/>
                <a:cs typeface="Century Gothic" charset="0"/>
              </a:rPr>
              <a:t> ∈ O</a:t>
            </a:r>
            <a:r>
              <a:rPr lang="en-US" sz="2000" baseline="-25000" dirty="0">
                <a:solidFill>
                  <a:srgbClr val="FFFFFF"/>
                </a:solidFill>
                <a:latin typeface="Century Gothic" charset="0"/>
                <a:ea typeface="Century Gothic" charset="0"/>
                <a:cs typeface="Century Gothic" charset="0"/>
              </a:rPr>
              <a:t>x</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E</a:t>
            </a:r>
            <a:r>
              <a:rPr lang="en-US" sz="2000" baseline="-25000" dirty="0">
                <a:solidFill>
                  <a:srgbClr val="FFFFFF"/>
                </a:solidFill>
                <a:latin typeface="Century Gothic" charset="0"/>
                <a:ea typeface="Century Gothic" charset="0"/>
                <a:cs typeface="Century Gothic" charset="0"/>
              </a:rPr>
              <a:t>x</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,E</a:t>
            </a:r>
            <a:r>
              <a:rPr lang="en-US" sz="2000" baseline="-25000" dirty="0" err="1">
                <a:solidFill>
                  <a:srgbClr val="FFFFFF"/>
                </a:solidFill>
                <a:latin typeface="Century Gothic" charset="0"/>
                <a:ea typeface="Century Gothic" charset="0"/>
                <a:cs typeface="Century Gothic" charset="0"/>
              </a:rPr>
              <a:t>x</a:t>
            </a:r>
            <a:r>
              <a:rPr lang="en-US" sz="2000" dirty="0">
                <a:solidFill>
                  <a:srgbClr val="FFFFFF"/>
                </a:solidFill>
                <a:latin typeface="Century Gothic" charset="0"/>
                <a:ea typeface="Century Gothic" charset="0"/>
                <a:cs typeface="Century Gothic" charset="0"/>
              </a:rPr>
              <a:t>) </a:t>
            </a:r>
          </a:p>
          <a:p>
            <a:pPr algn="l">
              <a:defRPr/>
            </a:pPr>
            <a:r>
              <a:rPr lang="en-US" sz="2000" dirty="0">
                <a:solidFill>
                  <a:srgbClr val="00FF00"/>
                </a:solidFill>
                <a:latin typeface="Century Gothic" charset="0"/>
                <a:ea typeface="Century Gothic" charset="0"/>
                <a:cs typeface="Century Gothic" charset="0"/>
              </a:rPr>
              <a:t>No two orbits have the same level of trust	</a:t>
            </a:r>
          </a:p>
          <a:p>
            <a:pPr>
              <a:defRPr/>
            </a:pPr>
            <a:r>
              <a:rPr lang="en-US" sz="2000" dirty="0" err="1">
                <a:solidFill>
                  <a:srgbClr val="FFFFFF"/>
                </a:solidFill>
                <a:latin typeface="Century Gothic" charset="0"/>
                <a:ea typeface="Century Gothic" charset="0"/>
                <a:cs typeface="Century Gothic" charset="0"/>
              </a:rPr>
              <a:t>Trust(O</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 </a:t>
            </a:r>
            <a:r>
              <a:rPr lang="en-US" sz="2000" dirty="0" err="1">
                <a:solidFill>
                  <a:srgbClr val="FFFFFF"/>
                </a:solidFill>
                <a:latin typeface="Century Gothic" charset="0"/>
                <a:ea typeface="Century Gothic" charset="0"/>
                <a:cs typeface="Century Gothic" charset="0"/>
              </a:rPr>
              <a:t>Trust(O</a:t>
            </a:r>
            <a:r>
              <a:rPr lang="en-US" sz="2000" baseline="-25000" dirty="0" err="1">
                <a:solidFill>
                  <a:srgbClr val="FFFFFF"/>
                </a:solidFill>
                <a:latin typeface="Century Gothic" charset="0"/>
                <a:ea typeface="Century Gothic" charset="0"/>
                <a:cs typeface="Century Gothic" charset="0"/>
              </a:rPr>
              <a:t>j</a:t>
            </a:r>
            <a:r>
              <a:rPr lang="en-US" sz="2000" dirty="0">
                <a:solidFill>
                  <a:srgbClr val="FFFFFF"/>
                </a:solidFill>
                <a:latin typeface="Century Gothic" charset="0"/>
                <a:ea typeface="Century Gothic" charset="0"/>
                <a:cs typeface="Century Gothic" charset="0"/>
              </a:rPr>
              <a:t>) </a:t>
            </a:r>
          </a:p>
          <a:p>
            <a:pPr algn="l">
              <a:defRPr/>
            </a:pPr>
            <a:r>
              <a:rPr lang="en-US" sz="2000" dirty="0">
                <a:solidFill>
                  <a:srgbClr val="00FF00"/>
                </a:solidFill>
                <a:latin typeface="Century Gothic" charset="0"/>
                <a:ea typeface="Century Gothic" charset="0"/>
                <a:cs typeface="Century Gothic" charset="0"/>
              </a:rPr>
              <a:t>The higher the label of an orbit, the more trusted it is:</a:t>
            </a:r>
          </a:p>
          <a:p>
            <a:pPr>
              <a:defRPr/>
            </a:pP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,O</a:t>
            </a:r>
            <a:r>
              <a:rPr lang="en-US" sz="2000" baseline="-25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&lt; </a:t>
            </a:r>
            <a:r>
              <a:rPr lang="en-US" sz="2000" dirty="0" err="1">
                <a:solidFill>
                  <a:srgbClr val="FFFFFF"/>
                </a:solidFill>
                <a:latin typeface="Century Gothic" charset="0"/>
                <a:ea typeface="Century Gothic" charset="0"/>
                <a:cs typeface="Century Gothic" charset="0"/>
              </a:rPr>
              <a:t>Trust(U</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,C</a:t>
            </a:r>
            <a:r>
              <a:rPr lang="en-US" sz="2000" baseline="-25000" dirty="0" err="1">
                <a:solidFill>
                  <a:srgbClr val="FFFFFF"/>
                </a:solidFill>
                <a:latin typeface="Century Gothic" charset="0"/>
                <a:ea typeface="Century Gothic" charset="0"/>
                <a:cs typeface="Century Gothic" charset="0"/>
              </a:rPr>
              <a:t>i</a:t>
            </a:r>
            <a:r>
              <a:rPr lang="en-US" sz="2000" dirty="0" err="1">
                <a:solidFill>
                  <a:srgbClr val="FFFFFF"/>
                </a:solidFill>
                <a:latin typeface="Century Gothic" charset="0"/>
                <a:ea typeface="Century Gothic" charset="0"/>
                <a:cs typeface="Century Gothic" charset="0"/>
              </a:rPr>
              <a:t>,O</a:t>
            </a:r>
            <a:r>
              <a:rPr lang="en-US" sz="2000" baseline="-25000" dirty="0" err="1">
                <a:solidFill>
                  <a:srgbClr val="FFFFFF"/>
                </a:solidFill>
                <a:latin typeface="Century Gothic" charset="0"/>
                <a:ea typeface="Century Gothic" charset="0"/>
                <a:cs typeface="Century Gothic" charset="0"/>
              </a:rPr>
              <a:t>j</a:t>
            </a:r>
            <a:r>
              <a:rPr lang="en-US" sz="2000" dirty="0">
                <a:solidFill>
                  <a:srgbClr val="FFFFFF"/>
                </a:solidFill>
                <a:latin typeface="Century Gothic" charset="0"/>
                <a:ea typeface="Century Gothic" charset="0"/>
                <a:cs typeface="Century Gothic" charset="0"/>
              </a:rPr>
              <a:t>), </a:t>
            </a:r>
            <a:r>
              <a:rPr lang="en-US" sz="2000" dirty="0" err="1">
                <a:solidFill>
                  <a:srgbClr val="FFFFFF"/>
                </a:solidFill>
                <a:latin typeface="Century Gothic" charset="0"/>
                <a:ea typeface="Century Gothic" charset="0"/>
                <a:cs typeface="Century Gothic" charset="0"/>
              </a:rPr>
              <a:t>i</a:t>
            </a:r>
            <a:r>
              <a:rPr lang="en-US" sz="2000" dirty="0">
                <a:solidFill>
                  <a:srgbClr val="FFFFFF"/>
                </a:solidFill>
                <a:latin typeface="Century Gothic" charset="0"/>
                <a:ea typeface="Century Gothic" charset="0"/>
                <a:cs typeface="Century Gothic" charset="0"/>
              </a:rPr>
              <a:t> &lt; </a:t>
            </a:r>
            <a:r>
              <a:rPr lang="en-US" sz="2000" dirty="0" err="1">
                <a:solidFill>
                  <a:srgbClr val="FFFFFF"/>
                </a:solidFill>
                <a:latin typeface="Century Gothic" charset="0"/>
                <a:ea typeface="Century Gothic" charset="0"/>
                <a:cs typeface="Century Gothic" charset="0"/>
              </a:rPr>
              <a:t>j</a:t>
            </a:r>
            <a:endParaRPr lang="en-US" sz="2000" dirty="0">
              <a:solidFill>
                <a:srgbClr val="FFFFFF"/>
              </a:solidFill>
              <a:latin typeface="Century Gothic" charset="0"/>
              <a:ea typeface="Century Gothic" charset="0"/>
              <a:cs typeface="Century Gothic" charset="0"/>
            </a:endParaRPr>
          </a:p>
        </p:txBody>
      </p:sp>
      <p:sp>
        <p:nvSpPr>
          <p:cNvPr id="279557" name="Slide Number Placeholder 9"/>
          <p:cNvSpPr>
            <a:spLocks noGrp="1"/>
          </p:cNvSpPr>
          <p:nvPr>
            <p:ph type="sldNum" sz="quarter" idx="12"/>
          </p:nvPr>
        </p:nvSpPr>
        <p:spPr>
          <a:noFill/>
        </p:spPr>
        <p:txBody>
          <a:bodyPr/>
          <a:lstStyle/>
          <a:p>
            <a:fld id="{BF0DDBA7-4D98-FC4D-B230-C9086FF89E4C}" type="slidenum">
              <a:rPr lang="en-US" smtClean="0">
                <a:latin typeface="Eurostile" charset="0"/>
                <a:ea typeface="Eurostile" charset="0"/>
                <a:cs typeface="Eurostile" charset="0"/>
              </a:rPr>
              <a:pPr/>
              <a:t>153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Dense Trust Levels</a:t>
            </a:r>
          </a:p>
        </p:txBody>
      </p:sp>
      <p:sp>
        <p:nvSpPr>
          <p:cNvPr id="6" name="Text Box 13"/>
          <p:cNvSpPr txBox="1">
            <a:spLocks noChangeArrowheads="1"/>
          </p:cNvSpPr>
          <p:nvPr/>
        </p:nvSpPr>
        <p:spPr bwMode="auto">
          <a:xfrm>
            <a:off x="0" y="722313"/>
            <a:ext cx="9144000" cy="708025"/>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To represent the relative degree of trust that any entity may place in another, dense trust levels must be used.</a:t>
            </a:r>
          </a:p>
        </p:txBody>
      </p:sp>
      <p:sp>
        <p:nvSpPr>
          <p:cNvPr id="5" name="Text Box 13"/>
          <p:cNvSpPr txBox="1">
            <a:spLocks noChangeArrowheads="1"/>
          </p:cNvSpPr>
          <p:nvPr/>
        </p:nvSpPr>
        <p:spPr bwMode="auto">
          <a:xfrm>
            <a:off x="0" y="2151063"/>
            <a:ext cx="9144000" cy="1631950"/>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Objects trusted to the same degree occupy the same trust level:</a:t>
            </a:r>
          </a:p>
          <a:p>
            <a:pPr algn="l"/>
            <a:r>
              <a:rPr lang="en-US" sz="2000">
                <a:solidFill>
                  <a:schemeClr val="tx1"/>
                </a:solidFill>
                <a:latin typeface="Century Gothic" charset="0"/>
                <a:ea typeface="Century Gothic" charset="0"/>
                <a:cs typeface="Century Gothic" charset="0"/>
              </a:rPr>
              <a:t>Let </a:t>
            </a:r>
            <a:r>
              <a:rPr lang="en-US" sz="2000" b="1">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...Ln} be a set of trust levels and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 {O1...On} be a set of objects. </a:t>
            </a:r>
          </a:p>
          <a:p>
            <a:pPr algn="l"/>
            <a:r>
              <a:rPr lang="en-US" sz="2000">
                <a:solidFill>
                  <a:schemeClr val="tx1"/>
                </a:solidFill>
                <a:latin typeface="Century Gothic" charset="0"/>
                <a:ea typeface="Century Gothic" charset="0"/>
                <a:cs typeface="Century Gothic" charset="0"/>
              </a:rPr>
              <a:t>	Then ∀O ∈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If Trust(Oi) = Trust(Oj), then Oi ∈ 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and Oj ∈ L</a:t>
            </a:r>
            <a:r>
              <a:rPr lang="en-US" sz="2000" baseline="-25000">
                <a:solidFill>
                  <a:schemeClr val="tx1"/>
                </a:solidFill>
                <a:latin typeface="Century Gothic" charset="0"/>
                <a:ea typeface="Century Gothic" charset="0"/>
                <a:cs typeface="Century Gothic" charset="0"/>
              </a:rPr>
              <a:t>m</a:t>
            </a:r>
          </a:p>
        </p:txBody>
      </p:sp>
      <p:sp>
        <p:nvSpPr>
          <p:cNvPr id="7" name="Text Box 13"/>
          <p:cNvSpPr txBox="1">
            <a:spLocks noChangeArrowheads="1"/>
          </p:cNvSpPr>
          <p:nvPr/>
        </p:nvSpPr>
        <p:spPr bwMode="auto">
          <a:xfrm>
            <a:off x="0" y="4505325"/>
            <a:ext cx="9144000" cy="1630363"/>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An object in a higher labeled trust level is trusted more than an object in a lower labeled one:</a:t>
            </a:r>
          </a:p>
          <a:p>
            <a:pPr algn="l"/>
            <a:r>
              <a:rPr lang="en-US" sz="2000">
                <a:solidFill>
                  <a:schemeClr val="tx1"/>
                </a:solidFill>
                <a:latin typeface="Century Gothic" charset="0"/>
                <a:ea typeface="Century Gothic" charset="0"/>
                <a:cs typeface="Century Gothic" charset="0"/>
              </a:rPr>
              <a:t>If Trust(O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&gt; Trust(O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then:</a:t>
            </a:r>
          </a:p>
          <a:p>
            <a:pPr algn="l"/>
            <a:r>
              <a:rPr lang="en-US" sz="2000">
                <a:solidFill>
                  <a:schemeClr val="tx1"/>
                </a:solidFill>
                <a:latin typeface="Century Gothic" charset="0"/>
                <a:ea typeface="Century Gothic" charset="0"/>
                <a:cs typeface="Century Gothic" charset="0"/>
              </a:rPr>
              <a:t>	if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and 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 </a:t>
            </a:r>
            <a:r>
              <a:rPr lang="en-US" sz="2000">
                <a:solidFill>
                  <a:schemeClr val="tx1"/>
                </a:solidFill>
                <a:latin typeface="Century Gothic" charset="0"/>
                <a:ea typeface="Century Gothic" charset="0"/>
                <a:cs typeface="Century Gothic" charset="0"/>
              </a:rPr>
              <a:t>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Trust(L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&gt; Trust(L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a:t>
            </a:r>
            <a:endParaRPr lang="en-US" sz="2000" baseline="-25000">
              <a:solidFill>
                <a:schemeClr val="tx1"/>
              </a:solidFill>
              <a:latin typeface="Century Gothic" charset="0"/>
              <a:ea typeface="Century Gothic" charset="0"/>
              <a:cs typeface="Century Gothic" charset="0"/>
            </a:endParaRPr>
          </a:p>
        </p:txBody>
      </p:sp>
      <p:sp>
        <p:nvSpPr>
          <p:cNvPr id="281607" name="Slide Number Placeholder 11"/>
          <p:cNvSpPr>
            <a:spLocks noGrp="1"/>
          </p:cNvSpPr>
          <p:nvPr>
            <p:ph type="sldNum" sz="quarter" idx="12"/>
          </p:nvPr>
        </p:nvSpPr>
        <p:spPr>
          <a:noFill/>
        </p:spPr>
        <p:txBody>
          <a:bodyPr/>
          <a:lstStyle/>
          <a:p>
            <a:fld id="{AB442CC0-1BC8-2342-8AD3-E9DC44AC9867}" type="slidenum">
              <a:rPr lang="en-US" smtClean="0">
                <a:latin typeface="Eurostile" charset="0"/>
                <a:ea typeface="Eurostile" charset="0"/>
                <a:cs typeface="Eurostile" charset="0"/>
              </a:rPr>
              <a:pPr/>
              <a:t>154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Dense Trust Levels</a:t>
            </a:r>
          </a:p>
        </p:txBody>
      </p:sp>
      <p:sp>
        <p:nvSpPr>
          <p:cNvPr id="5" name="Text Box 13"/>
          <p:cNvSpPr txBox="1">
            <a:spLocks noChangeArrowheads="1"/>
          </p:cNvSpPr>
          <p:nvPr/>
        </p:nvSpPr>
        <p:spPr bwMode="auto">
          <a:xfrm>
            <a:off x="0" y="684213"/>
            <a:ext cx="9144000" cy="2554287"/>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It must always be possible to insert a new trust level above or below any given trust level:</a:t>
            </a:r>
          </a:p>
          <a:p>
            <a:pPr algn="l"/>
            <a:r>
              <a:rPr lang="en-US" sz="2000">
                <a:solidFill>
                  <a:srgbClr val="00FF00"/>
                </a:solidFill>
                <a:latin typeface="Century Gothic" charset="0"/>
                <a:ea typeface="Century Gothic" charset="0"/>
                <a:cs typeface="Century Gothic" charset="0"/>
              </a:rPr>
              <a:t>Assign exactly one object to each existing trust level:</a:t>
            </a:r>
          </a:p>
          <a:p>
            <a:pPr lvl="2" algn="l"/>
            <a:r>
              <a:rPr lang="en-US" sz="2000">
                <a:solidFill>
                  <a:schemeClr val="tx1"/>
                </a:solidFill>
                <a:latin typeface="Century Gothic" charset="0"/>
                <a:ea typeface="Century Gothic" charset="0"/>
                <a:cs typeface="Century Gothic" charset="0"/>
              </a:rPr>
              <a:t>Let </a:t>
            </a:r>
            <a:r>
              <a:rPr lang="en-US" sz="2000" b="1">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...L</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be a set of discrete trust levels with 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 </a:t>
            </a:r>
            <a:r>
              <a:rPr lang="en-US" sz="2000">
                <a:solidFill>
                  <a:schemeClr val="tx1"/>
                </a:solidFill>
                <a:latin typeface="Century Gothic" charset="0"/>
                <a:ea typeface="Century Gothic" charset="0"/>
                <a:cs typeface="Century Gothic" charset="0"/>
              </a:rPr>
              <a:t>L</a:t>
            </a:r>
            <a:r>
              <a:rPr lang="en-US" sz="2000" baseline="-25000">
                <a:solidFill>
                  <a:schemeClr val="tx1"/>
                </a:solidFill>
                <a:latin typeface="Century Gothic" charset="0"/>
                <a:ea typeface="Century Gothic" charset="0"/>
                <a:cs typeface="Century Gothic" charset="0"/>
              </a:rPr>
              <a:t>j</a:t>
            </a:r>
          </a:p>
          <a:p>
            <a:pPr lvl="2" algn="l"/>
            <a:r>
              <a:rPr lang="en-US" sz="2000">
                <a:solidFill>
                  <a:schemeClr val="tx1"/>
                </a:solidFill>
                <a:latin typeface="Century Gothic" charset="0"/>
                <a:ea typeface="Century Gothic" charset="0"/>
                <a:cs typeface="Century Gothic" charset="0"/>
              </a:rPr>
              <a:t>Let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...O</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be a set of objects, where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a:t>
            </a:r>
          </a:p>
          <a:p>
            <a:pPr lvl="2" algn="l"/>
            <a:r>
              <a:rPr lang="en-US" sz="2000">
                <a:solidFill>
                  <a:schemeClr val="tx1"/>
                </a:solidFill>
                <a:latin typeface="Century Gothic" charset="0"/>
                <a:ea typeface="Century Gothic" charset="0"/>
                <a:cs typeface="Century Gothic" charset="0"/>
              </a:rPr>
              <a:t>Then |L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1, ∀ 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L</a:t>
            </a:r>
            <a:endParaRPr lang="en-US" sz="2000" b="1" baseline="-25000">
              <a:solidFill>
                <a:schemeClr val="tx1"/>
              </a:solidFill>
              <a:latin typeface="Century Gothic" charset="0"/>
              <a:ea typeface="Century Gothic" charset="0"/>
              <a:cs typeface="Century Gothic" charset="0"/>
            </a:endParaRPr>
          </a:p>
        </p:txBody>
      </p:sp>
      <p:sp>
        <p:nvSpPr>
          <p:cNvPr id="7" name="Text Box 13"/>
          <p:cNvSpPr txBox="1">
            <a:spLocks noChangeArrowheads="1"/>
          </p:cNvSpPr>
          <p:nvPr/>
        </p:nvSpPr>
        <p:spPr bwMode="auto">
          <a:xfrm>
            <a:off x="0" y="3921125"/>
            <a:ext cx="9144000" cy="1169988"/>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Now, we want to add a new object O</a:t>
            </a:r>
            <a:r>
              <a:rPr lang="en-US" sz="2000" baseline="-25000">
                <a:solidFill>
                  <a:srgbClr val="00FF00"/>
                </a:solidFill>
                <a:latin typeface="Century Gothic" charset="0"/>
                <a:ea typeface="Century Gothic" charset="0"/>
                <a:cs typeface="Century Gothic" charset="0"/>
              </a:rPr>
              <a:t>x</a:t>
            </a:r>
            <a:r>
              <a:rPr lang="en-US" sz="2000">
                <a:solidFill>
                  <a:srgbClr val="00FF00"/>
                </a:solidFill>
                <a:latin typeface="Century Gothic" charset="0"/>
                <a:ea typeface="Century Gothic" charset="0"/>
                <a:cs typeface="Century Gothic" charset="0"/>
              </a:rPr>
              <a:t> that is trusted to a different extent than any existing object:</a:t>
            </a:r>
          </a:p>
          <a:p>
            <a:pPr algn="l"/>
            <a:r>
              <a:rPr lang="en-US" sz="2000">
                <a:solidFill>
                  <a:schemeClr val="tx1"/>
                </a:solidFill>
                <a:latin typeface="Century Gothic" charset="0"/>
                <a:ea typeface="Century Gothic" charset="0"/>
                <a:cs typeface="Century Gothic" charset="0"/>
              </a:rPr>
              <a:t>	If Trust(O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a:t>
            </a:r>
            <a:r>
              <a:rPr lang="en-US" sz="2000">
                <a:solidFill>
                  <a:schemeClr val="tx1"/>
                </a:solidFill>
                <a:latin typeface="Century Gothic" charset="0"/>
                <a:ea typeface="Century Gothic" charset="0"/>
                <a:cs typeface="Century Gothic" charset="0"/>
              </a:rPr>
              <a:t> Trust(O</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 L, then 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a:t>
            </a:r>
            <a:endParaRPr lang="en-US" sz="2000" baseline="-25000">
              <a:solidFill>
                <a:schemeClr val="tx1"/>
              </a:solidFill>
              <a:latin typeface="Century Gothic" charset="0"/>
              <a:ea typeface="Century Gothic" charset="0"/>
              <a:cs typeface="Century Gothic" charset="0"/>
            </a:endParaRPr>
          </a:p>
        </p:txBody>
      </p:sp>
      <p:sp>
        <p:nvSpPr>
          <p:cNvPr id="9" name="Text Box 13"/>
          <p:cNvSpPr txBox="1">
            <a:spLocks noChangeArrowheads="1"/>
          </p:cNvSpPr>
          <p:nvPr/>
        </p:nvSpPr>
        <p:spPr bwMode="auto">
          <a:xfrm>
            <a:off x="0" y="5773738"/>
            <a:ext cx="9144000" cy="400050"/>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Clearly, O</a:t>
            </a:r>
            <a:r>
              <a:rPr lang="en-US" sz="2000" baseline="-25000">
                <a:solidFill>
                  <a:srgbClr val="00FF00"/>
                </a:solidFill>
                <a:latin typeface="Century Gothic" charset="0"/>
                <a:ea typeface="Century Gothic" charset="0"/>
                <a:cs typeface="Century Gothic" charset="0"/>
              </a:rPr>
              <a:t>X</a:t>
            </a:r>
            <a:r>
              <a:rPr lang="en-US" sz="2000">
                <a:solidFill>
                  <a:srgbClr val="00FF00"/>
                </a:solidFill>
                <a:latin typeface="Century Gothic" charset="0"/>
                <a:ea typeface="Century Gothic" charset="0"/>
                <a:cs typeface="Century Gothic" charset="0"/>
              </a:rPr>
              <a:t> can’t be assigned to any existing trust level!</a:t>
            </a:r>
          </a:p>
        </p:txBody>
      </p:sp>
      <p:sp>
        <p:nvSpPr>
          <p:cNvPr id="283655" name="Slide Number Placeholder 12"/>
          <p:cNvSpPr>
            <a:spLocks noGrp="1"/>
          </p:cNvSpPr>
          <p:nvPr>
            <p:ph type="sldNum" sz="quarter" idx="12"/>
          </p:nvPr>
        </p:nvSpPr>
        <p:spPr>
          <a:noFill/>
        </p:spPr>
        <p:txBody>
          <a:bodyPr/>
          <a:lstStyle/>
          <a:p>
            <a:fld id="{F79099E6-2189-9142-868A-FD83840F08A4}" type="slidenum">
              <a:rPr lang="en-US" smtClean="0">
                <a:latin typeface="Eurostile" charset="0"/>
                <a:ea typeface="Eurostile" charset="0"/>
                <a:cs typeface="Eurostile" charset="0"/>
              </a:rPr>
              <a:pPr/>
              <a:t>155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8"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Dense Trust Levels</a:t>
            </a:r>
          </a:p>
        </p:txBody>
      </p:sp>
      <p:sp>
        <p:nvSpPr>
          <p:cNvPr id="5" name="Text Box 13"/>
          <p:cNvSpPr txBox="1">
            <a:spLocks noChangeArrowheads="1"/>
          </p:cNvSpPr>
          <p:nvPr/>
        </p:nvSpPr>
        <p:spPr bwMode="auto">
          <a:xfrm>
            <a:off x="0" y="684213"/>
            <a:ext cx="9144000" cy="1014412"/>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But…we must be able to assign a trust level to the new object. So we must create a new trust level with the appropriate degree of relative trust. Therefore:</a:t>
            </a:r>
          </a:p>
        </p:txBody>
      </p:sp>
      <p:sp>
        <p:nvSpPr>
          <p:cNvPr id="7" name="Text Box 13"/>
          <p:cNvSpPr txBox="1">
            <a:spLocks noChangeArrowheads="1"/>
          </p:cNvSpPr>
          <p:nvPr/>
        </p:nvSpPr>
        <p:spPr bwMode="auto">
          <a:xfrm>
            <a:off x="0" y="1878013"/>
            <a:ext cx="9144000" cy="4092575"/>
          </a:xfrm>
          <a:prstGeom prst="rect">
            <a:avLst/>
          </a:prstGeom>
          <a:noFill/>
          <a:ln w="9525">
            <a:noFill/>
            <a:miter lim="800000"/>
            <a:headEnd/>
            <a:tailEnd/>
          </a:ln>
        </p:spPr>
        <p:txBody>
          <a:bodyPr>
            <a:prstTxWarp prst="textNoShape">
              <a:avLst/>
            </a:prstTxWarp>
            <a:spAutoFit/>
          </a:bodyPr>
          <a:lstStyle/>
          <a:p>
            <a:pPr algn="l"/>
            <a:r>
              <a:rPr lang="en-US" sz="2000">
                <a:solidFill>
                  <a:schemeClr val="tx1"/>
                </a:solidFill>
                <a:latin typeface="Century Gothic" charset="0"/>
                <a:ea typeface="Century Gothic" charset="0"/>
                <a:cs typeface="Century Gothic" charset="0"/>
              </a:rPr>
              <a:t>Given 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 L, then: </a:t>
            </a:r>
          </a:p>
          <a:p>
            <a:pPr algn="l"/>
            <a:r>
              <a:rPr lang="en-US" sz="2000">
                <a:solidFill>
                  <a:schemeClr val="tx1"/>
                </a:solidFill>
                <a:latin typeface="Century Gothic" charset="0"/>
                <a:ea typeface="Century Gothic" charset="0"/>
                <a:cs typeface="Century Gothic" charset="0"/>
              </a:rPr>
              <a:t>	If Trust(O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&gt; Trust(O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then Trust(L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&gt; Trust(L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a:t>
            </a:r>
          </a:p>
          <a:p>
            <a:pPr algn="l"/>
            <a:r>
              <a:rPr lang="en-US" sz="2000">
                <a:solidFill>
                  <a:schemeClr val="tx1"/>
                </a:solidFill>
                <a:latin typeface="Century Gothic" charset="0"/>
                <a:ea typeface="Century Gothic" charset="0"/>
                <a:cs typeface="Century Gothic" charset="0"/>
              </a:rPr>
              <a:t> </a:t>
            </a:r>
          </a:p>
          <a:p>
            <a:pPr algn="l"/>
            <a:r>
              <a:rPr lang="en-US" sz="2000">
                <a:solidFill>
                  <a:schemeClr val="tx1"/>
                </a:solidFill>
                <a:latin typeface="Century Gothic" charset="0"/>
                <a:ea typeface="Century Gothic" charset="0"/>
                <a:cs typeface="Century Gothic" charset="0"/>
              </a:rPr>
              <a:t>	If Trust(O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&lt; Trust(O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then Trust(L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&lt; Trust(L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a:t>
            </a:r>
          </a:p>
          <a:p>
            <a:pPr algn="l"/>
            <a:r>
              <a:rPr lang="en-US" sz="2000">
                <a:solidFill>
                  <a:schemeClr val="tx1"/>
                </a:solidFill>
                <a:latin typeface="Century Gothic" charset="0"/>
                <a:ea typeface="Century Gothic" charset="0"/>
                <a:cs typeface="Century Gothic" charset="0"/>
              </a:rPr>
              <a:t> </a:t>
            </a:r>
          </a:p>
          <a:p>
            <a:pPr algn="l"/>
            <a:r>
              <a:rPr lang="en-US" sz="2000">
                <a:solidFill>
                  <a:schemeClr val="tx1"/>
                </a:solidFill>
                <a:latin typeface="Century Gothic" charset="0"/>
                <a:ea typeface="Century Gothic" charset="0"/>
                <a:cs typeface="Century Gothic" charset="0"/>
              </a:rPr>
              <a:t>	If Trust(O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&lt; Trust(O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&lt; Trust(O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then </a:t>
            </a:r>
          </a:p>
          <a:p>
            <a:pPr algn="l"/>
            <a:r>
              <a:rPr lang="en-US" sz="2000">
                <a:solidFill>
                  <a:schemeClr val="tx1"/>
                </a:solidFill>
                <a:latin typeface="Century Gothic" charset="0"/>
                <a:ea typeface="Century Gothic" charset="0"/>
                <a:cs typeface="Century Gothic" charset="0"/>
              </a:rPr>
              <a:t>		Trust(L</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&lt; Trust(L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&lt; Trust(L</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a:t>
            </a:r>
          </a:p>
          <a:p>
            <a:pPr algn="l"/>
            <a:r>
              <a:rPr lang="en-US" sz="2000">
                <a:solidFill>
                  <a:schemeClr val="tx1"/>
                </a:solidFill>
                <a:latin typeface="Century Gothic" charset="0"/>
                <a:ea typeface="Century Gothic" charset="0"/>
                <a:cs typeface="Century Gothic" charset="0"/>
              </a:rPr>
              <a:t>Therefore, </a:t>
            </a:r>
          </a:p>
          <a:p>
            <a:pPr algn="l"/>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such that </a:t>
            </a:r>
            <a:r>
              <a:rPr lang="en-US" sz="2000" b="1">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L</a:t>
            </a:r>
            <a:r>
              <a:rPr lang="en-US" sz="2000" baseline="-25000">
                <a:solidFill>
                  <a:schemeClr val="tx1"/>
                </a:solidFill>
                <a:latin typeface="Century Gothic" charset="0"/>
                <a:ea typeface="Century Gothic" charset="0"/>
                <a:cs typeface="Century Gothic" charset="0"/>
              </a:rPr>
              <a:t>x</a:t>
            </a:r>
            <a:r>
              <a:rPr lang="en-US" sz="2000">
                <a:solidFill>
                  <a:schemeClr val="tx1"/>
                </a:solidFill>
                <a:latin typeface="Century Gothic" charset="0"/>
                <a:ea typeface="Century Gothic" charset="0"/>
                <a:cs typeface="Century Gothic" charset="0"/>
              </a:rPr>
              <a:t> ∉ L</a:t>
            </a:r>
            <a:endParaRPr lang="en-US" sz="2000" baseline="-25000">
              <a:solidFill>
                <a:schemeClr val="tx1"/>
              </a:solidFill>
              <a:latin typeface="Century Gothic" charset="0"/>
              <a:ea typeface="Century Gothic" charset="0"/>
              <a:cs typeface="Century Gothic" charset="0"/>
            </a:endParaRPr>
          </a:p>
        </p:txBody>
      </p:sp>
      <p:sp>
        <p:nvSpPr>
          <p:cNvPr id="10" name="Text Box 13"/>
          <p:cNvSpPr txBox="1">
            <a:spLocks noChangeArrowheads="1"/>
          </p:cNvSpPr>
          <p:nvPr/>
        </p:nvSpPr>
        <p:spPr bwMode="auto">
          <a:xfrm>
            <a:off x="0" y="6149975"/>
            <a:ext cx="9144000" cy="708025"/>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Since we must be able to insert new trust levels, the trust levels must form a dense set</a:t>
            </a:r>
          </a:p>
        </p:txBody>
      </p:sp>
      <p:sp>
        <p:nvSpPr>
          <p:cNvPr id="285703" name="Slide Number Placeholder 12"/>
          <p:cNvSpPr>
            <a:spLocks noGrp="1"/>
          </p:cNvSpPr>
          <p:nvPr>
            <p:ph type="sldNum" sz="quarter" idx="12"/>
          </p:nvPr>
        </p:nvSpPr>
        <p:spPr>
          <a:noFill/>
        </p:spPr>
        <p:txBody>
          <a:bodyPr/>
          <a:lstStyle/>
          <a:p>
            <a:fld id="{F6EC1433-1861-E843-BE18-03D05AC34C81}" type="slidenum">
              <a:rPr lang="en-US" smtClean="0">
                <a:latin typeface="Eurostile" charset="0"/>
                <a:ea typeface="Eurostile" charset="0"/>
                <a:cs typeface="Eurostile" charset="0"/>
              </a:rPr>
              <a:pPr/>
              <a:t>156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 (Formal)</a:t>
            </a:r>
          </a:p>
        </p:txBody>
      </p:sp>
      <p:sp>
        <p:nvSpPr>
          <p:cNvPr id="5" name="Text Box 13"/>
          <p:cNvSpPr txBox="1">
            <a:spLocks noChangeArrowheads="1"/>
          </p:cNvSpPr>
          <p:nvPr/>
        </p:nvSpPr>
        <p:spPr bwMode="auto">
          <a:xfrm>
            <a:off x="0" y="941388"/>
            <a:ext cx="9144000" cy="400050"/>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A Solar System is formally defined as:</a:t>
            </a:r>
          </a:p>
        </p:txBody>
      </p:sp>
      <p:sp>
        <p:nvSpPr>
          <p:cNvPr id="7" name="Text Box 13"/>
          <p:cNvSpPr txBox="1">
            <a:spLocks noChangeArrowheads="1"/>
          </p:cNvSpPr>
          <p:nvPr/>
        </p:nvSpPr>
        <p:spPr bwMode="auto">
          <a:xfrm>
            <a:off x="0" y="1930400"/>
            <a:ext cx="9144000" cy="3632200"/>
          </a:xfrm>
          <a:prstGeom prst="rect">
            <a:avLst/>
          </a:prstGeom>
          <a:noFill/>
          <a:ln w="9525">
            <a:noFill/>
            <a:miter lim="800000"/>
            <a:headEnd/>
            <a:tailEnd/>
          </a:ln>
        </p:spPr>
        <p:txBody>
          <a:bodyPr>
            <a:prstTxWarp prst="textNoShape">
              <a:avLst/>
            </a:prstTxWarp>
            <a:spAutoFit/>
          </a:bodyPr>
          <a:lstStyle/>
          <a:p>
            <a:pPr lvl="1" algn="l"/>
            <a:r>
              <a:rPr lang="en-US" sz="2000">
                <a:solidFill>
                  <a:schemeClr val="tx1"/>
                </a:solidFill>
                <a:latin typeface="Century Gothic" charset="0"/>
                <a:ea typeface="Century Gothic" charset="0"/>
                <a:cs typeface="Century Gothic" charset="0"/>
              </a:rPr>
              <a:t>Let Solar System</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be some Solar System. </a:t>
            </a:r>
          </a:p>
          <a:p>
            <a:pPr lvl="1" algn="l"/>
            <a:r>
              <a:rPr lang="en-US" sz="2000">
                <a:solidFill>
                  <a:schemeClr val="tx1"/>
                </a:solidFill>
                <a:latin typeface="Century Gothic" charset="0"/>
                <a:ea typeface="Century Gothic" charset="0"/>
                <a:cs typeface="Century Gothic" charset="0"/>
              </a:rPr>
              <a:t>Let </a:t>
            </a:r>
            <a:r>
              <a:rPr lang="en-US" sz="2000" b="1">
                <a:solidFill>
                  <a:schemeClr val="tx1"/>
                </a:solidFill>
                <a:latin typeface="Century Gothic" charset="0"/>
                <a:ea typeface="Century Gothic" charset="0"/>
                <a:cs typeface="Century Gothic" charset="0"/>
              </a:rPr>
              <a:t>O</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0.0</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1.0</a:t>
            </a:r>
            <a:r>
              <a:rPr lang="en-US" sz="2000">
                <a:solidFill>
                  <a:schemeClr val="tx1"/>
                </a:solidFill>
                <a:latin typeface="Century Gothic" charset="0"/>
                <a:ea typeface="Century Gothic" charset="0"/>
                <a:cs typeface="Century Gothic" charset="0"/>
              </a:rPr>
              <a:t>} be a set of orbits, O</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 Solar System</a:t>
            </a:r>
            <a:r>
              <a:rPr lang="en-US" sz="2000" baseline="-25000">
                <a:solidFill>
                  <a:schemeClr val="tx1"/>
                </a:solidFill>
                <a:latin typeface="Century Gothic" charset="0"/>
                <a:ea typeface="Century Gothic" charset="0"/>
                <a:cs typeface="Century Gothic" charset="0"/>
              </a:rPr>
              <a:t>i</a:t>
            </a:r>
            <a:endParaRPr lang="en-US" sz="2000">
              <a:solidFill>
                <a:schemeClr val="tx1"/>
              </a:solidFill>
              <a:latin typeface="Century Gothic" charset="0"/>
              <a:ea typeface="Century Gothic" charset="0"/>
              <a:cs typeface="Century Gothic" charset="0"/>
            </a:endParaRPr>
          </a:p>
          <a:p>
            <a:pPr lvl="1" algn="l"/>
            <a:r>
              <a:rPr lang="en-US" sz="2000">
                <a:solidFill>
                  <a:schemeClr val="tx1"/>
                </a:solidFill>
                <a:latin typeface="Century Gothic" charset="0"/>
                <a:ea typeface="Century Gothic" charset="0"/>
                <a:cs typeface="Century Gothic" charset="0"/>
              </a:rPr>
              <a:t>Let S</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be the star in Solar System</a:t>
            </a:r>
            <a:r>
              <a:rPr lang="en-US" sz="2000" baseline="-25000">
                <a:solidFill>
                  <a:schemeClr val="tx1"/>
                </a:solidFill>
                <a:latin typeface="Century Gothic" charset="0"/>
                <a:ea typeface="Century Gothic" charset="0"/>
                <a:cs typeface="Century Gothic" charset="0"/>
              </a:rPr>
              <a:t>i</a:t>
            </a:r>
            <a:endParaRPr lang="en-US" sz="2000">
              <a:solidFill>
                <a:schemeClr val="tx1"/>
              </a:solidFill>
              <a:latin typeface="Century Gothic" charset="0"/>
              <a:ea typeface="Century Gothic" charset="0"/>
              <a:cs typeface="Century Gothic" charset="0"/>
            </a:endParaRPr>
          </a:p>
          <a:p>
            <a:pPr lvl="1" algn="l"/>
            <a:r>
              <a:rPr lang="en-US" sz="2000">
                <a:solidFill>
                  <a:schemeClr val="tx1"/>
                </a:solidFill>
                <a:latin typeface="Century Gothic" charset="0"/>
                <a:ea typeface="Century Gothic" charset="0"/>
                <a:cs typeface="Century Gothic" charset="0"/>
              </a:rPr>
              <a:t>Then: </a:t>
            </a:r>
          </a:p>
          <a:p>
            <a:pPr lvl="1" algn="l"/>
            <a:r>
              <a:rPr lang="en-US" sz="2000">
                <a:solidFill>
                  <a:schemeClr val="tx1"/>
                </a:solidFill>
                <a:latin typeface="Century Gothic" charset="0"/>
                <a:ea typeface="Century Gothic" charset="0"/>
                <a:cs typeface="Century Gothic" charset="0"/>
              </a:rPr>
              <a:t>	S</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1.0</a:t>
            </a:r>
            <a:r>
              <a:rPr lang="en-US" sz="2000">
                <a:solidFill>
                  <a:schemeClr val="tx1"/>
                </a:solidFill>
                <a:latin typeface="Century Gothic" charset="0"/>
                <a:ea typeface="Century Gothic" charset="0"/>
                <a:cs typeface="Century Gothic" charset="0"/>
              </a:rPr>
              <a:t> </a:t>
            </a:r>
          </a:p>
          <a:p>
            <a:pPr lvl="1" algn="l"/>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&lt; 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0 ≤</a:t>
            </a:r>
            <a:r>
              <a:rPr lang="en-US" sz="2000" baseline="-25000">
                <a:solidFill>
                  <a:schemeClr val="tx1"/>
                </a:solidFill>
                <a:latin typeface="Century Gothic" charset="0"/>
                <a:ea typeface="Century Gothic" charset="0"/>
                <a:cs typeface="Century Gothic" charset="0"/>
              </a:rPr>
              <a:t> </a:t>
            </a:r>
            <a:r>
              <a:rPr lang="en-US" sz="2000">
                <a:solidFill>
                  <a:schemeClr val="tx1"/>
                </a:solidFill>
                <a:latin typeface="Century Gothic" charset="0"/>
                <a:ea typeface="Century Gothic" charset="0"/>
                <a:cs typeface="Century Gothic" charset="0"/>
              </a:rPr>
              <a:t>i &lt; j ≤ 1 </a:t>
            </a:r>
          </a:p>
          <a:p>
            <a:pPr lvl="1" algn="l"/>
            <a:r>
              <a:rPr lang="en-US" sz="2000">
                <a:solidFill>
                  <a:schemeClr val="tx1"/>
                </a:solidFill>
                <a:latin typeface="Century Gothic" charset="0"/>
                <a:ea typeface="Century Gothic" charset="0"/>
                <a:cs typeface="Century Gothic" charset="0"/>
              </a:rPr>
              <a:t>	Trust(O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&lt; Trust(O</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 </a:t>
            </a:r>
          </a:p>
          <a:p>
            <a:pPr lvl="1" algn="l"/>
            <a:r>
              <a:rPr lang="en-US" sz="2000">
                <a:solidFill>
                  <a:schemeClr val="tx1"/>
                </a:solidFill>
                <a:latin typeface="Century Gothic" charset="0"/>
                <a:ea typeface="Century Gothic" charset="0"/>
                <a:cs typeface="Century Gothic" charset="0"/>
              </a:rPr>
              <a:t>	Solar System = ∪ O</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 </a:t>
            </a:r>
            <a:r>
              <a:rPr lang="en-US" sz="2000" b="1">
                <a:solidFill>
                  <a:schemeClr val="tx1"/>
                </a:solidFill>
                <a:latin typeface="Century Gothic" charset="0"/>
                <a:ea typeface="Century Gothic" charset="0"/>
                <a:cs typeface="Century Gothic" charset="0"/>
              </a:rPr>
              <a:t>O</a:t>
            </a:r>
            <a:endParaRPr lang="en-US" sz="2000" b="1" baseline="-25000">
              <a:solidFill>
                <a:schemeClr val="tx1"/>
              </a:solidFill>
              <a:latin typeface="Century Gothic" charset="0"/>
              <a:ea typeface="Century Gothic" charset="0"/>
              <a:cs typeface="Century Gothic" charset="0"/>
            </a:endParaRPr>
          </a:p>
        </p:txBody>
      </p:sp>
      <p:sp>
        <p:nvSpPr>
          <p:cNvPr id="9" name="Text Box 13"/>
          <p:cNvSpPr txBox="1">
            <a:spLocks noChangeArrowheads="1"/>
          </p:cNvSpPr>
          <p:nvPr/>
        </p:nvSpPr>
        <p:spPr bwMode="auto">
          <a:xfrm>
            <a:off x="0" y="6149975"/>
            <a:ext cx="9144000" cy="708025"/>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Orbits are labeled with rational numbers, which guarantees that a solar system contains a dense set of orbits</a:t>
            </a:r>
          </a:p>
        </p:txBody>
      </p:sp>
      <p:sp>
        <p:nvSpPr>
          <p:cNvPr id="287751" name="Slide Number Placeholder 12"/>
          <p:cNvSpPr>
            <a:spLocks noGrp="1"/>
          </p:cNvSpPr>
          <p:nvPr>
            <p:ph type="sldNum" sz="quarter" idx="12"/>
          </p:nvPr>
        </p:nvSpPr>
        <p:spPr>
          <a:noFill/>
        </p:spPr>
        <p:txBody>
          <a:bodyPr/>
          <a:lstStyle/>
          <a:p>
            <a:fld id="{26B22363-380E-6144-82D0-02F832058047}" type="slidenum">
              <a:rPr lang="en-US" smtClean="0">
                <a:latin typeface="Eurostile" charset="0"/>
                <a:ea typeface="Eurostile" charset="0"/>
                <a:cs typeface="Eurostile" charset="0"/>
              </a:rPr>
              <a:pPr/>
              <a:t>157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Minimally Trusted Orbit (Formal)</a:t>
            </a:r>
          </a:p>
        </p:txBody>
      </p:sp>
      <p:sp>
        <p:nvSpPr>
          <p:cNvPr id="5" name="Text Box 13"/>
          <p:cNvSpPr txBox="1">
            <a:spLocks noChangeArrowheads="1"/>
          </p:cNvSpPr>
          <p:nvPr/>
        </p:nvSpPr>
        <p:spPr bwMode="auto">
          <a:xfrm>
            <a:off x="0" y="982663"/>
            <a:ext cx="9144000" cy="400050"/>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The minimally trusted orbit is formally defined as:</a:t>
            </a:r>
          </a:p>
        </p:txBody>
      </p:sp>
      <p:sp>
        <p:nvSpPr>
          <p:cNvPr id="7" name="Text Box 13"/>
          <p:cNvSpPr txBox="1">
            <a:spLocks noChangeArrowheads="1"/>
          </p:cNvSpPr>
          <p:nvPr/>
        </p:nvSpPr>
        <p:spPr bwMode="auto">
          <a:xfrm>
            <a:off x="0" y="1873250"/>
            <a:ext cx="9144000" cy="2246313"/>
          </a:xfrm>
          <a:prstGeom prst="rect">
            <a:avLst/>
          </a:prstGeom>
          <a:noFill/>
          <a:ln w="9525">
            <a:noFill/>
            <a:miter lim="800000"/>
            <a:headEnd/>
            <a:tailEnd/>
          </a:ln>
        </p:spPr>
        <p:txBody>
          <a:bodyPr>
            <a:prstTxWarp prst="textNoShape">
              <a:avLst/>
            </a:prstTxWarp>
            <a:spAutoFit/>
          </a:bodyPr>
          <a:lstStyle/>
          <a:p>
            <a:pPr algn="l"/>
            <a:r>
              <a:rPr lang="en-US" sz="2000">
                <a:solidFill>
                  <a:schemeClr val="tx1"/>
                </a:solidFill>
                <a:latin typeface="Century Gothic" charset="0"/>
                <a:ea typeface="Century Gothic" charset="0"/>
                <a:cs typeface="Century Gothic" charset="0"/>
              </a:rPr>
              <a:t>Let:</a:t>
            </a:r>
          </a:p>
          <a:p>
            <a:pPr algn="l"/>
            <a:r>
              <a:rPr lang="en-US" sz="2000">
                <a:solidFill>
                  <a:schemeClr val="tx1"/>
                </a:solidFill>
                <a:latin typeface="Century Gothic" charset="0"/>
                <a:ea typeface="Century Gothic" charset="0"/>
                <a:cs typeface="Century Gothic" charset="0"/>
              </a:rPr>
              <a:t>	E</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 and E</a:t>
            </a:r>
            <a:r>
              <a:rPr lang="en-US" sz="2000" baseline="-25000">
                <a:solidFill>
                  <a:schemeClr val="tx1"/>
                </a:solidFill>
                <a:latin typeface="Century Gothic" charset="0"/>
                <a:ea typeface="Century Gothic" charset="0"/>
                <a:cs typeface="Century Gothic" charset="0"/>
              </a:rPr>
              <a:t>2</a:t>
            </a:r>
            <a:r>
              <a:rPr lang="en-US" sz="2000">
                <a:solidFill>
                  <a:schemeClr val="tx1"/>
                </a:solidFill>
                <a:latin typeface="Century Gothic" charset="0"/>
                <a:ea typeface="Century Gothic" charset="0"/>
                <a:cs typeface="Century Gothic" charset="0"/>
              </a:rPr>
              <a:t> be entities, </a:t>
            </a:r>
          </a:p>
          <a:p>
            <a:pPr algn="l"/>
            <a:r>
              <a:rPr lang="en-US" sz="2000">
                <a:solidFill>
                  <a:schemeClr val="tx1"/>
                </a:solidFill>
                <a:latin typeface="Century Gothic" charset="0"/>
                <a:ea typeface="Century Gothic" charset="0"/>
                <a:cs typeface="Century Gothic" charset="0"/>
              </a:rPr>
              <a:t>	C be a context, </a:t>
            </a:r>
          </a:p>
          <a:p>
            <a:pPr algn="l"/>
            <a:r>
              <a:rPr lang="en-US" sz="2000">
                <a:solidFill>
                  <a:schemeClr val="tx1"/>
                </a:solidFill>
                <a:latin typeface="Century Gothic" charset="0"/>
                <a:ea typeface="Century Gothic" charset="0"/>
                <a:cs typeface="Century Gothic" charset="0"/>
              </a:rPr>
              <a:t>	S be a Solar system of E</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a:t>
            </a:r>
          </a:p>
          <a:p>
            <a:pPr algn="l"/>
            <a:r>
              <a:rPr lang="en-US" sz="2000" b="1">
                <a:solidFill>
                  <a:schemeClr val="tx1"/>
                </a:solidFill>
                <a:latin typeface="Century Gothic" charset="0"/>
                <a:ea typeface="Century Gothic" charset="0"/>
                <a:cs typeface="Century Gothic" charset="0"/>
              </a:rPr>
              <a:t>	O</a:t>
            </a:r>
            <a:r>
              <a:rPr lang="en-US" sz="2000">
                <a:solidFill>
                  <a:schemeClr val="tx1"/>
                </a:solidFill>
                <a:latin typeface="Century Gothic" charset="0"/>
                <a:ea typeface="Century Gothic" charset="0"/>
                <a:cs typeface="Century Gothic" charset="0"/>
              </a:rPr>
              <a:t>={O</a:t>
            </a:r>
            <a:r>
              <a:rPr lang="en-US" sz="2000" baseline="-25000">
                <a:solidFill>
                  <a:schemeClr val="tx1"/>
                </a:solidFill>
                <a:latin typeface="Century Gothic" charset="0"/>
                <a:ea typeface="Century Gothic" charset="0"/>
                <a:cs typeface="Century Gothic" charset="0"/>
              </a:rPr>
              <a:t>0</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 be the set of orbits in S</a:t>
            </a:r>
            <a:endParaRPr lang="en-US" sz="2000" b="1" baseline="-25000">
              <a:solidFill>
                <a:schemeClr val="tx1"/>
              </a:solidFill>
              <a:latin typeface="Century Gothic" charset="0"/>
              <a:ea typeface="Century Gothic" charset="0"/>
              <a:cs typeface="Century Gothic" charset="0"/>
            </a:endParaRPr>
          </a:p>
        </p:txBody>
      </p:sp>
      <p:sp>
        <p:nvSpPr>
          <p:cNvPr id="14" name="Rectangle 13"/>
          <p:cNvSpPr>
            <a:spLocks noChangeArrowheads="1"/>
          </p:cNvSpPr>
          <p:nvPr/>
        </p:nvSpPr>
        <p:spPr bwMode="auto">
          <a:xfrm>
            <a:off x="0" y="4611688"/>
            <a:ext cx="9144000" cy="2246312"/>
          </a:xfrm>
          <a:prstGeom prst="rect">
            <a:avLst/>
          </a:prstGeom>
          <a:noFill/>
          <a:ln w="9525">
            <a:noFill/>
            <a:miter lim="800000"/>
            <a:headEnd/>
            <a:tailEnd/>
          </a:ln>
        </p:spPr>
        <p:txBody>
          <a:bodyPr>
            <a:prstTxWarp prst="textNoShape">
              <a:avLst/>
            </a:prstTxWarp>
            <a:spAutoFit/>
          </a:bodyPr>
          <a:lstStyle/>
          <a:p>
            <a:pPr algn="l"/>
            <a:r>
              <a:rPr lang="en-US" sz="2000">
                <a:solidFill>
                  <a:schemeClr val="tx1"/>
                </a:solidFill>
                <a:latin typeface="Century Gothic" charset="0"/>
                <a:ea typeface="Century Gothic" charset="0"/>
                <a:cs typeface="Century Gothic" charset="0"/>
              </a:rPr>
              <a:t>Then:</a:t>
            </a:r>
          </a:p>
          <a:p>
            <a:pPr algn="l"/>
            <a:r>
              <a:rPr lang="en-US" sz="2000">
                <a:solidFill>
                  <a:schemeClr val="tx1"/>
                </a:solidFill>
                <a:latin typeface="Century Gothic" charset="0"/>
                <a:ea typeface="Century Gothic" charset="0"/>
                <a:cs typeface="Century Gothic" charset="0"/>
              </a:rPr>
              <a:t>	O</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is the minimally trusted orbit of S for context C if:</a:t>
            </a:r>
          </a:p>
          <a:p>
            <a:pPr algn="l"/>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&lt; O</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Trust(E</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,C} is not sufficient, </a:t>
            </a:r>
          </a:p>
          <a:p>
            <a:pPr algn="l"/>
            <a:r>
              <a:rPr lang="en-US" sz="2000">
                <a:solidFill>
                  <a:schemeClr val="tx1"/>
                </a:solidFill>
                <a:latin typeface="Century Gothic" charset="0"/>
                <a:ea typeface="Century Gothic" charset="0"/>
                <a:cs typeface="Century Gothic" charset="0"/>
              </a:rPr>
              <a:t>	and:</a:t>
            </a:r>
          </a:p>
          <a:p>
            <a:pPr algn="l"/>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M</a:t>
            </a:r>
            <a:r>
              <a:rPr lang="en-US" sz="2000">
                <a:solidFill>
                  <a:schemeClr val="tx1"/>
                </a:solidFill>
                <a:latin typeface="Century Gothic" charset="0"/>
                <a:ea typeface="Century Gothic" charset="0"/>
                <a:cs typeface="Century Gothic" charset="0"/>
              </a:rPr>
              <a:t>, Trust(E</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,C} is sufficient.</a:t>
            </a:r>
          </a:p>
        </p:txBody>
      </p:sp>
      <p:sp>
        <p:nvSpPr>
          <p:cNvPr id="289799" name="Slide Number Placeholder 11"/>
          <p:cNvSpPr>
            <a:spLocks noGrp="1"/>
          </p:cNvSpPr>
          <p:nvPr>
            <p:ph type="sldNum" sz="quarter" idx="12"/>
          </p:nvPr>
        </p:nvSpPr>
        <p:spPr>
          <a:noFill/>
        </p:spPr>
        <p:txBody>
          <a:bodyPr/>
          <a:lstStyle/>
          <a:p>
            <a:fld id="{F99B7C5E-FCE7-284F-9402-28CC4F6D4601}" type="slidenum">
              <a:rPr lang="en-US" smtClean="0">
                <a:latin typeface="Eurostile" charset="0"/>
                <a:ea typeface="Eurostile" charset="0"/>
                <a:cs typeface="Eurostile" charset="0"/>
              </a:rPr>
              <a:pPr/>
              <a:t>158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Policies (Formal)</a:t>
            </a:r>
          </a:p>
        </p:txBody>
      </p:sp>
      <p:sp>
        <p:nvSpPr>
          <p:cNvPr id="5" name="Text Box 13"/>
          <p:cNvSpPr txBox="1">
            <a:spLocks noChangeArrowheads="1"/>
          </p:cNvSpPr>
          <p:nvPr/>
        </p:nvSpPr>
        <p:spPr bwMode="auto">
          <a:xfrm>
            <a:off x="0" y="982663"/>
            <a:ext cx="9144000" cy="400050"/>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The formal definition of a policy is:</a:t>
            </a:r>
          </a:p>
        </p:txBody>
      </p:sp>
      <p:sp>
        <p:nvSpPr>
          <p:cNvPr id="7" name="Text Box 13"/>
          <p:cNvSpPr txBox="1">
            <a:spLocks noChangeArrowheads="1"/>
          </p:cNvSpPr>
          <p:nvPr/>
        </p:nvSpPr>
        <p:spPr bwMode="auto">
          <a:xfrm>
            <a:off x="0" y="1873250"/>
            <a:ext cx="9144000" cy="2246313"/>
          </a:xfrm>
          <a:prstGeom prst="rect">
            <a:avLst/>
          </a:prstGeom>
          <a:noFill/>
          <a:ln w="9525">
            <a:noFill/>
            <a:miter lim="800000"/>
            <a:headEnd/>
            <a:tailEnd/>
          </a:ln>
        </p:spPr>
        <p:txBody>
          <a:bodyPr>
            <a:prstTxWarp prst="textNoShape">
              <a:avLst/>
            </a:prstTxWarp>
            <a:spAutoFit/>
          </a:bodyPr>
          <a:lstStyle/>
          <a:p>
            <a:pPr lvl="1" algn="l"/>
            <a:r>
              <a:rPr lang="en-US" sz="2000">
                <a:solidFill>
                  <a:schemeClr val="tx1"/>
                </a:solidFill>
                <a:latin typeface="Century Gothic" charset="0"/>
                <a:ea typeface="Century Gothic" charset="0"/>
                <a:cs typeface="Century Gothic" charset="0"/>
              </a:rPr>
              <a:t>Let Solar System</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 be some Solar System</a:t>
            </a:r>
          </a:p>
          <a:p>
            <a:pPr lvl="1" algn="l"/>
            <a:r>
              <a:rPr lang="en-US" sz="2000">
                <a:solidFill>
                  <a:schemeClr val="tx1"/>
                </a:solidFill>
                <a:latin typeface="Century Gothic" charset="0"/>
                <a:ea typeface="Century Gothic" charset="0"/>
                <a:cs typeface="Century Gothic" charset="0"/>
              </a:rPr>
              <a:t>Let O = {O</a:t>
            </a:r>
            <a:r>
              <a:rPr lang="en-US" sz="2000" baseline="-25000">
                <a:solidFill>
                  <a:schemeClr val="tx1"/>
                </a:solidFill>
                <a:latin typeface="Century Gothic" charset="0"/>
                <a:ea typeface="Century Gothic" charset="0"/>
                <a:cs typeface="Century Gothic" charset="0"/>
              </a:rPr>
              <a:t>0.0</a:t>
            </a:r>
            <a:r>
              <a:rPr lang="en-US" sz="2000">
                <a:solidFill>
                  <a:schemeClr val="tx1"/>
                </a:solidFill>
                <a:latin typeface="Century Gothic" charset="0"/>
                <a:ea typeface="Century Gothic" charset="0"/>
                <a:cs typeface="Century Gothic" charset="0"/>
              </a:rPr>
              <a:t>, ..., O</a:t>
            </a:r>
            <a:r>
              <a:rPr lang="en-US" sz="2000" baseline="-25000">
                <a:solidFill>
                  <a:schemeClr val="tx1"/>
                </a:solidFill>
                <a:latin typeface="Century Gothic" charset="0"/>
                <a:ea typeface="Century Gothic" charset="0"/>
                <a:cs typeface="Century Gothic" charset="0"/>
              </a:rPr>
              <a:t>1.0</a:t>
            </a:r>
            <a:r>
              <a:rPr lang="en-US" sz="2000">
                <a:solidFill>
                  <a:schemeClr val="tx1"/>
                </a:solidFill>
                <a:latin typeface="Century Gothic" charset="0"/>
                <a:ea typeface="Century Gothic" charset="0"/>
                <a:cs typeface="Century Gothic" charset="0"/>
              </a:rPr>
              <a:t>} be a set of orbits, O</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 Solar System</a:t>
            </a:r>
            <a:r>
              <a:rPr lang="en-US" sz="2000" baseline="-25000">
                <a:solidFill>
                  <a:schemeClr val="tx1"/>
                </a:solidFill>
                <a:latin typeface="Century Gothic" charset="0"/>
                <a:ea typeface="Century Gothic" charset="0"/>
                <a:cs typeface="Century Gothic" charset="0"/>
              </a:rPr>
              <a:t>i</a:t>
            </a:r>
            <a:endParaRPr lang="en-US" sz="2000">
              <a:solidFill>
                <a:schemeClr val="tx1"/>
              </a:solidFill>
              <a:latin typeface="Century Gothic" charset="0"/>
              <a:ea typeface="Century Gothic" charset="0"/>
              <a:cs typeface="Century Gothic" charset="0"/>
            </a:endParaRPr>
          </a:p>
          <a:p>
            <a:pPr lvl="1" algn="l"/>
            <a:r>
              <a:rPr lang="en-US" sz="2000">
                <a:solidFill>
                  <a:schemeClr val="tx1"/>
                </a:solidFill>
                <a:latin typeface="Century Gothic" charset="0"/>
                <a:ea typeface="Century Gothic" charset="0"/>
                <a:cs typeface="Century Gothic" charset="0"/>
              </a:rPr>
              <a:t>Let E = {E</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 ..., E</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be a set of entities</a:t>
            </a:r>
          </a:p>
          <a:p>
            <a:pPr lvl="1" algn="l"/>
            <a:r>
              <a:rPr lang="en-US" sz="2000">
                <a:solidFill>
                  <a:schemeClr val="tx1"/>
                </a:solidFill>
                <a:latin typeface="Century Gothic" charset="0"/>
                <a:ea typeface="Century Gothic" charset="0"/>
                <a:cs typeface="Century Gothic" charset="0"/>
              </a:rPr>
              <a:t>Let C = {C</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 ..., C</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be a set of contexts</a:t>
            </a:r>
          </a:p>
          <a:p>
            <a:pPr lvl="1" algn="l"/>
            <a:r>
              <a:rPr lang="en-US" sz="2000">
                <a:solidFill>
                  <a:schemeClr val="tx1"/>
                </a:solidFill>
                <a:latin typeface="Century Gothic" charset="0"/>
                <a:ea typeface="Century Gothic" charset="0"/>
                <a:cs typeface="Century Gothic" charset="0"/>
              </a:rPr>
              <a:t>Let P = {P</a:t>
            </a:r>
            <a:r>
              <a:rPr lang="en-US" sz="2000" baseline="-25000">
                <a:solidFill>
                  <a:schemeClr val="tx1"/>
                </a:solidFill>
                <a:latin typeface="Century Gothic" charset="0"/>
                <a:ea typeface="Century Gothic" charset="0"/>
                <a:cs typeface="Century Gothic" charset="0"/>
              </a:rPr>
              <a:t>1</a:t>
            </a:r>
            <a:r>
              <a:rPr lang="en-US" sz="2000">
                <a:solidFill>
                  <a:schemeClr val="tx1"/>
                </a:solidFill>
                <a:latin typeface="Century Gothic" charset="0"/>
                <a:ea typeface="Century Gothic" charset="0"/>
                <a:cs typeface="Century Gothic" charset="0"/>
              </a:rPr>
              <a:t>, ..., P</a:t>
            </a:r>
            <a:r>
              <a:rPr lang="en-US" sz="2000" baseline="-25000">
                <a:solidFill>
                  <a:schemeClr val="tx1"/>
                </a:solidFill>
                <a:latin typeface="Century Gothic" charset="0"/>
                <a:ea typeface="Century Gothic" charset="0"/>
                <a:cs typeface="Century Gothic" charset="0"/>
              </a:rPr>
              <a:t>n</a:t>
            </a:r>
            <a:r>
              <a:rPr lang="en-US" sz="2000">
                <a:solidFill>
                  <a:schemeClr val="tx1"/>
                </a:solidFill>
                <a:latin typeface="Century Gothic" charset="0"/>
                <a:ea typeface="Century Gothic" charset="0"/>
                <a:cs typeface="Century Gothic" charset="0"/>
              </a:rPr>
              <a:t>} be a set of properties of entities.</a:t>
            </a:r>
            <a:endParaRPr lang="en-US" sz="2000" b="1" baseline="-25000">
              <a:solidFill>
                <a:schemeClr val="tx1"/>
              </a:solidFill>
              <a:latin typeface="Century Gothic" charset="0"/>
              <a:ea typeface="Century Gothic" charset="0"/>
              <a:cs typeface="Century Gothic" charset="0"/>
            </a:endParaRPr>
          </a:p>
        </p:txBody>
      </p:sp>
      <p:sp>
        <p:nvSpPr>
          <p:cNvPr id="14" name="Rectangle 13"/>
          <p:cNvSpPr>
            <a:spLocks noChangeArrowheads="1"/>
          </p:cNvSpPr>
          <p:nvPr/>
        </p:nvSpPr>
        <p:spPr bwMode="auto">
          <a:xfrm>
            <a:off x="0" y="4611688"/>
            <a:ext cx="9144000" cy="1322387"/>
          </a:xfrm>
          <a:prstGeom prst="rect">
            <a:avLst/>
          </a:prstGeom>
          <a:noFill/>
          <a:ln w="9525">
            <a:noFill/>
            <a:miter lim="800000"/>
            <a:headEnd/>
            <a:tailEnd/>
          </a:ln>
        </p:spPr>
        <p:txBody>
          <a:bodyPr>
            <a:prstTxWarp prst="textNoShape">
              <a:avLst/>
            </a:prstTxWarp>
            <a:spAutoFit/>
          </a:bodyPr>
          <a:lstStyle/>
          <a:p>
            <a:pPr algn="l"/>
            <a:r>
              <a:rPr lang="en-US" sz="2000">
                <a:solidFill>
                  <a:schemeClr val="tx1"/>
                </a:solidFill>
                <a:latin typeface="Century Gothic" charset="0"/>
                <a:ea typeface="Century Gothic" charset="0"/>
                <a:cs typeface="Century Gothic" charset="0"/>
              </a:rPr>
              <a:t>Then a policy can be represented with the function: </a:t>
            </a:r>
          </a:p>
          <a:p>
            <a:pPr algn="l"/>
            <a:endParaRPr lang="en-US" sz="2000">
              <a:solidFill>
                <a:schemeClr val="tx1"/>
              </a:solidFill>
              <a:latin typeface="Century Gothic" charset="0"/>
              <a:ea typeface="Century Gothic" charset="0"/>
              <a:cs typeface="Century Gothic" charset="0"/>
            </a:endParaRPr>
          </a:p>
          <a:p>
            <a:r>
              <a:rPr lang="en-US" sz="2000">
                <a:solidFill>
                  <a:schemeClr val="tx1"/>
                </a:solidFill>
                <a:latin typeface="Century Gothic" charset="0"/>
                <a:ea typeface="Century Gothic" charset="0"/>
                <a:cs typeface="Century Gothic" charset="0"/>
              </a:rPr>
              <a:t>f(O</a:t>
            </a:r>
            <a:r>
              <a:rPr lang="en-US" sz="2000" baseline="-25000">
                <a:solidFill>
                  <a:schemeClr val="tx1"/>
                </a:solidFill>
                <a:latin typeface="Century Gothic" charset="0"/>
                <a:ea typeface="Century Gothic" charset="0"/>
                <a:cs typeface="Century Gothic" charset="0"/>
              </a:rPr>
              <a:t>i</a:t>
            </a:r>
            <a:r>
              <a:rPr lang="en-US" sz="2000">
                <a:solidFill>
                  <a:schemeClr val="tx1"/>
                </a:solidFill>
                <a:latin typeface="Century Gothic" charset="0"/>
                <a:ea typeface="Century Gothic" charset="0"/>
                <a:cs typeface="Century Gothic" charset="0"/>
              </a:rPr>
              <a:t>,E</a:t>
            </a:r>
            <a:r>
              <a:rPr lang="en-US" sz="2000" baseline="-25000">
                <a:solidFill>
                  <a:schemeClr val="tx1"/>
                </a:solidFill>
                <a:latin typeface="Century Gothic" charset="0"/>
                <a:ea typeface="Century Gothic" charset="0"/>
                <a:cs typeface="Century Gothic" charset="0"/>
              </a:rPr>
              <a:t>j</a:t>
            </a:r>
            <a:r>
              <a:rPr lang="en-US" sz="2000">
                <a:solidFill>
                  <a:schemeClr val="tx1"/>
                </a:solidFill>
                <a:latin typeface="Century Gothic" charset="0"/>
                <a:ea typeface="Century Gothic" charset="0"/>
                <a:cs typeface="Century Gothic" charset="0"/>
              </a:rPr>
              <a:t>,C</a:t>
            </a:r>
            <a:r>
              <a:rPr lang="en-US" sz="2000" baseline="-25000">
                <a:solidFill>
                  <a:schemeClr val="tx1"/>
                </a:solidFill>
                <a:latin typeface="Century Gothic" charset="0"/>
                <a:ea typeface="Century Gothic" charset="0"/>
                <a:cs typeface="Century Gothic" charset="0"/>
              </a:rPr>
              <a:t>k</a:t>
            </a:r>
            <a:r>
              <a:rPr lang="en-US" sz="2000">
                <a:solidFill>
                  <a:schemeClr val="tx1"/>
                </a:solidFill>
                <a:latin typeface="Century Gothic" charset="0"/>
                <a:ea typeface="Century Gothic" charset="0"/>
                <a:cs typeface="Century Gothic" charset="0"/>
              </a:rPr>
              <a:t>,P</a:t>
            </a:r>
            <a:r>
              <a:rPr lang="en-US" sz="2000" baseline="-25000">
                <a:solidFill>
                  <a:schemeClr val="tx1"/>
                </a:solidFill>
                <a:latin typeface="Century Gothic" charset="0"/>
                <a:ea typeface="Century Gothic" charset="0"/>
                <a:cs typeface="Century Gothic" charset="0"/>
              </a:rPr>
              <a:t>l</a:t>
            </a:r>
            <a:r>
              <a:rPr lang="en-US" sz="2000">
                <a:solidFill>
                  <a:schemeClr val="tx1"/>
                </a:solidFill>
                <a:latin typeface="Century Gothic" charset="0"/>
                <a:ea typeface="Century Gothic" charset="0"/>
                <a:cs typeface="Century Gothic" charset="0"/>
              </a:rPr>
              <a:t>) = orbit</a:t>
            </a:r>
          </a:p>
        </p:txBody>
      </p:sp>
      <p:sp>
        <p:nvSpPr>
          <p:cNvPr id="291847" name="Slide Number Placeholder 11"/>
          <p:cNvSpPr>
            <a:spLocks noGrp="1"/>
          </p:cNvSpPr>
          <p:nvPr>
            <p:ph type="sldNum" sz="quarter" idx="12"/>
          </p:nvPr>
        </p:nvSpPr>
        <p:spPr>
          <a:noFill/>
        </p:spPr>
        <p:txBody>
          <a:bodyPr/>
          <a:lstStyle/>
          <a:p>
            <a:fld id="{C1301BC8-8AC5-4A4C-ABAF-C44AFBAD6866}" type="slidenum">
              <a:rPr lang="en-US" smtClean="0">
                <a:latin typeface="Eurostile" charset="0"/>
                <a:ea typeface="Eurostile" charset="0"/>
                <a:cs typeface="Eurostile" charset="0"/>
              </a:rPr>
              <a:pPr/>
              <a:t>159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Rectangle 1027"/>
          <p:cNvSpPr>
            <a:spLocks noGrp="1" noChangeArrowheads="1"/>
          </p:cNvSpPr>
          <p:nvPr>
            <p:ph type="body" idx="1"/>
          </p:nvPr>
        </p:nvSpPr>
        <p:spPr>
          <a:xfrm>
            <a:off x="0" y="4400550"/>
            <a:ext cx="9144000" cy="457200"/>
          </a:xfrm>
        </p:spPr>
        <p:txBody>
          <a:bodyPr/>
          <a:lstStyle/>
          <a:p>
            <a:pPr algn="ctr">
              <a:buFontTx/>
              <a:buNone/>
            </a:pPr>
            <a:r>
              <a:rPr lang="en-US" sz="2000" dirty="0" smtClean="0">
                <a:solidFill>
                  <a:srgbClr val="FFFFFF"/>
                </a:solidFill>
                <a:latin typeface="Century Gothic" charset="0"/>
                <a:ea typeface="Century Gothic" charset="0"/>
                <a:cs typeface="Century Gothic" charset="0"/>
              </a:rPr>
              <a:t>Relative Trust</a:t>
            </a: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Major Contributions of Biba and BLP</a:t>
            </a:r>
          </a:p>
        </p:txBody>
      </p:sp>
      <p:sp>
        <p:nvSpPr>
          <p:cNvPr id="11" name="Text Box 8"/>
          <p:cNvSpPr txBox="1">
            <a:spLocks noChangeArrowheads="1"/>
          </p:cNvSpPr>
          <p:nvPr/>
        </p:nvSpPr>
        <p:spPr bwMode="auto">
          <a:xfrm>
            <a:off x="0" y="200025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Multiple levels of </a:t>
            </a:r>
            <a:r>
              <a:rPr lang="en-US" sz="2000" dirty="0" smtClean="0">
                <a:solidFill>
                  <a:srgbClr val="FFFFFF"/>
                </a:solidFill>
                <a:latin typeface="Century Gothic" charset="0"/>
                <a:ea typeface="Century Gothic" charset="0"/>
                <a:cs typeface="Century Gothic" charset="0"/>
              </a:rPr>
              <a:t>trust</a:t>
            </a:r>
            <a:endParaRPr lang="en-US" sz="2000" dirty="0">
              <a:solidFill>
                <a:srgbClr val="FFFFFF"/>
              </a:solidFill>
              <a:latin typeface="Century Gothic" charset="0"/>
              <a:ea typeface="Century Gothic" charset="0"/>
              <a:cs typeface="Century Gothic" charset="0"/>
            </a:endParaRPr>
          </a:p>
        </p:txBody>
      </p:sp>
      <p:sp>
        <p:nvSpPr>
          <p:cNvPr id="68614" name="Slide Number Placeholder 8"/>
          <p:cNvSpPr>
            <a:spLocks noGrp="1"/>
          </p:cNvSpPr>
          <p:nvPr>
            <p:ph type="sldNum" sz="quarter" idx="12"/>
          </p:nvPr>
        </p:nvSpPr>
        <p:spPr>
          <a:noFill/>
        </p:spPr>
        <p:txBody>
          <a:bodyPr/>
          <a:lstStyle/>
          <a:p>
            <a:fld id="{715F9138-48FD-DC4C-A052-C6AE8BA84799}" type="slidenum">
              <a:rPr lang="en-US" smtClean="0">
                <a:latin typeface="Eurostile" charset="0"/>
                <a:ea typeface="Eurostile" charset="0"/>
                <a:cs typeface="Eurostile" charset="0"/>
              </a:rPr>
              <a:pPr/>
              <a:t>16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11" grpId="0"/>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Direct Relationships (Formal)</a:t>
            </a:r>
          </a:p>
        </p:txBody>
      </p:sp>
      <p:sp>
        <p:nvSpPr>
          <p:cNvPr id="6" name="Text Box 8"/>
          <p:cNvSpPr txBox="1">
            <a:spLocks noChangeArrowheads="1"/>
          </p:cNvSpPr>
          <p:nvPr/>
        </p:nvSpPr>
        <p:spPr bwMode="auto">
          <a:xfrm>
            <a:off x="0" y="1228725"/>
            <a:ext cx="9144000" cy="4400550"/>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Let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and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be two entities </a:t>
            </a:r>
          </a:p>
          <a:p>
            <a:pPr algn="l"/>
            <a:r>
              <a:rPr lang="en-US" sz="2000">
                <a:solidFill>
                  <a:srgbClr val="FFFFFF"/>
                </a:solidFill>
                <a:latin typeface="Century Gothic" charset="0"/>
                <a:ea typeface="Century Gothic" charset="0"/>
                <a:cs typeface="Century Gothic" charset="0"/>
              </a:rPr>
              <a:t>Let S</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be the solar system of E</a:t>
            </a:r>
            <a:r>
              <a:rPr lang="en-US" sz="2000" baseline="-25000">
                <a:solidFill>
                  <a:srgbClr val="FFFFFF"/>
                </a:solidFill>
                <a:latin typeface="Century Gothic" charset="0"/>
                <a:ea typeface="Century Gothic" charset="0"/>
                <a:cs typeface="Century Gothic" charset="0"/>
              </a:rPr>
              <a:t>1</a:t>
            </a:r>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Then if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has a direct relationship with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	∃ an orbit O</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such that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 O</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and O</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 S</a:t>
            </a:r>
            <a:r>
              <a:rPr lang="en-US" sz="2000" baseline="-25000">
                <a:solidFill>
                  <a:srgbClr val="FFFFFF"/>
                </a:solidFill>
                <a:latin typeface="Century Gothic" charset="0"/>
                <a:ea typeface="Century Gothic" charset="0"/>
                <a:cs typeface="Century Gothic" charset="0"/>
              </a:rPr>
              <a:t>1</a:t>
            </a:r>
            <a:endParaRPr lang="en-US" sz="2000">
              <a:solidFill>
                <a:srgbClr val="FFFFFF"/>
              </a:solidFill>
              <a:latin typeface="Century Gothic" charset="0"/>
              <a:ea typeface="Century Gothic" charset="0"/>
              <a:cs typeface="Century Gothic" charset="0"/>
            </a:endParaRP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We designate </a:t>
            </a:r>
          </a:p>
          <a:p>
            <a:pPr algn="l"/>
            <a:r>
              <a:rPr lang="en-US" sz="2000">
                <a:solidFill>
                  <a:srgbClr val="FFFFFF"/>
                </a:solidFill>
                <a:latin typeface="Century Gothic" charset="0"/>
                <a:ea typeface="Century Gothic" charset="0"/>
                <a:cs typeface="Century Gothic" charset="0"/>
              </a:rPr>
              <a:t>	D</a:t>
            </a:r>
            <a:r>
              <a:rPr lang="en-US" sz="2000" baseline="-25000">
                <a:solidFill>
                  <a:srgbClr val="FFFFFF"/>
                </a:solidFill>
                <a:latin typeface="Century Gothic" charset="0"/>
                <a:ea typeface="Century Gothic" charset="0"/>
                <a:cs typeface="Century Gothic" charset="0"/>
              </a:rPr>
              <a:t>RS</a:t>
            </a:r>
            <a:r>
              <a:rPr lang="en-US" sz="2000">
                <a:solidFill>
                  <a:srgbClr val="FFFFFF"/>
                </a:solidFill>
                <a:latin typeface="Century Gothic" charset="0"/>
                <a:ea typeface="Century Gothic" charset="0"/>
                <a:cs typeface="Century Gothic" charset="0"/>
              </a:rPr>
              <a:t> = &lt;E</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O</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E</a:t>
            </a:r>
            <a:r>
              <a:rPr lang="en-US" sz="2000" baseline="-25000">
                <a:solidFill>
                  <a:srgbClr val="FFFFFF"/>
                </a:solidFill>
                <a:latin typeface="Century Gothic" charset="0"/>
                <a:ea typeface="Century Gothic" charset="0"/>
                <a:cs typeface="Century Gothic" charset="0"/>
              </a:rPr>
              <a:t>S</a:t>
            </a:r>
            <a:r>
              <a:rPr lang="en-US" sz="2000">
                <a:solidFill>
                  <a:srgbClr val="FFFFFF"/>
                </a:solidFill>
                <a:latin typeface="Century Gothic" charset="0"/>
                <a:ea typeface="Century Gothic" charset="0"/>
                <a:cs typeface="Century Gothic" charset="0"/>
              </a:rPr>
              <a:t>, C</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&gt; </a:t>
            </a:r>
          </a:p>
          <a:p>
            <a:pPr algn="l"/>
            <a:r>
              <a:rPr lang="en-US" sz="2000">
                <a:solidFill>
                  <a:srgbClr val="FFFFFF"/>
                </a:solidFill>
                <a:latin typeface="Century Gothic" charset="0"/>
                <a:ea typeface="Century Gothic" charset="0"/>
                <a:cs typeface="Century Gothic" charset="0"/>
              </a:rPr>
              <a:t>as a direct relationship from orbit R in the solar system of E</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to E</a:t>
            </a:r>
            <a:r>
              <a:rPr lang="en-US" sz="2000" baseline="-25000">
                <a:solidFill>
                  <a:srgbClr val="FFFFFF"/>
                </a:solidFill>
                <a:latin typeface="Century Gothic" charset="0"/>
                <a:ea typeface="Century Gothic" charset="0"/>
                <a:cs typeface="Century Gothic" charset="0"/>
              </a:rPr>
              <a:t>S</a:t>
            </a:r>
            <a:r>
              <a:rPr lang="en-US" sz="2000">
                <a:solidFill>
                  <a:srgbClr val="FFFFFF"/>
                </a:solidFill>
                <a:latin typeface="Century Gothic" charset="0"/>
                <a:ea typeface="Century Gothic" charset="0"/>
                <a:cs typeface="Century Gothic" charset="0"/>
              </a:rPr>
              <a:t> in the context C</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a:t>
            </a:r>
          </a:p>
        </p:txBody>
      </p:sp>
      <p:sp>
        <p:nvSpPr>
          <p:cNvPr id="293893" name="Slide Number Placeholder 9"/>
          <p:cNvSpPr>
            <a:spLocks noGrp="1"/>
          </p:cNvSpPr>
          <p:nvPr>
            <p:ph type="sldNum" sz="quarter" idx="12"/>
          </p:nvPr>
        </p:nvSpPr>
        <p:spPr>
          <a:noFill/>
        </p:spPr>
        <p:txBody>
          <a:bodyPr/>
          <a:lstStyle/>
          <a:p>
            <a:fld id="{A7F565BE-9CDC-9545-92DC-A68F1D08FA3A}" type="slidenum">
              <a:rPr lang="en-US" smtClean="0">
                <a:latin typeface="Eurostile" charset="0"/>
                <a:ea typeface="Eurostile" charset="0"/>
                <a:cs typeface="Eurostile" charset="0"/>
              </a:rPr>
              <a:pPr/>
              <a:t>160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43012" name="Text Box 4"/>
          <p:cNvSpPr txBox="1">
            <a:spLocks noChangeArrowheads="1"/>
          </p:cNvSpPr>
          <p:nvPr/>
        </p:nvSpPr>
        <p:spPr bwMode="auto">
          <a:xfrm>
            <a:off x="0" y="769938"/>
            <a:ext cx="9144000" cy="5494337"/>
          </a:xfrm>
          <a:prstGeom prst="rect">
            <a:avLst/>
          </a:prstGeom>
          <a:noFill/>
          <a:ln w="9525">
            <a:noFill/>
            <a:miter lim="800000"/>
            <a:headEnd/>
            <a:tailEnd/>
          </a:ln>
        </p:spPr>
        <p:txBody>
          <a:bodyPr>
            <a:prstTxWarp prst="textNoShape">
              <a:avLst/>
            </a:prstTxWarp>
            <a:spAutoFit/>
          </a:bodyPr>
          <a:lstStyle/>
          <a:p>
            <a:pPr algn="l"/>
            <a:r>
              <a:rPr lang="en-US" sz="1800">
                <a:solidFill>
                  <a:srgbClr val="00FF00"/>
                </a:solidFill>
                <a:latin typeface="Century Gothic" charset="0"/>
                <a:ea typeface="Century Gothic" charset="0"/>
                <a:cs typeface="Century Gothic" charset="0"/>
              </a:rPr>
              <a:t>A path is an ordered set of pairs &lt;S, O&gt; such that the following conditions are met: </a:t>
            </a:r>
          </a:p>
          <a:p>
            <a:pPr algn="l"/>
            <a:r>
              <a:rPr lang="en-US" sz="1800">
                <a:solidFill>
                  <a:srgbClr val="FFFFFF"/>
                </a:solidFill>
                <a:latin typeface="Century Gothic" charset="0"/>
                <a:ea typeface="Century Gothic" charset="0"/>
                <a:cs typeface="Century Gothic" charset="0"/>
              </a:rPr>
              <a:t>	1) S is an STS. </a:t>
            </a:r>
          </a:p>
          <a:p>
            <a:pPr algn="l"/>
            <a:endParaRPr lang="en-US" sz="1800">
              <a:solidFill>
                <a:srgbClr val="FFFFFF"/>
              </a:solidFill>
              <a:latin typeface="Century Gothic" charset="0"/>
              <a:ea typeface="Century Gothic" charset="0"/>
              <a:cs typeface="Century Gothic" charset="0"/>
            </a:endParaRPr>
          </a:p>
          <a:p>
            <a:pPr lvl="2" algn="l"/>
            <a:r>
              <a:rPr lang="en-US" sz="1800">
                <a:solidFill>
                  <a:srgbClr val="FFFFFF"/>
                </a:solidFill>
                <a:latin typeface="Century Gothic" charset="0"/>
                <a:ea typeface="Century Gothic" charset="0"/>
                <a:cs typeface="Century Gothic" charset="0"/>
              </a:rPr>
              <a:t>2) For each S, O is the orbit in the solar system of S that contains the entity from which that S directly received the message. </a:t>
            </a:r>
          </a:p>
          <a:p>
            <a:pPr algn="l"/>
            <a:endParaRPr lang="en-US" sz="1800">
              <a:solidFill>
                <a:srgbClr val="FFFFFF"/>
              </a:solidFill>
              <a:latin typeface="Century Gothic" charset="0"/>
              <a:ea typeface="Century Gothic" charset="0"/>
              <a:cs typeface="Century Gothic" charset="0"/>
            </a:endParaRPr>
          </a:p>
          <a:p>
            <a:pPr algn="l"/>
            <a:r>
              <a:rPr lang="en-US" sz="1800">
                <a:solidFill>
                  <a:srgbClr val="FFFFFF"/>
                </a:solidFill>
                <a:latin typeface="Century Gothic" charset="0"/>
                <a:ea typeface="Century Gothic" charset="0"/>
                <a:cs typeface="Century Gothic" charset="0"/>
              </a:rPr>
              <a:t>	3) The set contains all of the STSs traversed by the message. </a:t>
            </a:r>
          </a:p>
          <a:p>
            <a:pPr lvl="2" algn="l"/>
            <a:endParaRPr lang="en-US" sz="1800">
              <a:solidFill>
                <a:srgbClr val="FFFFFF"/>
              </a:solidFill>
              <a:latin typeface="Century Gothic" charset="0"/>
              <a:ea typeface="Century Gothic" charset="0"/>
              <a:cs typeface="Century Gothic" charset="0"/>
            </a:endParaRPr>
          </a:p>
          <a:p>
            <a:pPr lvl="2" algn="l"/>
            <a:r>
              <a:rPr lang="en-US" sz="1800">
                <a:solidFill>
                  <a:srgbClr val="FFFFFF"/>
                </a:solidFill>
                <a:latin typeface="Century Gothic" charset="0"/>
                <a:ea typeface="Century Gothic" charset="0"/>
                <a:cs typeface="Century Gothic" charset="0"/>
              </a:rPr>
              <a:t>4) The set is ordered by the sequence in which the message traversed those STSs, beginning with the STS that ultimately received the message, and terminating with the STS that originally sent the message.</a:t>
            </a:r>
          </a:p>
          <a:p>
            <a:pPr lvl="2" algn="l"/>
            <a:endParaRPr lang="en-US" sz="1800">
              <a:solidFill>
                <a:srgbClr val="FFFFFF"/>
              </a:solidFill>
              <a:latin typeface="Century Gothic" charset="0"/>
              <a:ea typeface="Century Gothic" charset="0"/>
              <a:cs typeface="Century Gothic" charset="0"/>
            </a:endParaRPr>
          </a:p>
          <a:p>
            <a:pPr lvl="2" algn="l"/>
            <a:r>
              <a:rPr lang="en-US" sz="1800">
                <a:solidFill>
                  <a:srgbClr val="FFFFFF"/>
                </a:solidFill>
                <a:latin typeface="Century Gothic" charset="0"/>
                <a:ea typeface="Century Gothic" charset="0"/>
                <a:cs typeface="Century Gothic" charset="0"/>
              </a:rPr>
              <a:t>5) If an STS appears on the path more than once, the path terminates at the second instance of that STS.</a:t>
            </a:r>
          </a:p>
        </p:txBody>
      </p:sp>
      <p:sp>
        <p:nvSpPr>
          <p:cNvPr id="1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Paths (Formal)</a:t>
            </a:r>
          </a:p>
        </p:txBody>
      </p:sp>
      <p:sp>
        <p:nvSpPr>
          <p:cNvPr id="6" name="Text Box 4"/>
          <p:cNvSpPr txBox="1">
            <a:spLocks noChangeArrowheads="1"/>
          </p:cNvSpPr>
          <p:nvPr/>
        </p:nvSpPr>
        <p:spPr bwMode="auto">
          <a:xfrm>
            <a:off x="0" y="6457950"/>
            <a:ext cx="6477000" cy="338138"/>
          </a:xfrm>
          <a:prstGeom prst="rect">
            <a:avLst/>
          </a:prstGeom>
          <a:noFill/>
          <a:ln w="9525">
            <a:noFill/>
            <a:miter lim="800000"/>
            <a:headEnd/>
            <a:tailEnd/>
          </a:ln>
        </p:spPr>
        <p:txBody>
          <a:bodyPr>
            <a:prstTxWarp prst="textNoShape">
              <a:avLst/>
            </a:prstTxWarp>
            <a:spAutoFit/>
          </a:bodyPr>
          <a:lstStyle/>
          <a:p>
            <a:pPr algn="l"/>
            <a:r>
              <a:rPr lang="en-US" sz="1600">
                <a:solidFill>
                  <a:srgbClr val="00FF00"/>
                </a:solidFill>
                <a:latin typeface="Century Gothic" charset="0"/>
                <a:ea typeface="Century Gothic" charset="0"/>
                <a:cs typeface="Century Gothic" charset="0"/>
              </a:rPr>
              <a:t>Note: This definition is from [CLI02], [CLI06]</a:t>
            </a:r>
          </a:p>
        </p:txBody>
      </p:sp>
      <p:sp>
        <p:nvSpPr>
          <p:cNvPr id="295942" name="Slide Number Placeholder 9"/>
          <p:cNvSpPr>
            <a:spLocks noGrp="1"/>
          </p:cNvSpPr>
          <p:nvPr>
            <p:ph type="sldNum" sz="quarter" idx="12"/>
          </p:nvPr>
        </p:nvSpPr>
        <p:spPr>
          <a:noFill/>
        </p:spPr>
        <p:txBody>
          <a:bodyPr/>
          <a:lstStyle/>
          <a:p>
            <a:fld id="{ADE98A47-F49F-824D-9E2F-3945B2D520E6}" type="slidenum">
              <a:rPr lang="en-US" smtClean="0">
                <a:latin typeface="Eurostile" charset="0"/>
                <a:ea typeface="Eurostile" charset="0"/>
                <a:cs typeface="Eurostile" charset="0"/>
              </a:rPr>
              <a:pPr/>
              <a:t>161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6" grpId="0"/>
    </p:bld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43012" name="Text Box 4"/>
          <p:cNvSpPr txBox="1">
            <a:spLocks noChangeArrowheads="1"/>
          </p:cNvSpPr>
          <p:nvPr/>
        </p:nvSpPr>
        <p:spPr bwMode="auto">
          <a:xfrm>
            <a:off x="0" y="769938"/>
            <a:ext cx="9144000" cy="5356225"/>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Given: </a:t>
            </a:r>
            <a:endParaRPr lang="en-US" sz="1800" baseline="-25000">
              <a:solidFill>
                <a:srgbClr val="FFFFFF"/>
              </a:solidFill>
              <a:latin typeface="Century Gothic" charset="0"/>
              <a:ea typeface="Century Gothic" charset="0"/>
              <a:cs typeface="Century Gothic" charset="0"/>
            </a:endParaRPr>
          </a:p>
          <a:p>
            <a:pPr algn="l"/>
            <a:r>
              <a:rPr lang="en-US" sz="1800" baseline="-25000">
                <a:solidFill>
                  <a:srgbClr val="FFFFFF"/>
                </a:solidFill>
                <a:latin typeface="Century Gothic" charset="0"/>
                <a:ea typeface="Century Gothic" charset="0"/>
                <a:cs typeface="Century Gothic" charset="0"/>
              </a:rPr>
              <a:t>	</a:t>
            </a:r>
            <a:r>
              <a:rPr lang="en-US" sz="1800">
                <a:solidFill>
                  <a:srgbClr val="FFFFFF"/>
                </a:solidFill>
                <a:latin typeface="Century Gothic" charset="0"/>
                <a:ea typeface="Century Gothic" charset="0"/>
                <a:cs typeface="Century Gothic" charset="0"/>
              </a:rPr>
              <a:t>E = {E</a:t>
            </a:r>
            <a:r>
              <a:rPr lang="en-US" sz="1800" baseline="-25000">
                <a:solidFill>
                  <a:srgbClr val="FFFFFF"/>
                </a:solidFill>
                <a:latin typeface="Century Gothic" charset="0"/>
                <a:ea typeface="Century Gothic" charset="0"/>
                <a:cs typeface="Century Gothic" charset="0"/>
              </a:rPr>
              <a:t>1</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n</a:t>
            </a:r>
            <a:r>
              <a:rPr lang="en-US" sz="1800">
                <a:solidFill>
                  <a:srgbClr val="FFFFFF"/>
                </a:solidFill>
                <a:latin typeface="Century Gothic" charset="0"/>
                <a:ea typeface="Century Gothic" charset="0"/>
                <a:cs typeface="Century Gothic" charset="0"/>
              </a:rPr>
              <a:t>} is a set of entities</a:t>
            </a:r>
          </a:p>
          <a:p>
            <a:pPr algn="l"/>
            <a:r>
              <a:rPr lang="en-US" sz="1800">
                <a:solidFill>
                  <a:srgbClr val="FFFFFF"/>
                </a:solidFill>
                <a:latin typeface="Century Gothic" charset="0"/>
                <a:ea typeface="Century Gothic" charset="0"/>
                <a:cs typeface="Century Gothic" charset="0"/>
              </a:rPr>
              <a:t>	</a:t>
            </a:r>
          </a:p>
          <a:p>
            <a:pPr algn="l"/>
            <a:r>
              <a:rPr lang="en-US" sz="1800">
                <a:solidFill>
                  <a:srgbClr val="FFFFFF"/>
                </a:solidFill>
                <a:latin typeface="Century Gothic" charset="0"/>
                <a:ea typeface="Century Gothic" charset="0"/>
                <a:cs typeface="Century Gothic" charset="0"/>
              </a:rPr>
              <a:t>	Let P</a:t>
            </a:r>
            <a:r>
              <a:rPr lang="en-US" sz="1800" baseline="-25000">
                <a:solidFill>
                  <a:srgbClr val="FFFFFF"/>
                </a:solidFill>
                <a:latin typeface="Century Gothic" charset="0"/>
                <a:ea typeface="Century Gothic" charset="0"/>
                <a:cs typeface="Century Gothic" charset="0"/>
              </a:rPr>
              <a:t>RS</a:t>
            </a:r>
            <a:r>
              <a:rPr lang="en-US" sz="1800">
                <a:solidFill>
                  <a:srgbClr val="FFFFFF"/>
                </a:solidFill>
                <a:latin typeface="Century Gothic" charset="0"/>
                <a:ea typeface="Century Gothic" charset="0"/>
                <a:cs typeface="Century Gothic" charset="0"/>
              </a:rPr>
              <a:t> be a path from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to E</a:t>
            </a:r>
            <a:r>
              <a:rPr lang="en-US" sz="1800" baseline="-25000">
                <a:solidFill>
                  <a:srgbClr val="FFFFFF"/>
                </a:solidFill>
                <a:latin typeface="Century Gothic" charset="0"/>
                <a:ea typeface="Century Gothic" charset="0"/>
                <a:cs typeface="Century Gothic" charset="0"/>
              </a:rPr>
              <a:t>S</a:t>
            </a:r>
            <a:endParaRPr lang="en-US" sz="1800">
              <a:solidFill>
                <a:srgbClr val="FFFFFF"/>
              </a:solidFill>
              <a:latin typeface="Century Gothic" charset="0"/>
              <a:ea typeface="Century Gothic" charset="0"/>
              <a:cs typeface="Century Gothic" charset="0"/>
            </a:endParaRPr>
          </a:p>
          <a:p>
            <a:pPr algn="l"/>
            <a:r>
              <a:rPr lang="en-US" sz="1800">
                <a:solidFill>
                  <a:srgbClr val="FFFFFF"/>
                </a:solidFill>
                <a:latin typeface="Century Gothic" charset="0"/>
                <a:ea typeface="Century Gothic" charset="0"/>
                <a:cs typeface="Century Gothic" charset="0"/>
              </a:rPr>
              <a:t>	Let C</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be a context in which each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evaluates the trust relationships in its 	solar system</a:t>
            </a:r>
          </a:p>
          <a:p>
            <a:pPr algn="l"/>
            <a:r>
              <a:rPr lang="en-US" sz="1800">
                <a:solidFill>
                  <a:srgbClr val="FFFFFF"/>
                </a:solidFill>
                <a:latin typeface="Century Gothic" charset="0"/>
                <a:ea typeface="Century Gothic" charset="0"/>
                <a:cs typeface="Century Gothic" charset="0"/>
              </a:rPr>
              <a:t>	Let D</a:t>
            </a:r>
            <a:r>
              <a:rPr lang="en-US" sz="1800" baseline="-25000">
                <a:solidFill>
                  <a:srgbClr val="FFFFFF"/>
                </a:solidFill>
                <a:latin typeface="Century Gothic" charset="0"/>
                <a:ea typeface="Century Gothic" charset="0"/>
                <a:cs typeface="Century Gothic" charset="0"/>
              </a:rPr>
              <a:t>RS</a:t>
            </a:r>
            <a:r>
              <a:rPr lang="en-US" sz="1800">
                <a:solidFill>
                  <a:srgbClr val="FFFFFF"/>
                </a:solidFill>
                <a:latin typeface="Century Gothic" charset="0"/>
                <a:ea typeface="Century Gothic" charset="0"/>
                <a:cs typeface="Century Gothic" charset="0"/>
              </a:rPr>
              <a:t> = &lt;E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C</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&gt; be a direct relationship between some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and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 E</a:t>
            </a:r>
          </a:p>
          <a:p>
            <a:pPr algn="l"/>
            <a:r>
              <a:rPr lang="en-US" sz="1800">
                <a:solidFill>
                  <a:srgbClr val="FFFFFF"/>
                </a:solidFill>
                <a:latin typeface="Century Gothic" charset="0"/>
                <a:ea typeface="Century Gothic" charset="0"/>
                <a:cs typeface="Century Gothic" charset="0"/>
              </a:rPr>
              <a:t>Then:</a:t>
            </a:r>
          </a:p>
          <a:p>
            <a:pPr algn="l"/>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has an indirect relationship with 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if ∀ (E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 P</a:t>
            </a:r>
            <a:r>
              <a:rPr lang="en-US" sz="1800" baseline="-25000">
                <a:solidFill>
                  <a:srgbClr val="FFFFFF"/>
                </a:solidFill>
                <a:latin typeface="Century Gothic" charset="0"/>
                <a:ea typeface="Century Gothic" charset="0"/>
                <a:cs typeface="Century Gothic" charset="0"/>
              </a:rPr>
              <a:t>RS</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has a direct 	relationship with 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in context C</a:t>
            </a:r>
            <a:r>
              <a:rPr lang="en-US" sz="1800" baseline="-25000">
                <a:solidFill>
                  <a:srgbClr val="FFFFFF"/>
                </a:solidFill>
                <a:latin typeface="Century Gothic" charset="0"/>
                <a:ea typeface="Century Gothic" charset="0"/>
                <a:cs typeface="Century Gothic" charset="0"/>
              </a:rPr>
              <a:t>i</a:t>
            </a:r>
            <a:endParaRPr lang="en-US" sz="1800">
              <a:solidFill>
                <a:srgbClr val="FFFFFF"/>
              </a:solidFill>
              <a:latin typeface="Century Gothic" charset="0"/>
              <a:ea typeface="Century Gothic" charset="0"/>
              <a:cs typeface="Century Gothic" charset="0"/>
            </a:endParaRPr>
          </a:p>
          <a:p>
            <a:pPr algn="l"/>
            <a:endParaRPr lang="en-US" sz="1800">
              <a:solidFill>
                <a:srgbClr val="FFFFFF"/>
              </a:solidFill>
              <a:latin typeface="Century Gothic" charset="0"/>
              <a:ea typeface="Century Gothic" charset="0"/>
              <a:cs typeface="Century Gothic" charset="0"/>
            </a:endParaRPr>
          </a:p>
          <a:p>
            <a:pPr algn="l"/>
            <a:r>
              <a:rPr lang="en-US" sz="1800">
                <a:solidFill>
                  <a:srgbClr val="FFFFFF"/>
                </a:solidFill>
                <a:latin typeface="Century Gothic" charset="0"/>
                <a:ea typeface="Century Gothic" charset="0"/>
                <a:cs typeface="Century Gothic" charset="0"/>
              </a:rPr>
              <a:t>In other words: </a:t>
            </a:r>
          </a:p>
          <a:p>
            <a:pPr algn="l"/>
            <a:r>
              <a:rPr lang="en-US" sz="1800">
                <a:solidFill>
                  <a:srgbClr val="FFFFFF"/>
                </a:solidFill>
                <a:latin typeface="Century Gothic" charset="0"/>
                <a:ea typeface="Century Gothic" charset="0"/>
                <a:cs typeface="Century Gothic" charset="0"/>
              </a:rPr>
              <a:t>	D</a:t>
            </a:r>
            <a:r>
              <a:rPr lang="en-US" sz="1800" baseline="-25000">
                <a:solidFill>
                  <a:srgbClr val="FFFFFF"/>
                </a:solidFill>
                <a:latin typeface="Century Gothic" charset="0"/>
                <a:ea typeface="Century Gothic" charset="0"/>
                <a:cs typeface="Century Gothic" charset="0"/>
              </a:rPr>
              <a:t>ij</a:t>
            </a:r>
            <a:r>
              <a:rPr lang="en-US" sz="1800">
                <a:solidFill>
                  <a:srgbClr val="FFFFFF"/>
                </a:solidFill>
                <a:latin typeface="Century Gothic" charset="0"/>
                <a:ea typeface="Century Gothic" charset="0"/>
                <a:cs typeface="Century Gothic" charset="0"/>
              </a:rPr>
              <a:t> = &lt;E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C</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&gt; ∀ 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 P</a:t>
            </a:r>
            <a:r>
              <a:rPr lang="en-US" sz="1800" baseline="-25000">
                <a:solidFill>
                  <a:srgbClr val="FFFFFF"/>
                </a:solidFill>
                <a:latin typeface="Century Gothic" charset="0"/>
                <a:ea typeface="Century Gothic" charset="0"/>
                <a:cs typeface="Century Gothic" charset="0"/>
              </a:rPr>
              <a:t>RS</a:t>
            </a:r>
          </a:p>
        </p:txBody>
      </p:sp>
      <p:sp>
        <p:nvSpPr>
          <p:cNvPr id="1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Indirect Relationships (Formal)</a:t>
            </a:r>
          </a:p>
        </p:txBody>
      </p:sp>
      <p:sp>
        <p:nvSpPr>
          <p:cNvPr id="297989" name="Slide Number Placeholder 7"/>
          <p:cNvSpPr>
            <a:spLocks noGrp="1"/>
          </p:cNvSpPr>
          <p:nvPr>
            <p:ph type="sldNum" sz="quarter" idx="12"/>
          </p:nvPr>
        </p:nvSpPr>
        <p:spPr>
          <a:noFill/>
        </p:spPr>
        <p:txBody>
          <a:bodyPr/>
          <a:lstStyle/>
          <a:p>
            <a:fld id="{B066DC48-3965-D04A-972C-70B546704CC0}" type="slidenum">
              <a:rPr lang="en-US" smtClean="0">
                <a:latin typeface="Eurostile" charset="0"/>
                <a:ea typeface="Eurostile" charset="0"/>
                <a:cs typeface="Eurostile" charset="0"/>
              </a:rPr>
              <a:pPr/>
              <a:t>162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838200"/>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subpath is any contiguous subset of a path</a:t>
            </a:r>
          </a:p>
        </p:txBody>
      </p:sp>
      <p:sp>
        <p:nvSpPr>
          <p:cNvPr id="13325" name="Text Box 13"/>
          <p:cNvSpPr txBox="1">
            <a:spLocks noChangeArrowheads="1"/>
          </p:cNvSpPr>
          <p:nvPr/>
        </p:nvSpPr>
        <p:spPr bwMode="auto">
          <a:xfrm>
            <a:off x="0" y="1371600"/>
            <a:ext cx="9144000" cy="3478213"/>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Formally: </a:t>
            </a:r>
          </a:p>
          <a:p>
            <a:pPr algn="l"/>
            <a:r>
              <a:rPr lang="en-US" sz="2000">
                <a:solidFill>
                  <a:srgbClr val="FFFFFF"/>
                </a:solidFill>
                <a:latin typeface="Century Gothic" charset="0"/>
                <a:ea typeface="Century Gothic" charset="0"/>
                <a:cs typeface="Century Gothic" charset="0"/>
              </a:rPr>
              <a:t>A subpath of a path is any subset of a path that meets the following properties: </a:t>
            </a:r>
          </a:p>
          <a:p>
            <a:pPr algn="l"/>
            <a:r>
              <a:rPr lang="en-US" sz="2000">
                <a:solidFill>
                  <a:srgbClr val="FFFFFF"/>
                </a:solidFill>
                <a:latin typeface="Century Gothic" charset="0"/>
                <a:ea typeface="Century Gothic" charset="0"/>
                <a:cs typeface="Century Gothic" charset="0"/>
              </a:rPr>
              <a:t>	Let P</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 = a pair &lt;S</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,O</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&gt; </a:t>
            </a:r>
          </a:p>
          <a:p>
            <a:pPr algn="l"/>
            <a:r>
              <a:rPr lang="en-US" sz="2000">
                <a:solidFill>
                  <a:srgbClr val="FFFFFF"/>
                </a:solidFill>
                <a:latin typeface="Century Gothic" charset="0"/>
                <a:ea typeface="Century Gothic" charset="0"/>
                <a:cs typeface="Century Gothic" charset="0"/>
              </a:rPr>
              <a:t>	Let the path P = (P</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 P</a:t>
            </a:r>
            <a:r>
              <a:rPr lang="en-US" sz="2000" baseline="-25000">
                <a:solidFill>
                  <a:srgbClr val="FFFFFF"/>
                </a:solidFill>
                <a:latin typeface="Century Gothic" charset="0"/>
                <a:ea typeface="Century Gothic" charset="0"/>
                <a:cs typeface="Century Gothic" charset="0"/>
              </a:rPr>
              <a:t>n</a:t>
            </a:r>
            <a:r>
              <a:rPr lang="en-US" sz="2000">
                <a:solidFill>
                  <a:srgbClr val="FFFFFF"/>
                </a:solidFill>
                <a:latin typeface="Century Gothic" charset="0"/>
                <a:ea typeface="Century Gothic" charset="0"/>
                <a:cs typeface="Century Gothic" charset="0"/>
              </a:rPr>
              <a:t>) </a:t>
            </a:r>
          </a:p>
          <a:p>
            <a:pPr algn="l"/>
            <a:r>
              <a:rPr lang="en-US" sz="2000">
                <a:solidFill>
                  <a:srgbClr val="FFFFFF"/>
                </a:solidFill>
                <a:latin typeface="Century Gothic" charset="0"/>
                <a:ea typeface="Century Gothic" charset="0"/>
                <a:cs typeface="Century Gothic" charset="0"/>
              </a:rPr>
              <a:t>	Let 1 ≤ i ≤ j ≤ n </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	Then a subpath SP is any path SP = (P</a:t>
            </a:r>
            <a:r>
              <a:rPr lang="en-US" sz="2000" baseline="-25000">
                <a:solidFill>
                  <a:srgbClr val="FFFFFF"/>
                </a:solidFill>
                <a:latin typeface="Century Gothic" charset="0"/>
                <a:ea typeface="Century Gothic" charset="0"/>
                <a:cs typeface="Century Gothic" charset="0"/>
              </a:rPr>
              <a:t>i</a:t>
            </a:r>
            <a:r>
              <a:rPr lang="en-US" sz="2000">
                <a:solidFill>
                  <a:srgbClr val="FFFFFF"/>
                </a:solidFill>
                <a:latin typeface="Century Gothic" charset="0"/>
                <a:ea typeface="Century Gothic" charset="0"/>
                <a:cs typeface="Century Gothic" charset="0"/>
              </a:rPr>
              <a:t>,...,P</a:t>
            </a:r>
            <a:r>
              <a:rPr lang="en-US" sz="2000" baseline="-25000">
                <a:solidFill>
                  <a:srgbClr val="FFFFFF"/>
                </a:solidFill>
                <a:latin typeface="Century Gothic" charset="0"/>
                <a:ea typeface="Century Gothic" charset="0"/>
                <a:cs typeface="Century Gothic" charset="0"/>
              </a:rPr>
              <a:t>j</a:t>
            </a:r>
            <a:r>
              <a:rPr lang="en-US" sz="2000">
                <a:solidFill>
                  <a:srgbClr val="FFFFFF"/>
                </a:solidFill>
                <a:latin typeface="Century Gothic" charset="0"/>
                <a:ea typeface="Century Gothic" charset="0"/>
                <a:cs typeface="Century Gothic" charset="0"/>
              </a:rPr>
              <a:t>), where SP ⊆ P.</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Subpaths</a:t>
            </a:r>
          </a:p>
        </p:txBody>
      </p:sp>
      <p:sp>
        <p:nvSpPr>
          <p:cNvPr id="300038" name="Slide Number Placeholder 9"/>
          <p:cNvSpPr>
            <a:spLocks noGrp="1"/>
          </p:cNvSpPr>
          <p:nvPr>
            <p:ph type="sldNum" sz="quarter" idx="12"/>
          </p:nvPr>
        </p:nvSpPr>
        <p:spPr>
          <a:noFill/>
        </p:spPr>
        <p:txBody>
          <a:bodyPr/>
          <a:lstStyle/>
          <a:p>
            <a:fld id="{8D4C9829-BEE3-9E40-8D22-4D136D2C074A}" type="slidenum">
              <a:rPr lang="en-US" smtClean="0">
                <a:latin typeface="Eurostile" charset="0"/>
                <a:ea typeface="Eurostile" charset="0"/>
                <a:cs typeface="Eurostile" charset="0"/>
              </a:rPr>
              <a:pPr/>
              <a:t>163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1106488"/>
            <a:ext cx="9144000" cy="3324225"/>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A sufficiently trusted direct relationship is defined as:</a:t>
            </a:r>
          </a:p>
          <a:p>
            <a:pPr lvl="1" algn="l"/>
            <a:r>
              <a:rPr lang="en-US" sz="2000">
                <a:solidFill>
                  <a:srgbClr val="FFFFFF"/>
                </a:solidFill>
                <a:latin typeface="Century Gothic" charset="0"/>
                <a:ea typeface="Century Gothic" charset="0"/>
                <a:cs typeface="Century Gothic" charset="0"/>
              </a:rPr>
              <a:t>Let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and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be entities, </a:t>
            </a:r>
          </a:p>
          <a:p>
            <a:pPr lvl="1" algn="l"/>
            <a:r>
              <a:rPr lang="en-US" sz="2000">
                <a:solidFill>
                  <a:srgbClr val="FFFFFF"/>
                </a:solidFill>
                <a:latin typeface="Century Gothic" charset="0"/>
                <a:ea typeface="Century Gothic" charset="0"/>
                <a:cs typeface="Century Gothic" charset="0"/>
              </a:rPr>
              <a:t>Let C be a context</a:t>
            </a:r>
          </a:p>
          <a:p>
            <a:pPr lvl="1" algn="l"/>
            <a:r>
              <a:rPr lang="en-US" sz="2000">
                <a:solidFill>
                  <a:srgbClr val="FFFFFF"/>
                </a:solidFill>
                <a:latin typeface="Century Gothic" charset="0"/>
                <a:ea typeface="Century Gothic" charset="0"/>
                <a:cs typeface="Century Gothic" charset="0"/>
              </a:rPr>
              <a:t>Let S be a Solar system of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a:t>
            </a:r>
          </a:p>
          <a:p>
            <a:pPr lvl="1" algn="l"/>
            <a:r>
              <a:rPr lang="en-US" sz="2000">
                <a:solidFill>
                  <a:srgbClr val="FFFFFF"/>
                </a:solidFill>
                <a:latin typeface="Century Gothic" charset="0"/>
                <a:ea typeface="Century Gothic" charset="0"/>
                <a:cs typeface="Century Gothic" charset="0"/>
              </a:rPr>
              <a:t>Let </a:t>
            </a:r>
            <a:r>
              <a:rPr lang="en-US" sz="2000" b="1">
                <a:solidFill>
                  <a:srgbClr val="FFFFFF"/>
                </a:solidFill>
                <a:latin typeface="Century Gothic" charset="0"/>
                <a:ea typeface="Century Gothic" charset="0"/>
                <a:cs typeface="Century Gothic" charset="0"/>
              </a:rPr>
              <a:t>O</a:t>
            </a:r>
            <a:r>
              <a:rPr lang="en-US" sz="2000">
                <a:solidFill>
                  <a:srgbClr val="FFFFFF"/>
                </a:solidFill>
                <a:latin typeface="Century Gothic" charset="0"/>
                <a:ea typeface="Century Gothic" charset="0"/>
                <a:cs typeface="Century Gothic" charset="0"/>
              </a:rPr>
              <a:t>={O</a:t>
            </a:r>
            <a:r>
              <a:rPr lang="en-US" sz="2000" baseline="-25000">
                <a:solidFill>
                  <a:srgbClr val="FFFFFF"/>
                </a:solidFill>
                <a:latin typeface="Century Gothic" charset="0"/>
                <a:ea typeface="Century Gothic" charset="0"/>
                <a:cs typeface="Century Gothic" charset="0"/>
              </a:rPr>
              <a:t>0</a:t>
            </a:r>
            <a:r>
              <a:rPr lang="en-US" sz="2000">
                <a:solidFill>
                  <a:srgbClr val="FFFFFF"/>
                </a:solidFill>
                <a:latin typeface="Century Gothic" charset="0"/>
                <a:ea typeface="Century Gothic" charset="0"/>
                <a:cs typeface="Century Gothic" charset="0"/>
              </a:rPr>
              <a:t>, ...,O</a:t>
            </a:r>
            <a:r>
              <a:rPr lang="en-US" sz="2000" baseline="-25000">
                <a:solidFill>
                  <a:srgbClr val="FFFFFF"/>
                </a:solidFill>
                <a:latin typeface="Century Gothic" charset="0"/>
                <a:ea typeface="Century Gothic" charset="0"/>
                <a:cs typeface="Century Gothic" charset="0"/>
              </a:rPr>
              <a:t>M</a:t>
            </a:r>
            <a:r>
              <a:rPr lang="en-US" sz="2000">
                <a:solidFill>
                  <a:srgbClr val="FFFFFF"/>
                </a:solidFill>
                <a:latin typeface="Century Gothic" charset="0"/>
                <a:ea typeface="Century Gothic" charset="0"/>
                <a:cs typeface="Century Gothic" charset="0"/>
              </a:rPr>
              <a:t>,... O</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be the set of orbits in S, and M be the minimally trusted orbit in S for context C. </a:t>
            </a:r>
          </a:p>
          <a:p>
            <a:pPr lvl="1" algn="l"/>
            <a:r>
              <a:rPr lang="en-US" sz="2000">
                <a:solidFill>
                  <a:srgbClr val="FFFFFF"/>
                </a:solidFill>
                <a:latin typeface="Century Gothic" charset="0"/>
                <a:ea typeface="Century Gothic" charset="0"/>
                <a:cs typeface="Century Gothic" charset="0"/>
              </a:rPr>
              <a:t>Then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has a sufficiently trusted direct relationship with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iff E</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 {O</a:t>
            </a:r>
            <a:r>
              <a:rPr lang="en-US" sz="2000" baseline="-25000">
                <a:solidFill>
                  <a:srgbClr val="FFFFFF"/>
                </a:solidFill>
                <a:latin typeface="Century Gothic" charset="0"/>
                <a:ea typeface="Century Gothic" charset="0"/>
                <a:cs typeface="Century Gothic" charset="0"/>
              </a:rPr>
              <a:t>M</a:t>
            </a:r>
            <a:r>
              <a:rPr lang="en-US" sz="2000">
                <a:solidFill>
                  <a:srgbClr val="FFFFFF"/>
                </a:solidFill>
                <a:latin typeface="Century Gothic" charset="0"/>
                <a:ea typeface="Century Gothic" charset="0"/>
                <a:cs typeface="Century Gothic" charset="0"/>
              </a:rPr>
              <a:t>,... O</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Sufficiently Trusted Direct Relationships</a:t>
            </a:r>
          </a:p>
        </p:txBody>
      </p:sp>
      <p:sp>
        <p:nvSpPr>
          <p:cNvPr id="10" name="Text Box 8"/>
          <p:cNvSpPr txBox="1">
            <a:spLocks noChangeArrowheads="1"/>
          </p:cNvSpPr>
          <p:nvPr/>
        </p:nvSpPr>
        <p:spPr bwMode="auto">
          <a:xfrm>
            <a:off x="0" y="504348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Any direct relationship that does not meet those criteria is an insufficiently trusted direct relationship</a:t>
            </a:r>
          </a:p>
        </p:txBody>
      </p:sp>
      <p:sp>
        <p:nvSpPr>
          <p:cNvPr id="302086" name="Slide Number Placeholder 10"/>
          <p:cNvSpPr>
            <a:spLocks noGrp="1"/>
          </p:cNvSpPr>
          <p:nvPr>
            <p:ph type="sldNum" sz="quarter" idx="12"/>
          </p:nvPr>
        </p:nvSpPr>
        <p:spPr>
          <a:noFill/>
        </p:spPr>
        <p:txBody>
          <a:bodyPr/>
          <a:lstStyle/>
          <a:p>
            <a:fld id="{5438391D-8E04-A74A-85CF-9BB17E2D39E6}" type="slidenum">
              <a:rPr lang="en-US" smtClean="0">
                <a:latin typeface="Eurostile" charset="0"/>
                <a:ea typeface="Eurostile" charset="0"/>
                <a:cs typeface="Eurostile" charset="0"/>
              </a:rPr>
              <a:pPr/>
              <a:t>164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0" grpId="0"/>
    </p:bld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609600"/>
            <a:ext cx="9144000" cy="4678363"/>
          </a:xfrm>
          <a:prstGeom prst="rect">
            <a:avLst/>
          </a:prstGeom>
          <a:noFill/>
          <a:ln w="9525">
            <a:noFill/>
            <a:miter lim="800000"/>
            <a:headEnd/>
            <a:tailEnd/>
          </a:ln>
        </p:spPr>
        <p:txBody>
          <a:bodyPr>
            <a:prstTxWarp prst="textNoShape">
              <a:avLst/>
            </a:prstTxWarp>
            <a:spAutoFit/>
          </a:bodyPr>
          <a:lstStyle/>
          <a:p>
            <a:pPr algn="l"/>
            <a:r>
              <a:rPr lang="en-US" sz="2000">
                <a:solidFill>
                  <a:srgbClr val="00FF00"/>
                </a:solidFill>
                <a:latin typeface="Century Gothic" charset="0"/>
                <a:ea typeface="Century Gothic" charset="0"/>
                <a:cs typeface="Century Gothic" charset="0"/>
              </a:rPr>
              <a:t>A sufficiently trusted indirect relationship is defined as:</a:t>
            </a:r>
          </a:p>
          <a:p>
            <a:pPr algn="l"/>
            <a:r>
              <a:rPr lang="en-US" sz="2000">
                <a:solidFill>
                  <a:srgbClr val="FFFFFF"/>
                </a:solidFill>
                <a:latin typeface="Century Gothic" charset="0"/>
                <a:ea typeface="Century Gothic" charset="0"/>
                <a:cs typeface="Century Gothic" charset="0"/>
              </a:rPr>
              <a:t>Given: </a:t>
            </a:r>
          </a:p>
          <a:p>
            <a:pPr algn="l"/>
            <a:r>
              <a:rPr lang="en-US" sz="1800">
                <a:solidFill>
                  <a:srgbClr val="FFFFFF"/>
                </a:solidFill>
                <a:latin typeface="Century Gothic" charset="0"/>
                <a:ea typeface="Century Gothic" charset="0"/>
                <a:cs typeface="Century Gothic" charset="0"/>
              </a:rPr>
              <a:t>	E = {E</a:t>
            </a:r>
            <a:r>
              <a:rPr lang="en-US" sz="1800" baseline="-25000">
                <a:solidFill>
                  <a:srgbClr val="FFFFFF"/>
                </a:solidFill>
                <a:latin typeface="Century Gothic" charset="0"/>
                <a:ea typeface="Century Gothic" charset="0"/>
                <a:cs typeface="Century Gothic" charset="0"/>
              </a:rPr>
              <a:t>1</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n</a:t>
            </a:r>
            <a:r>
              <a:rPr lang="en-US" sz="1800">
                <a:solidFill>
                  <a:srgbClr val="FFFFFF"/>
                </a:solidFill>
                <a:latin typeface="Century Gothic" charset="0"/>
                <a:ea typeface="Century Gothic" charset="0"/>
                <a:cs typeface="Century Gothic" charset="0"/>
              </a:rPr>
              <a:t>} is a set of entities. </a:t>
            </a:r>
          </a:p>
          <a:p>
            <a:pPr algn="l"/>
            <a:r>
              <a:rPr lang="en-US" sz="1800">
                <a:solidFill>
                  <a:srgbClr val="FFFFFF"/>
                </a:solidFill>
                <a:latin typeface="Century Gothic" charset="0"/>
                <a:ea typeface="Century Gothic" charset="0"/>
                <a:cs typeface="Century Gothic" charset="0"/>
              </a:rPr>
              <a:t>	Let P</a:t>
            </a:r>
            <a:r>
              <a:rPr lang="en-US" sz="1800" baseline="-25000">
                <a:solidFill>
                  <a:srgbClr val="FFFFFF"/>
                </a:solidFill>
                <a:latin typeface="Century Gothic" charset="0"/>
                <a:ea typeface="Century Gothic" charset="0"/>
                <a:cs typeface="Century Gothic" charset="0"/>
              </a:rPr>
              <a:t>RS</a:t>
            </a:r>
            <a:r>
              <a:rPr lang="en-US" sz="1800">
                <a:solidFill>
                  <a:srgbClr val="FFFFFF"/>
                </a:solidFill>
                <a:latin typeface="Century Gothic" charset="0"/>
                <a:ea typeface="Century Gothic" charset="0"/>
                <a:cs typeface="Century Gothic" charset="0"/>
              </a:rPr>
              <a:t> be a path from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to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a:t>
            </a:r>
          </a:p>
          <a:p>
            <a:pPr algn="l"/>
            <a:r>
              <a:rPr lang="en-US" sz="1800">
                <a:solidFill>
                  <a:srgbClr val="FFFFFF"/>
                </a:solidFill>
                <a:latin typeface="Century Gothic" charset="0"/>
                <a:ea typeface="Century Gothic" charset="0"/>
                <a:cs typeface="Century Gothic" charset="0"/>
              </a:rPr>
              <a:t>	Let C</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be a context in which each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evaluates the trust 		relationships in its solar system. </a:t>
            </a:r>
          </a:p>
          <a:p>
            <a:pPr algn="l"/>
            <a:r>
              <a:rPr lang="en-US" sz="1800">
                <a:solidFill>
                  <a:srgbClr val="FFFFFF"/>
                </a:solidFill>
                <a:latin typeface="Century Gothic" charset="0"/>
                <a:ea typeface="Century Gothic" charset="0"/>
                <a:cs typeface="Century Gothic" charset="0"/>
              </a:rPr>
              <a:t>	Let D</a:t>
            </a:r>
            <a:r>
              <a:rPr lang="en-US" sz="1800" baseline="-25000">
                <a:solidFill>
                  <a:srgbClr val="FFFFFF"/>
                </a:solidFill>
                <a:latin typeface="Century Gothic" charset="0"/>
                <a:ea typeface="Century Gothic" charset="0"/>
                <a:cs typeface="Century Gothic" charset="0"/>
              </a:rPr>
              <a:t>RS</a:t>
            </a:r>
            <a:r>
              <a:rPr lang="en-US" sz="1800">
                <a:solidFill>
                  <a:srgbClr val="FFFFFF"/>
                </a:solidFill>
                <a:latin typeface="Century Gothic" charset="0"/>
                <a:ea typeface="Century Gothic" charset="0"/>
                <a:cs typeface="Century Gothic" charset="0"/>
              </a:rPr>
              <a:t> = &lt;E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C</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&gt; be a direct relationship between some E</a:t>
            </a:r>
            <a:r>
              <a:rPr lang="en-US" sz="1800" baseline="-25000">
                <a:solidFill>
                  <a:srgbClr val="FFFFFF"/>
                </a:solidFill>
                <a:latin typeface="Century Gothic" charset="0"/>
                <a:ea typeface="Century Gothic" charset="0"/>
                <a:cs typeface="Century Gothic" charset="0"/>
              </a:rPr>
              <a:t>R</a:t>
            </a:r>
            <a:r>
              <a:rPr lang="en-US" sz="1800">
                <a:solidFill>
                  <a:srgbClr val="FFFFFF"/>
                </a:solidFill>
                <a:latin typeface="Century Gothic" charset="0"/>
                <a:ea typeface="Century Gothic" charset="0"/>
                <a:cs typeface="Century Gothic" charset="0"/>
              </a:rPr>
              <a:t> 		and E</a:t>
            </a:r>
            <a:r>
              <a:rPr lang="en-US" sz="1800" baseline="-25000">
                <a:solidFill>
                  <a:srgbClr val="FFFFFF"/>
                </a:solidFill>
                <a:latin typeface="Century Gothic" charset="0"/>
                <a:ea typeface="Century Gothic" charset="0"/>
                <a:cs typeface="Century Gothic" charset="0"/>
              </a:rPr>
              <a:t>S</a:t>
            </a:r>
            <a:r>
              <a:rPr lang="en-US" sz="1800">
                <a:solidFill>
                  <a:srgbClr val="FFFFFF"/>
                </a:solidFill>
                <a:latin typeface="Century Gothic" charset="0"/>
                <a:ea typeface="Century Gothic" charset="0"/>
                <a:cs typeface="Century Gothic" charset="0"/>
              </a:rPr>
              <a:t> ∈ </a:t>
            </a:r>
            <a:r>
              <a:rPr lang="en-US" sz="1800" baseline="-25000">
                <a:solidFill>
                  <a:srgbClr val="FFFFFF"/>
                </a:solidFill>
                <a:latin typeface="Century Gothic" charset="0"/>
                <a:ea typeface="Century Gothic" charset="0"/>
                <a:cs typeface="Century Gothic" charset="0"/>
              </a:rPr>
              <a:t>E</a:t>
            </a:r>
            <a:r>
              <a:rPr lang="en-US" sz="1800">
                <a:solidFill>
                  <a:srgbClr val="FFFFFF"/>
                </a:solidFill>
                <a:latin typeface="Century Gothic" charset="0"/>
                <a:ea typeface="Century Gothic" charset="0"/>
                <a:cs typeface="Century Gothic" charset="0"/>
              </a:rPr>
              <a:t>. </a:t>
            </a:r>
          </a:p>
          <a:p>
            <a:pPr algn="l"/>
            <a:r>
              <a:rPr lang="en-US" sz="1800">
                <a:solidFill>
                  <a:srgbClr val="FFFFFF"/>
                </a:solidFill>
                <a:latin typeface="Century Gothic" charset="0"/>
                <a:ea typeface="Century Gothic" charset="0"/>
                <a:cs typeface="Century Gothic" charset="0"/>
              </a:rPr>
              <a:t>	Let {O</a:t>
            </a:r>
            <a:r>
              <a:rPr lang="en-US" sz="1800" baseline="-25000">
                <a:solidFill>
                  <a:srgbClr val="FFFFFF"/>
                </a:solidFill>
                <a:latin typeface="Century Gothic" charset="0"/>
                <a:ea typeface="Century Gothic" charset="0"/>
                <a:cs typeface="Century Gothic" charset="0"/>
              </a:rPr>
              <a:t>M</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1</a:t>
            </a:r>
            <a:r>
              <a:rPr lang="en-US" sz="1800">
                <a:solidFill>
                  <a:srgbClr val="FFFFFF"/>
                </a:solidFill>
                <a:latin typeface="Century Gothic" charset="0"/>
                <a:ea typeface="Century Gothic" charset="0"/>
                <a:cs typeface="Century Gothic" charset="0"/>
              </a:rPr>
              <a:t>}</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be the set of sufficiently trusted orbits in solar 	system S</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a:t>
            </a:r>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Then E</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has a sufficiently trusted indirect relationship with E</a:t>
            </a:r>
            <a:r>
              <a:rPr lang="en-US" sz="2000" baseline="-25000">
                <a:solidFill>
                  <a:srgbClr val="FFFFFF"/>
                </a:solidFill>
                <a:latin typeface="Century Gothic" charset="0"/>
                <a:ea typeface="Century Gothic" charset="0"/>
                <a:cs typeface="Century Gothic" charset="0"/>
              </a:rPr>
              <a:t>S</a:t>
            </a:r>
            <a:r>
              <a:rPr lang="en-US" sz="2000">
                <a:solidFill>
                  <a:srgbClr val="FFFFFF"/>
                </a:solidFill>
                <a:latin typeface="Century Gothic" charset="0"/>
                <a:ea typeface="Century Gothic" charset="0"/>
                <a:cs typeface="Century Gothic" charset="0"/>
              </a:rPr>
              <a:t> if: </a:t>
            </a:r>
          </a:p>
          <a:p>
            <a:pPr algn="l"/>
            <a:r>
              <a:rPr lang="en-US" sz="1800">
                <a:solidFill>
                  <a:srgbClr val="FFFFFF"/>
                </a:solidFill>
                <a:latin typeface="Century Gothic" charset="0"/>
                <a:ea typeface="Century Gothic" charset="0"/>
                <a:cs typeface="Century Gothic" charset="0"/>
              </a:rPr>
              <a:t>	D</a:t>
            </a:r>
            <a:r>
              <a:rPr lang="en-US" sz="1800" baseline="-25000">
                <a:solidFill>
                  <a:srgbClr val="FFFFFF"/>
                </a:solidFill>
                <a:latin typeface="Century Gothic" charset="0"/>
                <a:ea typeface="Century Gothic" charset="0"/>
                <a:cs typeface="Century Gothic" charset="0"/>
              </a:rPr>
              <a:t>ij</a:t>
            </a:r>
            <a:r>
              <a:rPr lang="en-US" sz="1800">
                <a:solidFill>
                  <a:srgbClr val="FFFFFF"/>
                </a:solidFill>
                <a:latin typeface="Century Gothic" charset="0"/>
                <a:ea typeface="Century Gothic" charset="0"/>
                <a:cs typeface="Century Gothic" charset="0"/>
              </a:rPr>
              <a:t> = &lt;E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C</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&gt; and O</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 {O</a:t>
            </a:r>
            <a:r>
              <a:rPr lang="en-US" sz="1800" baseline="-25000">
                <a:solidFill>
                  <a:srgbClr val="FFFFFF"/>
                </a:solidFill>
                <a:latin typeface="Century Gothic" charset="0"/>
                <a:ea typeface="Century Gothic" charset="0"/>
                <a:cs typeface="Century Gothic" charset="0"/>
              </a:rPr>
              <a:t>M</a:t>
            </a:r>
            <a:r>
              <a:rPr lang="en-US" sz="1800">
                <a:solidFill>
                  <a:srgbClr val="FFFFFF"/>
                </a:solidFill>
                <a:latin typeface="Century Gothic" charset="0"/>
                <a:ea typeface="Century Gothic" charset="0"/>
                <a:cs typeface="Century Gothic" charset="0"/>
              </a:rPr>
              <a:t>,... O</a:t>
            </a:r>
            <a:r>
              <a:rPr lang="en-US" sz="1800" baseline="-25000">
                <a:solidFill>
                  <a:srgbClr val="FFFFFF"/>
                </a:solidFill>
                <a:latin typeface="Century Gothic" charset="0"/>
                <a:ea typeface="Century Gothic" charset="0"/>
                <a:cs typeface="Century Gothic" charset="0"/>
              </a:rPr>
              <a:t>1</a:t>
            </a:r>
            <a:r>
              <a:rPr lang="en-US" sz="1800">
                <a:solidFill>
                  <a:srgbClr val="FFFFFF"/>
                </a:solidFill>
                <a:latin typeface="Century Gothic" charset="0"/>
                <a:ea typeface="Century Gothic" charset="0"/>
                <a:cs typeface="Century Gothic" charset="0"/>
              </a:rPr>
              <a:t>}</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 ∀ E</a:t>
            </a:r>
            <a:r>
              <a:rPr lang="en-US" sz="1800" baseline="-25000">
                <a:solidFill>
                  <a:srgbClr val="FFFFFF"/>
                </a:solidFill>
                <a:latin typeface="Century Gothic" charset="0"/>
                <a:ea typeface="Century Gothic" charset="0"/>
                <a:cs typeface="Century Gothic" charset="0"/>
              </a:rPr>
              <a:t>i</a:t>
            </a:r>
            <a:r>
              <a:rPr lang="en-US" sz="1800">
                <a:solidFill>
                  <a:srgbClr val="FFFFFF"/>
                </a:solidFill>
                <a:latin typeface="Century Gothic" charset="0"/>
                <a:ea typeface="Century Gothic" charset="0"/>
                <a:cs typeface="Century Gothic" charset="0"/>
              </a:rPr>
              <a:t>,E</a:t>
            </a:r>
            <a:r>
              <a:rPr lang="en-US" sz="1800" baseline="-25000">
                <a:solidFill>
                  <a:srgbClr val="FFFFFF"/>
                </a:solidFill>
                <a:latin typeface="Century Gothic" charset="0"/>
                <a:ea typeface="Century Gothic" charset="0"/>
                <a:cs typeface="Century Gothic" charset="0"/>
              </a:rPr>
              <a:t>j</a:t>
            </a:r>
            <a:r>
              <a:rPr lang="en-US" sz="1800">
                <a:solidFill>
                  <a:srgbClr val="FFFFFF"/>
                </a:solidFill>
                <a:latin typeface="Century Gothic" charset="0"/>
                <a:ea typeface="Century Gothic" charset="0"/>
                <a:cs typeface="Century Gothic" charset="0"/>
              </a:rPr>
              <a:t> ∈ P</a:t>
            </a:r>
            <a:r>
              <a:rPr lang="en-US" sz="1800" baseline="-25000">
                <a:solidFill>
                  <a:srgbClr val="FFFFFF"/>
                </a:solidFill>
                <a:latin typeface="Century Gothic" charset="0"/>
                <a:ea typeface="Century Gothic" charset="0"/>
                <a:cs typeface="Century Gothic" charset="0"/>
              </a:rPr>
              <a:t>RS</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Sufficiently Trusted Indirect Relationships</a:t>
            </a:r>
          </a:p>
        </p:txBody>
      </p:sp>
      <p:sp>
        <p:nvSpPr>
          <p:cNvPr id="6" name="Text Box 8"/>
          <p:cNvSpPr txBox="1">
            <a:spLocks noChangeArrowheads="1"/>
          </p:cNvSpPr>
          <p:nvPr/>
        </p:nvSpPr>
        <p:spPr bwMode="auto">
          <a:xfrm>
            <a:off x="0" y="5842000"/>
            <a:ext cx="9144000" cy="1016000"/>
          </a:xfrm>
          <a:prstGeom prst="rect">
            <a:avLst/>
          </a:prstGeom>
          <a:noFill/>
          <a:ln w="9525">
            <a:noFill/>
            <a:miter lim="800000"/>
            <a:headEnd/>
            <a:tailEnd/>
          </a:ln>
        </p:spPr>
        <p:txBody>
          <a:bodyPr>
            <a:prstTxWarp prst="textNoShape">
              <a:avLst/>
            </a:prstTxWarp>
            <a:spAutoFit/>
          </a:bodyPr>
          <a:lstStyle/>
          <a:p>
            <a:r>
              <a:rPr lang="en-US" sz="2000">
                <a:solidFill>
                  <a:srgbClr val="00FF00"/>
                </a:solidFill>
                <a:latin typeface="Century Gothic" charset="0"/>
                <a:ea typeface="Century Gothic" charset="0"/>
                <a:cs typeface="Century Gothic" charset="0"/>
              </a:rPr>
              <a:t>In other words, a sufficiently trusted indirect relationship exists iff each entity in P</a:t>
            </a:r>
            <a:r>
              <a:rPr lang="en-US" sz="2000" baseline="-25000">
                <a:solidFill>
                  <a:srgbClr val="00FF00"/>
                </a:solidFill>
                <a:latin typeface="Century Gothic" charset="0"/>
                <a:ea typeface="Century Gothic" charset="0"/>
                <a:cs typeface="Century Gothic" charset="0"/>
              </a:rPr>
              <a:t>RS</a:t>
            </a:r>
            <a:r>
              <a:rPr lang="en-US" sz="2000">
                <a:solidFill>
                  <a:srgbClr val="00FF00"/>
                </a:solidFill>
                <a:latin typeface="Century Gothic" charset="0"/>
                <a:ea typeface="Century Gothic" charset="0"/>
                <a:cs typeface="Century Gothic" charset="0"/>
              </a:rPr>
              <a:t> has a sufficiently trusted direct relationship with the next entity along the path</a:t>
            </a:r>
          </a:p>
        </p:txBody>
      </p:sp>
      <p:sp>
        <p:nvSpPr>
          <p:cNvPr id="304134" name="Slide Number Placeholder 10"/>
          <p:cNvSpPr>
            <a:spLocks noGrp="1"/>
          </p:cNvSpPr>
          <p:nvPr>
            <p:ph type="sldNum" sz="quarter" idx="12"/>
          </p:nvPr>
        </p:nvSpPr>
        <p:spPr>
          <a:noFill/>
        </p:spPr>
        <p:txBody>
          <a:bodyPr/>
          <a:lstStyle/>
          <a:p>
            <a:fld id="{52463109-A68C-CA48-9DFB-12E76F3E9F38}" type="slidenum">
              <a:rPr lang="en-US" smtClean="0">
                <a:latin typeface="Eurostile" charset="0"/>
                <a:ea typeface="Eurostile" charset="0"/>
                <a:cs typeface="Eurostile" charset="0"/>
              </a:rPr>
              <a:pPr/>
              <a:t>165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6" grpId="0"/>
    </p:bld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rgbClr val="FFFFFF"/>
                </a:solidFill>
                <a:latin typeface="Eurostile" charset="0"/>
                <a:ea typeface="Eurostile" charset="0"/>
                <a:cs typeface="Eurostile" charset="0"/>
              </a:rPr>
              <a:t>Definitions</a:t>
            </a:r>
            <a:r>
              <a:rPr lang="en-US" sz="5400" dirty="0">
                <a:solidFill>
                  <a:srgbClr val="FFFFFF"/>
                </a:solidFill>
                <a:latin typeface="Eurostile" charset="0"/>
                <a:ea typeface="Eurostile" charset="0"/>
                <a:cs typeface="Eurostile" charset="0"/>
              </a:rPr>
              <a:t>…</a:t>
            </a:r>
          </a:p>
        </p:txBody>
      </p:sp>
      <p:sp>
        <p:nvSpPr>
          <p:cNvPr id="3789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37892" name="Slide Number Placeholder 6"/>
          <p:cNvSpPr>
            <a:spLocks noGrp="1"/>
          </p:cNvSpPr>
          <p:nvPr>
            <p:ph type="sldNum" sz="quarter" idx="12"/>
          </p:nvPr>
        </p:nvSpPr>
        <p:spPr>
          <a:noFill/>
        </p:spPr>
        <p:txBody>
          <a:bodyPr/>
          <a:lstStyle/>
          <a:p>
            <a:fld id="{5F7A3944-D75C-DD4D-9515-B6F5A1BDA1D8}" type="slidenum">
              <a:rPr lang="en-US" smtClean="0">
                <a:latin typeface="Eurostile" charset="0"/>
                <a:ea typeface="Eurostile" charset="0"/>
                <a:cs typeface="Eurostile" charset="0"/>
              </a:rPr>
              <a:pPr/>
              <a:t>166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Rectangle 1027"/>
          <p:cNvSpPr>
            <a:spLocks noGrp="1" noChangeArrowheads="1"/>
          </p:cNvSpPr>
          <p:nvPr>
            <p:ph type="body" idx="1"/>
          </p:nvPr>
        </p:nvSpPr>
        <p:spPr>
          <a:xfrm>
            <a:off x="952500" y="4146550"/>
            <a:ext cx="7239000" cy="838200"/>
          </a:xfrm>
        </p:spPr>
        <p:txBody>
          <a:bodyPr/>
          <a:lstStyle/>
          <a:p>
            <a:pPr>
              <a:buFontTx/>
              <a:buNone/>
            </a:pPr>
            <a:r>
              <a:rPr lang="en-US" sz="2000" dirty="0" smtClean="0">
                <a:solidFill>
                  <a:srgbClr val="FFFFFF"/>
                </a:solidFill>
                <a:latin typeface="Century Gothic" charset="0"/>
                <a:ea typeface="Century Gothic" charset="0"/>
                <a:cs typeface="Century Gothic" charset="0"/>
              </a:rPr>
              <a:t>Allows the user to determine whether or not to accept or “trust” some message or other user</a:t>
            </a: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Trust Model</a:t>
            </a:r>
          </a:p>
        </p:txBody>
      </p:sp>
      <p:sp>
        <p:nvSpPr>
          <p:cNvPr id="11" name="Text Box 8"/>
          <p:cNvSpPr txBox="1">
            <a:spLocks noChangeArrowheads="1"/>
          </p:cNvSpPr>
          <p:nvPr/>
        </p:nvSpPr>
        <p:spPr bwMode="auto">
          <a:xfrm>
            <a:off x="876300" y="1873250"/>
            <a:ext cx="7391400" cy="708025"/>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A framework for providing a degree of confidence to a user</a:t>
            </a:r>
          </a:p>
        </p:txBody>
      </p:sp>
      <p:sp>
        <p:nvSpPr>
          <p:cNvPr id="39941" name="Slide Number Placeholder 7"/>
          <p:cNvSpPr>
            <a:spLocks noGrp="1"/>
          </p:cNvSpPr>
          <p:nvPr>
            <p:ph type="sldNum" sz="quarter" idx="12"/>
          </p:nvPr>
        </p:nvSpPr>
        <p:spPr>
          <a:noFill/>
        </p:spPr>
        <p:txBody>
          <a:bodyPr/>
          <a:lstStyle/>
          <a:p>
            <a:fld id="{F01E1D79-0764-A348-B231-65BC7698B307}" type="slidenum">
              <a:rPr lang="en-US" smtClean="0">
                <a:latin typeface="Eurostile" charset="0"/>
                <a:ea typeface="Eurostile" charset="0"/>
                <a:cs typeface="Eurostile" charset="0"/>
              </a:rPr>
              <a:pPr/>
              <a:t>167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11" grpId="0"/>
    </p:bld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1916113"/>
            <a:ext cx="9144000" cy="708025"/>
          </a:xfrm>
          <a:prstGeom prst="rect">
            <a:avLst/>
          </a:prstGeom>
          <a:noFill/>
          <a:ln w="9525">
            <a:noFill/>
            <a:miter lim="800000"/>
            <a:headEnd/>
            <a:tailEnd/>
          </a:ln>
        </p:spPr>
        <p:txBody>
          <a:bodyPr>
            <a:prstTxWarp prst="textNoShape">
              <a:avLst/>
            </a:prstTxWarp>
            <a:spAutoFit/>
          </a:bodyPr>
          <a:lstStyle/>
          <a:p>
            <a:r>
              <a:rPr lang="en-US" sz="2000">
                <a:solidFill>
                  <a:schemeClr val="tx1"/>
                </a:solidFill>
                <a:latin typeface="Century Gothic" charset="0"/>
                <a:ea typeface="Century Gothic" charset="0"/>
                <a:cs typeface="Century Gothic" charset="0"/>
              </a:rPr>
              <a:t>Context is the information used to make a trust judgment, and a set of constraints on the scope of that judgment</a:t>
            </a:r>
          </a:p>
        </p:txBody>
      </p:sp>
      <p:sp>
        <p:nvSpPr>
          <p:cNvPr id="13325" name="Text Box 13"/>
          <p:cNvSpPr txBox="1">
            <a:spLocks noChangeArrowheads="1"/>
          </p:cNvSpPr>
          <p:nvPr/>
        </p:nvSpPr>
        <p:spPr bwMode="auto">
          <a:xfrm>
            <a:off x="0" y="454183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Example: Alice knows that surgeons have studied medicine, but does not know if they have studied car repair</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Context</a:t>
            </a:r>
          </a:p>
        </p:txBody>
      </p:sp>
      <p:sp>
        <p:nvSpPr>
          <p:cNvPr id="41990" name="Slide Number Placeholder 9"/>
          <p:cNvSpPr>
            <a:spLocks noGrp="1"/>
          </p:cNvSpPr>
          <p:nvPr>
            <p:ph type="sldNum" sz="quarter" idx="12"/>
          </p:nvPr>
        </p:nvSpPr>
        <p:spPr>
          <a:noFill/>
        </p:spPr>
        <p:txBody>
          <a:bodyPr/>
          <a:lstStyle/>
          <a:p>
            <a:fld id="{05D0029F-911B-7545-A5A2-7B87873F8A29}" type="slidenum">
              <a:rPr lang="en-US" smtClean="0">
                <a:latin typeface="Eurostile" charset="0"/>
                <a:ea typeface="Eurostile" charset="0"/>
                <a:cs typeface="Eurostile" charset="0"/>
              </a:rPr>
              <a:pPr/>
              <a:t>168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307498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An entity</a:t>
            </a:r>
            <a:r>
              <a:rPr lang="en-US" sz="2000">
                <a:solidFill>
                  <a:srgbClr val="FF0000"/>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is any object, such as a person, system, key, message, or any other information</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Entities</a:t>
            </a:r>
          </a:p>
        </p:txBody>
      </p:sp>
      <p:sp>
        <p:nvSpPr>
          <p:cNvPr id="44037" name="Slide Number Placeholder 8"/>
          <p:cNvSpPr>
            <a:spLocks noGrp="1"/>
          </p:cNvSpPr>
          <p:nvPr>
            <p:ph type="sldNum" sz="quarter" idx="12"/>
          </p:nvPr>
        </p:nvSpPr>
        <p:spPr>
          <a:noFill/>
        </p:spPr>
        <p:txBody>
          <a:bodyPr/>
          <a:lstStyle/>
          <a:p>
            <a:fld id="{40BAE671-580B-7D4B-8F7F-65DD8F6705B3}" type="slidenum">
              <a:rPr lang="en-US" smtClean="0">
                <a:latin typeface="Eurostile" charset="0"/>
                <a:ea typeface="Eurostile" charset="0"/>
                <a:cs typeface="Eurostile" charset="0"/>
              </a:rPr>
              <a:pPr/>
              <a:t>169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0" y="1711325"/>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All subjects and objects must be part of the same model instantiation, or trust judgments can not be made</a:t>
            </a:r>
          </a:p>
        </p:txBody>
      </p:sp>
      <p:sp>
        <p:nvSpPr>
          <p:cNvPr id="61" name="Text Box 8"/>
          <p:cNvSpPr txBox="1">
            <a:spLocks noChangeArrowheads="1"/>
          </p:cNvSpPr>
          <p:nvPr/>
        </p:nvSpPr>
        <p:spPr bwMode="auto">
          <a:xfrm>
            <a:off x="0" y="4130675"/>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subject, object pair in two model instantiations can violate the confidentiality and integrity rules </a:t>
            </a:r>
            <a:endParaRPr lang="en-US" sz="2000" dirty="0">
              <a:solidFill>
                <a:srgbClr val="FFFFFF"/>
              </a:solidFill>
              <a:latin typeface="Century Gothic" charset="0"/>
              <a:ea typeface="Century Gothic" charset="0"/>
              <a:cs typeface="Century Gothic" charset="0"/>
            </a:endParaRPr>
          </a:p>
        </p:txBody>
      </p:sp>
      <p:sp>
        <p:nvSpPr>
          <p:cNvPr id="5"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Limitations of </a:t>
            </a:r>
            <a:r>
              <a:rPr lang="en-US" kern="0" cap="small" dirty="0" err="1">
                <a:solidFill>
                  <a:srgbClr val="FFFFFF"/>
                </a:solidFill>
                <a:latin typeface="Century Gothic"/>
                <a:ea typeface="+mj-ea"/>
                <a:cs typeface="Century Gothic"/>
              </a:rPr>
              <a:t>Biba</a:t>
            </a:r>
            <a:r>
              <a:rPr lang="en-US" kern="0" cap="small" dirty="0">
                <a:solidFill>
                  <a:srgbClr val="FFFFFF"/>
                </a:solidFill>
                <a:latin typeface="Century Gothic"/>
                <a:ea typeface="+mj-ea"/>
                <a:cs typeface="Century Gothic"/>
              </a:rPr>
              <a:t> and Bell-La </a:t>
            </a:r>
            <a:r>
              <a:rPr lang="en-US" kern="0" cap="small" dirty="0" err="1">
                <a:solidFill>
                  <a:srgbClr val="FFFFFF"/>
                </a:solidFill>
                <a:latin typeface="Century Gothic"/>
                <a:ea typeface="+mj-ea"/>
                <a:cs typeface="Century Gothic"/>
              </a:rPr>
              <a:t>Padula</a:t>
            </a:r>
            <a:endParaRPr lang="en-US" kern="0" cap="small" dirty="0">
              <a:solidFill>
                <a:srgbClr val="FFFFFF"/>
              </a:solidFill>
              <a:latin typeface="Century Gothic"/>
              <a:ea typeface="+mj-ea"/>
              <a:cs typeface="Century Gothic"/>
            </a:endParaRPr>
          </a:p>
        </p:txBody>
      </p:sp>
      <p:sp>
        <p:nvSpPr>
          <p:cNvPr id="70661" name="Slide Number Placeholder 8"/>
          <p:cNvSpPr>
            <a:spLocks noGrp="1"/>
          </p:cNvSpPr>
          <p:nvPr>
            <p:ph type="sldNum" sz="quarter" idx="12"/>
          </p:nvPr>
        </p:nvSpPr>
        <p:spPr>
          <a:noFill/>
        </p:spPr>
        <p:txBody>
          <a:bodyPr/>
          <a:lstStyle/>
          <a:p>
            <a:fld id="{DFD4FC1B-8E3A-8E4A-8687-49052CB994EB}" type="slidenum">
              <a:rPr lang="en-US" smtClean="0">
                <a:latin typeface="Eurostile" charset="0"/>
                <a:ea typeface="Eurostile" charset="0"/>
                <a:cs typeface="Eurostile" charset="0"/>
              </a:rPr>
              <a:pPr/>
              <a:t>17</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191611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Trust</a:t>
            </a:r>
            <a:r>
              <a:rPr lang="en-US" sz="2000">
                <a:solidFill>
                  <a:srgbClr val="FF0000"/>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is a subjective and relative degree of confidence that one entity has in another to meet certain criteria</a:t>
            </a:r>
          </a:p>
        </p:txBody>
      </p:sp>
      <p:sp>
        <p:nvSpPr>
          <p:cNvPr id="13325" name="Text Box 13"/>
          <p:cNvSpPr txBox="1">
            <a:spLocks noChangeArrowheads="1"/>
          </p:cNvSpPr>
          <p:nvPr/>
        </p:nvSpPr>
        <p:spPr bwMode="auto">
          <a:xfrm>
            <a:off x="0" y="454183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Example: Alice trusts surgeons to perform surgery, but not to repair her car, based on her knowledge of surgeons and auto repair</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Trust</a:t>
            </a:r>
          </a:p>
        </p:txBody>
      </p:sp>
      <p:sp>
        <p:nvSpPr>
          <p:cNvPr id="46086" name="Slide Number Placeholder 9"/>
          <p:cNvSpPr>
            <a:spLocks noGrp="1"/>
          </p:cNvSpPr>
          <p:nvPr>
            <p:ph type="sldNum" sz="quarter" idx="12"/>
          </p:nvPr>
        </p:nvSpPr>
        <p:spPr>
          <a:noFill/>
        </p:spPr>
        <p:txBody>
          <a:bodyPr/>
          <a:lstStyle/>
          <a:p>
            <a:fld id="{0DE2975A-797A-1749-83F8-E21F8F6AB9A0}" type="slidenum">
              <a:rPr lang="en-US" smtClean="0">
                <a:latin typeface="Eurostile" charset="0"/>
                <a:ea typeface="Eurostile" charset="0"/>
                <a:cs typeface="Eurostile" charset="0"/>
              </a:rPr>
              <a:pPr/>
              <a:t>170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0" name="Text Box 8"/>
          <p:cNvSpPr txBox="1">
            <a:spLocks noChangeArrowheads="1"/>
          </p:cNvSpPr>
          <p:nvPr/>
        </p:nvSpPr>
        <p:spPr bwMode="auto">
          <a:xfrm>
            <a:off x="1219200" y="1557338"/>
            <a:ext cx="2667000" cy="1785937"/>
          </a:xfrm>
          <a:prstGeom prst="rect">
            <a:avLst/>
          </a:prstGeom>
          <a:solidFill>
            <a:schemeClr val="accent6">
              <a:lumMod val="75000"/>
            </a:schemeClr>
          </a:solidFill>
          <a:ln w="9525">
            <a:noFill/>
            <a:miter lim="800000"/>
            <a:headEnd/>
            <a:tailEnd/>
          </a:ln>
        </p:spPr>
        <p:txBody>
          <a:bodyPr>
            <a:prstTxWarp prst="textNoShape">
              <a:avLst/>
            </a:prstTxWarp>
            <a:spAutoFit/>
          </a:bodyPr>
          <a:lstStyle/>
          <a:p>
            <a:pPr algn="l">
              <a:defRPr/>
            </a:pPr>
            <a:r>
              <a:rPr lang="en-US" sz="2000">
                <a:solidFill>
                  <a:srgbClr val="FFFFFF"/>
                </a:solidFill>
                <a:latin typeface="Century Gothic" charset="0"/>
                <a:ea typeface="Century Gothic" charset="0"/>
                <a:cs typeface="Century Gothic" charset="0"/>
              </a:rPr>
              <a:t>Entity E</a:t>
            </a:r>
          </a:p>
          <a:p>
            <a:pPr algn="l">
              <a:defRPr/>
            </a:pPr>
            <a:r>
              <a:rPr lang="en-US" sz="2000">
                <a:solidFill>
                  <a:srgbClr val="FFFFFF"/>
                </a:solidFill>
                <a:latin typeface="Century Gothic" charset="0"/>
                <a:ea typeface="Century Gothic" charset="0"/>
                <a:cs typeface="Century Gothic" charset="0"/>
              </a:rPr>
              <a:t>Object O</a:t>
            </a:r>
          </a:p>
          <a:p>
            <a:pPr algn="l">
              <a:defRPr/>
            </a:pPr>
            <a:r>
              <a:rPr lang="en-US" sz="2000">
                <a:solidFill>
                  <a:srgbClr val="FFFFFF"/>
                </a:solidFill>
                <a:latin typeface="Century Gothic" charset="0"/>
                <a:ea typeface="Century Gothic" charset="0"/>
                <a:cs typeface="Century Gothic" charset="0"/>
              </a:rPr>
              <a:t>Context C</a:t>
            </a:r>
          </a:p>
          <a:p>
            <a:pPr algn="l">
              <a:defRPr/>
            </a:pPr>
            <a:r>
              <a:rPr lang="en-US" sz="2000">
                <a:solidFill>
                  <a:srgbClr val="FFFFFF"/>
                </a:solidFill>
                <a:latin typeface="Century Gothic" charset="0"/>
                <a:ea typeface="Century Gothic" charset="0"/>
                <a:cs typeface="Century Gothic" charset="0"/>
              </a:rPr>
              <a:t>Degree of trust, D</a:t>
            </a:r>
          </a:p>
        </p:txBody>
      </p:sp>
      <p:sp>
        <p:nvSpPr>
          <p:cNvPr id="48131"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5" name="Text Box 13"/>
          <p:cNvSpPr txBox="1">
            <a:spLocks noChangeArrowheads="1"/>
          </p:cNvSpPr>
          <p:nvPr/>
        </p:nvSpPr>
        <p:spPr bwMode="auto">
          <a:xfrm>
            <a:off x="590550" y="5257800"/>
            <a:ext cx="54483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Means E trusts O to degree D in context C</a:t>
            </a:r>
          </a:p>
        </p:txBody>
      </p:sp>
      <p:sp>
        <p:nvSpPr>
          <p:cNvPr id="48133"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hangingPunct="1">
              <a:lnSpc>
                <a:spcPct val="80000"/>
              </a:lnSpc>
              <a:spcBef>
                <a:spcPct val="0"/>
              </a:spcBef>
              <a:defRPr/>
            </a:pPr>
            <a:r>
              <a:rPr lang="en-US" sz="4100" kern="0" cap="small" dirty="0">
                <a:solidFill>
                  <a:srgbClr val="FFFFFF"/>
                </a:solidFill>
                <a:latin typeface="Century Gothic"/>
                <a:ea typeface="+mj-ea"/>
                <a:cs typeface="Century Gothic"/>
              </a:rPr>
              <a:t>Subjective Trust</a:t>
            </a:r>
          </a:p>
        </p:txBody>
      </p:sp>
      <p:sp>
        <p:nvSpPr>
          <p:cNvPr id="7" name="Text Box 13"/>
          <p:cNvSpPr txBox="1">
            <a:spLocks noChangeArrowheads="1"/>
          </p:cNvSpPr>
          <p:nvPr/>
        </p:nvSpPr>
        <p:spPr bwMode="auto">
          <a:xfrm>
            <a:off x="590550" y="979488"/>
            <a:ext cx="12573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Given:</a:t>
            </a:r>
          </a:p>
        </p:txBody>
      </p:sp>
      <p:sp>
        <p:nvSpPr>
          <p:cNvPr id="9" name="Text Box 13"/>
          <p:cNvSpPr txBox="1">
            <a:spLocks noChangeArrowheads="1"/>
          </p:cNvSpPr>
          <p:nvPr/>
        </p:nvSpPr>
        <p:spPr bwMode="auto">
          <a:xfrm>
            <a:off x="571500" y="3921125"/>
            <a:ext cx="38862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The subjective trust function:</a:t>
            </a:r>
          </a:p>
        </p:txBody>
      </p:sp>
      <p:sp>
        <p:nvSpPr>
          <p:cNvPr id="10" name="Text Box 8"/>
          <p:cNvSpPr txBox="1">
            <a:spLocks noChangeArrowheads="1"/>
          </p:cNvSpPr>
          <p:nvPr/>
        </p:nvSpPr>
        <p:spPr bwMode="auto">
          <a:xfrm>
            <a:off x="1219200" y="4500563"/>
            <a:ext cx="2400300" cy="400050"/>
          </a:xfrm>
          <a:prstGeom prst="rect">
            <a:avLst/>
          </a:prstGeom>
          <a:solidFill>
            <a:schemeClr val="accent6">
              <a:lumMod val="75000"/>
            </a:schemeClr>
          </a:solidFill>
          <a:ln w="9525">
            <a:noFill/>
            <a:miter lim="800000"/>
            <a:headEnd/>
            <a:tailEnd/>
          </a:ln>
        </p:spPr>
        <p:txBody>
          <a:bodyPr>
            <a:prstTxWarp prst="textNoShape">
              <a:avLst/>
            </a:prstTxWarp>
            <a:spAutoFit/>
          </a:bodyPr>
          <a:lstStyle/>
          <a:p>
            <a:pPr>
              <a:defRPr/>
            </a:pPr>
            <a:r>
              <a:rPr lang="en-US" sz="2000" dirty="0" err="1">
                <a:solidFill>
                  <a:srgbClr val="FFFFFF"/>
                </a:solidFill>
                <a:latin typeface="Century Gothic" charset="0"/>
                <a:ea typeface="Century Gothic" charset="0"/>
                <a:cs typeface="Century Gothic" charset="0"/>
              </a:rPr>
              <a:t>Trust(E,O,C</a:t>
            </a:r>
            <a:r>
              <a:rPr lang="en-US" sz="2000" dirty="0">
                <a:solidFill>
                  <a:srgbClr val="FFFFFF"/>
                </a:solidFill>
                <a:latin typeface="Century Gothic" charset="0"/>
                <a:ea typeface="Century Gothic" charset="0"/>
                <a:cs typeface="Century Gothic" charset="0"/>
              </a:rPr>
              <a:t>) = D</a:t>
            </a:r>
          </a:p>
        </p:txBody>
      </p:sp>
      <p:sp>
        <p:nvSpPr>
          <p:cNvPr id="48137" name="Slide Number Placeholder 13"/>
          <p:cNvSpPr>
            <a:spLocks noGrp="1"/>
          </p:cNvSpPr>
          <p:nvPr>
            <p:ph type="sldNum" sz="quarter" idx="12"/>
          </p:nvPr>
        </p:nvSpPr>
        <p:spPr>
          <a:noFill/>
        </p:spPr>
        <p:txBody>
          <a:bodyPr/>
          <a:lstStyle/>
          <a:p>
            <a:fld id="{C22DFC51-044A-2C4D-869F-48CC1BDD871D}" type="slidenum">
              <a:rPr lang="en-US" smtClean="0">
                <a:latin typeface="Eurostile" charset="0"/>
                <a:ea typeface="Eurostile" charset="0"/>
                <a:cs typeface="Eurostile" charset="0"/>
              </a:rPr>
              <a:pPr/>
              <a:t>171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5" grpId="0"/>
      <p:bldP spid="7" grpId="0"/>
      <p:bldP spid="9" grpId="0"/>
      <p:bldP spid="10" grpId="0" animBg="1"/>
    </p:bld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1814513"/>
            <a:ext cx="9144000" cy="708025"/>
          </a:xfrm>
          <a:prstGeom prst="rect">
            <a:avLst/>
          </a:prstGeom>
          <a:noFill/>
          <a:ln w="9525">
            <a:noFill/>
            <a:miter lim="800000"/>
            <a:headEnd/>
            <a:tailEnd/>
          </a:ln>
        </p:spPr>
        <p:txBody>
          <a:bodyPr>
            <a:prstTxWarp prst="textNoShape">
              <a:avLst/>
            </a:prstTxWarp>
            <a:spAutoFit/>
          </a:bodyPr>
          <a:lstStyle/>
          <a:p>
            <a:r>
              <a:rPr lang="en-US" sz="2000">
                <a:solidFill>
                  <a:schemeClr val="tx1"/>
                </a:solidFill>
                <a:latin typeface="Century Gothic" charset="0"/>
                <a:ea typeface="Century Gothic" charset="0"/>
                <a:cs typeface="Century Gothic" charset="0"/>
              </a:rPr>
              <a:t>Relative trust represents the trust that an entity E places in the elements of a set of objects as a partial ordering, rather than a value </a:t>
            </a:r>
          </a:p>
        </p:txBody>
      </p:sp>
      <p:sp>
        <p:nvSpPr>
          <p:cNvPr id="13325" name="Text Box 13"/>
          <p:cNvSpPr txBox="1">
            <a:spLocks noChangeArrowheads="1"/>
          </p:cNvSpPr>
          <p:nvPr/>
        </p:nvSpPr>
        <p:spPr bwMode="auto">
          <a:xfrm>
            <a:off x="0" y="433546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It makes sense to say “Alice trusts Bob to repair her car more than Charlie”, but not “Alice trusts Bob .75x as much as Charlie”</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Relative Trust</a:t>
            </a:r>
          </a:p>
        </p:txBody>
      </p:sp>
      <p:sp>
        <p:nvSpPr>
          <p:cNvPr id="50182" name="Slide Number Placeholder 9"/>
          <p:cNvSpPr>
            <a:spLocks noGrp="1"/>
          </p:cNvSpPr>
          <p:nvPr>
            <p:ph type="sldNum" sz="quarter" idx="12"/>
          </p:nvPr>
        </p:nvSpPr>
        <p:spPr>
          <a:noFill/>
        </p:spPr>
        <p:txBody>
          <a:bodyPr/>
          <a:lstStyle/>
          <a:p>
            <a:fld id="{2E2F1227-4FC8-974C-9660-B7524D58A6C6}" type="slidenum">
              <a:rPr lang="en-US" smtClean="0">
                <a:latin typeface="Eurostile" charset="0"/>
                <a:ea typeface="Eurostile" charset="0"/>
                <a:cs typeface="Eurostile" charset="0"/>
              </a:rPr>
              <a:pPr/>
              <a:t>172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Rectangle 1027"/>
          <p:cNvSpPr>
            <a:spLocks noGrp="1" noChangeArrowheads="1"/>
          </p:cNvSpPr>
          <p:nvPr>
            <p:ph type="body" idx="1"/>
          </p:nvPr>
        </p:nvSpPr>
        <p:spPr>
          <a:xfrm>
            <a:off x="0" y="5000625"/>
            <a:ext cx="9144000" cy="866775"/>
          </a:xfrm>
        </p:spPr>
        <p:txBody>
          <a:bodyPr/>
          <a:lstStyle/>
          <a:p>
            <a:pPr algn="ctr">
              <a:buFontTx/>
              <a:buNone/>
            </a:pPr>
            <a:r>
              <a:rPr lang="en-US" sz="2000" smtClean="0">
                <a:solidFill>
                  <a:srgbClr val="FFFFFF"/>
                </a:solidFill>
                <a:latin typeface="Century Gothic" charset="0"/>
                <a:ea typeface="Century Gothic" charset="0"/>
                <a:cs typeface="Century Gothic" charset="0"/>
              </a:rPr>
              <a:t>Given an entity E and a set of contexts </a:t>
            </a:r>
            <a:r>
              <a:rPr lang="en-US" sz="2000" b="1" smtClean="0">
                <a:solidFill>
                  <a:srgbClr val="FFFFFF"/>
                </a:solidFill>
                <a:latin typeface="Century Gothic" charset="0"/>
                <a:ea typeface="Century Gothic" charset="0"/>
                <a:cs typeface="Century Gothic" charset="0"/>
              </a:rPr>
              <a:t>C</a:t>
            </a:r>
            <a:r>
              <a:rPr lang="en-US" sz="2000" smtClean="0">
                <a:solidFill>
                  <a:srgbClr val="FFFFFF"/>
                </a:solidFill>
                <a:latin typeface="Century Gothic" charset="0"/>
                <a:ea typeface="Century Gothic" charset="0"/>
                <a:cs typeface="Century Gothic" charset="0"/>
              </a:rPr>
              <a:t>: </a:t>
            </a:r>
          </a:p>
          <a:p>
            <a:pPr algn="ctr">
              <a:buFontTx/>
              <a:buNone/>
            </a:pPr>
            <a:r>
              <a:rPr lang="en-US" sz="2000" smtClean="0">
                <a:solidFill>
                  <a:srgbClr val="FFFFFF"/>
                </a:solidFill>
                <a:latin typeface="Century Gothic" charset="0"/>
                <a:ea typeface="Century Gothic" charset="0"/>
                <a:cs typeface="Century Gothic" charset="0"/>
              </a:rPr>
              <a:t>∃ C</a:t>
            </a:r>
            <a:r>
              <a:rPr lang="en-US" sz="2000" baseline="-25000" smtClean="0">
                <a:solidFill>
                  <a:srgbClr val="FFFFFF"/>
                </a:solidFill>
                <a:latin typeface="Century Gothic" charset="0"/>
                <a:ea typeface="Century Gothic" charset="0"/>
                <a:cs typeface="Century Gothic" charset="0"/>
              </a:rPr>
              <a:t>i</a:t>
            </a:r>
            <a:r>
              <a:rPr lang="en-US" sz="2000" smtClean="0">
                <a:solidFill>
                  <a:srgbClr val="FFFFFF"/>
                </a:solidFill>
                <a:latin typeface="Century Gothic" charset="0"/>
                <a:ea typeface="Century Gothic" charset="0"/>
                <a:cs typeface="Century Gothic" charset="0"/>
              </a:rPr>
              <a:t>,C</a:t>
            </a:r>
            <a:r>
              <a:rPr lang="en-US" sz="2000" baseline="-25000" smtClean="0">
                <a:solidFill>
                  <a:srgbClr val="FFFFFF"/>
                </a:solidFill>
                <a:latin typeface="Century Gothic" charset="0"/>
                <a:ea typeface="Century Gothic" charset="0"/>
                <a:cs typeface="Century Gothic" charset="0"/>
              </a:rPr>
              <a:t>j </a:t>
            </a:r>
            <a:r>
              <a:rPr lang="en-US" sz="2000" smtClean="0">
                <a:solidFill>
                  <a:srgbClr val="FFFFFF"/>
                </a:solidFill>
                <a:latin typeface="Century Gothic" charset="0"/>
                <a:ea typeface="Century Gothic" charset="0"/>
                <a:cs typeface="Century Gothic" charset="0"/>
              </a:rPr>
              <a:t>∈ </a:t>
            </a:r>
            <a:r>
              <a:rPr lang="en-US" sz="2000" b="1" smtClean="0">
                <a:solidFill>
                  <a:srgbClr val="FFFFFF"/>
                </a:solidFill>
                <a:latin typeface="Century Gothic" charset="0"/>
                <a:ea typeface="Century Gothic" charset="0"/>
                <a:cs typeface="Century Gothic" charset="0"/>
              </a:rPr>
              <a:t>C</a:t>
            </a:r>
            <a:r>
              <a:rPr lang="en-US" sz="2000" smtClean="0">
                <a:solidFill>
                  <a:srgbClr val="FFFFFF"/>
                </a:solidFill>
                <a:latin typeface="Century Gothic" charset="0"/>
                <a:ea typeface="Century Gothic" charset="0"/>
                <a:cs typeface="Century Gothic" charset="0"/>
              </a:rPr>
              <a:t> such that trust(E,C</a:t>
            </a:r>
            <a:r>
              <a:rPr lang="en-US" sz="2000" baseline="-25000" smtClean="0">
                <a:solidFill>
                  <a:srgbClr val="FFFFFF"/>
                </a:solidFill>
                <a:latin typeface="Century Gothic" charset="0"/>
                <a:ea typeface="Century Gothic" charset="0"/>
                <a:cs typeface="Century Gothic" charset="0"/>
              </a:rPr>
              <a:t>i</a:t>
            </a:r>
            <a:r>
              <a:rPr lang="en-US" sz="2000" smtClean="0">
                <a:solidFill>
                  <a:srgbClr val="FFFFFF"/>
                </a:solidFill>
                <a:latin typeface="Century Gothic" charset="0"/>
                <a:ea typeface="Century Gothic" charset="0"/>
                <a:cs typeface="Century Gothic" charset="0"/>
              </a:rPr>
              <a:t>) ≠ trust(E,C</a:t>
            </a:r>
            <a:r>
              <a:rPr lang="en-US" sz="2000" baseline="-25000" smtClean="0">
                <a:solidFill>
                  <a:srgbClr val="FFFFFF"/>
                </a:solidFill>
                <a:latin typeface="Century Gothic" charset="0"/>
                <a:ea typeface="Century Gothic" charset="0"/>
                <a:cs typeface="Century Gothic" charset="0"/>
              </a:rPr>
              <a:t>j</a:t>
            </a:r>
            <a:r>
              <a:rPr lang="en-US" sz="2000" smtClean="0">
                <a:solidFill>
                  <a:srgbClr val="FFFFFF"/>
                </a:solidFill>
                <a:latin typeface="Century Gothic" charset="0"/>
                <a:ea typeface="Century Gothic" charset="0"/>
                <a:cs typeface="Century Gothic" charset="0"/>
              </a:rPr>
              <a:t>).</a:t>
            </a: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Contextual Trust</a:t>
            </a:r>
          </a:p>
        </p:txBody>
      </p:sp>
      <p:sp>
        <p:nvSpPr>
          <p:cNvPr id="11" name="Text Box 8"/>
          <p:cNvSpPr txBox="1">
            <a:spLocks noChangeArrowheads="1"/>
          </p:cNvSpPr>
          <p:nvPr/>
        </p:nvSpPr>
        <p:spPr bwMode="auto">
          <a:xfrm>
            <a:off x="0" y="1400175"/>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The extent to which one entity trusts another depends on the context in which the trust judgment is being made</a:t>
            </a:r>
          </a:p>
        </p:txBody>
      </p:sp>
      <p:sp>
        <p:nvSpPr>
          <p:cNvPr id="61" name="Text Box 8"/>
          <p:cNvSpPr txBox="1">
            <a:spLocks noChangeArrowheads="1"/>
          </p:cNvSpPr>
          <p:nvPr/>
        </p:nvSpPr>
        <p:spPr bwMode="auto">
          <a:xfrm>
            <a:off x="0" y="3200400"/>
            <a:ext cx="91440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Example: a doctor is trusted in the context of medical recommendations, but not necessarily in the context of flying an airplane</a:t>
            </a:r>
          </a:p>
        </p:txBody>
      </p:sp>
      <p:sp>
        <p:nvSpPr>
          <p:cNvPr id="52230" name="Slide Number Placeholder 8"/>
          <p:cNvSpPr>
            <a:spLocks noGrp="1"/>
          </p:cNvSpPr>
          <p:nvPr>
            <p:ph type="sldNum" sz="quarter" idx="12"/>
          </p:nvPr>
        </p:nvSpPr>
        <p:spPr>
          <a:noFill/>
        </p:spPr>
        <p:txBody>
          <a:bodyPr/>
          <a:lstStyle/>
          <a:p>
            <a:fld id="{2FB2A6E4-2EA3-4149-B520-5F2C482398B5}" type="slidenum">
              <a:rPr lang="en-US" smtClean="0">
                <a:latin typeface="Eurostile" charset="0"/>
                <a:ea typeface="Eurostile" charset="0"/>
                <a:cs typeface="Eurostile" charset="0"/>
              </a:rPr>
              <a:pPr/>
              <a:t>173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11" grpId="0"/>
      <p:bldP spid="61" grpId="0"/>
    </p:bld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of Trust</a:t>
            </a:r>
          </a:p>
        </p:txBody>
      </p:sp>
      <p:sp>
        <p:nvSpPr>
          <p:cNvPr id="11" name="Text Box 8"/>
          <p:cNvSpPr txBox="1">
            <a:spLocks noChangeArrowheads="1"/>
          </p:cNvSpPr>
          <p:nvPr/>
        </p:nvSpPr>
        <p:spPr bwMode="auto">
          <a:xfrm>
            <a:off x="0" y="1400175"/>
            <a:ext cx="91440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path of trust is a sequence of trust relationships, starting with one entity, and passing through zero or more others, that finally ends at the entity being judged</a:t>
            </a:r>
          </a:p>
        </p:txBody>
      </p:sp>
      <p:sp>
        <p:nvSpPr>
          <p:cNvPr id="61" name="Text Box 8"/>
          <p:cNvSpPr txBox="1">
            <a:spLocks noChangeArrowheads="1"/>
          </p:cNvSpPr>
          <p:nvPr/>
        </p:nvSpPr>
        <p:spPr bwMode="auto">
          <a:xfrm>
            <a:off x="0" y="3200400"/>
            <a:ext cx="9144000" cy="3170238"/>
          </a:xfrm>
          <a:prstGeom prst="rect">
            <a:avLst/>
          </a:prstGeom>
          <a:noFill/>
          <a:ln w="9525">
            <a:noFill/>
            <a:miter lim="800000"/>
            <a:headEnd/>
            <a:tailEnd/>
          </a:ln>
        </p:spPr>
        <p:txBody>
          <a:bodyPr>
            <a:prstTxWarp prst="textNoShape">
              <a:avLst/>
            </a:prstTxWarp>
            <a:spAutoFit/>
          </a:bodyPr>
          <a:lstStyle/>
          <a:p>
            <a:pPr algn="l"/>
            <a:r>
              <a:rPr lang="en-US" sz="2000">
                <a:solidFill>
                  <a:srgbClr val="FFFFFF"/>
                </a:solidFill>
                <a:latin typeface="Century Gothic" charset="0"/>
                <a:ea typeface="Century Gothic" charset="0"/>
                <a:cs typeface="Century Gothic" charset="0"/>
              </a:rPr>
              <a:t>Given a complete graph G=(</a:t>
            </a:r>
            <a:r>
              <a:rPr lang="en-US" sz="2000" b="1">
                <a:solidFill>
                  <a:srgbClr val="FFFFFF"/>
                </a:solidFill>
                <a:latin typeface="Century Gothic" charset="0"/>
                <a:ea typeface="Century Gothic" charset="0"/>
                <a:cs typeface="Century Gothic" charset="0"/>
              </a:rPr>
              <a:t>E</a:t>
            </a:r>
            <a:r>
              <a:rPr lang="en-US" sz="2000">
                <a:solidFill>
                  <a:srgbClr val="FFFFFF"/>
                </a:solidFill>
                <a:latin typeface="Century Gothic" charset="0"/>
                <a:ea typeface="Century Gothic" charset="0"/>
                <a:cs typeface="Century Gothic" charset="0"/>
              </a:rPr>
              <a:t>,</a:t>
            </a:r>
            <a:r>
              <a:rPr lang="en-US" sz="2000" b="1">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where:</a:t>
            </a:r>
          </a:p>
          <a:p>
            <a:pPr algn="l"/>
            <a:r>
              <a:rPr lang="en-US" sz="2000">
                <a:solidFill>
                  <a:srgbClr val="FFFFFF"/>
                </a:solidFill>
                <a:latin typeface="Century Gothic" charset="0"/>
                <a:ea typeface="Century Gothic" charset="0"/>
                <a:cs typeface="Century Gothic" charset="0"/>
              </a:rPr>
              <a:t>	Each vertex in the graph is a member of the set E={E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,...,E</a:t>
            </a:r>
            <a:r>
              <a:rPr lang="en-US" sz="2000" baseline="-25000">
                <a:solidFill>
                  <a:srgbClr val="FFFFFF"/>
                </a:solidFill>
                <a:latin typeface="Century Gothic" charset="0"/>
                <a:ea typeface="Century Gothic" charset="0"/>
                <a:cs typeface="Century Gothic" charset="0"/>
              </a:rPr>
              <a:t>n</a:t>
            </a:r>
            <a:r>
              <a:rPr lang="en-US" sz="2000">
                <a:solidFill>
                  <a:srgbClr val="FFFFFF"/>
                </a:solidFill>
                <a:latin typeface="Century Gothic" charset="0"/>
                <a:ea typeface="Century Gothic" charset="0"/>
                <a:cs typeface="Century Gothic" charset="0"/>
              </a:rPr>
              <a:t>} of entities</a:t>
            </a:r>
          </a:p>
          <a:p>
            <a:pPr algn="l"/>
            <a:r>
              <a:rPr lang="en-US" sz="2000">
                <a:solidFill>
                  <a:srgbClr val="FFFFFF"/>
                </a:solidFill>
                <a:latin typeface="Century Gothic" charset="0"/>
                <a:ea typeface="Century Gothic" charset="0"/>
                <a:cs typeface="Century Gothic" charset="0"/>
              </a:rPr>
              <a:t>	Each edge in the graph is a member of the set:</a:t>
            </a:r>
          </a:p>
          <a:p>
            <a:pPr algn="l"/>
            <a:r>
              <a:rPr lang="en-US" sz="2000">
                <a:solidFill>
                  <a:srgbClr val="FFFFFF"/>
                </a:solidFill>
                <a:latin typeface="Century Gothic" charset="0"/>
                <a:ea typeface="Century Gothic" charset="0"/>
                <a:cs typeface="Century Gothic" charset="0"/>
              </a:rPr>
              <a:t>		 </a:t>
            </a:r>
            <a:r>
              <a:rPr lang="en-US" sz="2000" b="1">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,...,E</a:t>
            </a:r>
            <a:r>
              <a:rPr lang="en-US" sz="2000" baseline="-25000">
                <a:solidFill>
                  <a:srgbClr val="FFFFFF"/>
                </a:solidFill>
                <a:latin typeface="Century Gothic" charset="0"/>
                <a:ea typeface="Century Gothic" charset="0"/>
                <a:cs typeface="Century Gothic" charset="0"/>
              </a:rPr>
              <a:t>n</a:t>
            </a:r>
            <a:r>
              <a:rPr lang="en-US" sz="2000">
                <a:solidFill>
                  <a:srgbClr val="FFFFFF"/>
                </a:solidFill>
                <a:latin typeface="Century Gothic" charset="0"/>
                <a:ea typeface="Century Gothic" charset="0"/>
                <a:cs typeface="Century Gothic" charset="0"/>
              </a:rPr>
              <a:t>), (E</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,...,E</a:t>
            </a:r>
            <a:r>
              <a:rPr lang="en-US" sz="2000" baseline="-25000">
                <a:solidFill>
                  <a:srgbClr val="FFFFFF"/>
                </a:solidFill>
                <a:latin typeface="Century Gothic" charset="0"/>
                <a:ea typeface="Century Gothic" charset="0"/>
                <a:cs typeface="Century Gothic" charset="0"/>
              </a:rPr>
              <a:t>n</a:t>
            </a:r>
            <a:r>
              <a:rPr lang="en-US" sz="2000">
                <a:solidFill>
                  <a:srgbClr val="FFFFFF"/>
                </a:solidFill>
                <a:latin typeface="Century Gothic" charset="0"/>
                <a:ea typeface="Century Gothic" charset="0"/>
                <a:cs typeface="Century Gothic" charset="0"/>
              </a:rPr>
              <a:t>)} </a:t>
            </a:r>
          </a:p>
          <a:p>
            <a:pPr algn="l"/>
            <a:r>
              <a:rPr lang="en-US" sz="2000">
                <a:solidFill>
                  <a:srgbClr val="FFFFFF"/>
                </a:solidFill>
                <a:latin typeface="Century Gothic" charset="0"/>
                <a:ea typeface="Century Gothic" charset="0"/>
                <a:cs typeface="Century Gothic" charset="0"/>
              </a:rPr>
              <a:t>	of relationships based on trust between pairs of the entities in E</a:t>
            </a:r>
          </a:p>
          <a:p>
            <a:pPr algn="l"/>
            <a:endParaRPr lang="en-US" sz="2000">
              <a:solidFill>
                <a:srgbClr val="FFFFFF"/>
              </a:solidFill>
              <a:latin typeface="Century Gothic" charset="0"/>
              <a:ea typeface="Century Gothic" charset="0"/>
              <a:cs typeface="Century Gothic" charset="0"/>
            </a:endParaRPr>
          </a:p>
          <a:p>
            <a:pPr algn="l"/>
            <a:r>
              <a:rPr lang="en-US" sz="2000">
                <a:solidFill>
                  <a:srgbClr val="FFFFFF"/>
                </a:solidFill>
                <a:latin typeface="Century Gothic" charset="0"/>
                <a:ea typeface="Century Gothic" charset="0"/>
                <a:cs typeface="Century Gothic" charset="0"/>
              </a:rPr>
              <a:t>Then: A path of trust is any path through G.</a:t>
            </a:r>
          </a:p>
        </p:txBody>
      </p:sp>
      <p:sp>
        <p:nvSpPr>
          <p:cNvPr id="54277" name="Slide Number Placeholder 7"/>
          <p:cNvSpPr>
            <a:spLocks noGrp="1"/>
          </p:cNvSpPr>
          <p:nvPr>
            <p:ph type="sldNum" sz="quarter" idx="12"/>
          </p:nvPr>
        </p:nvSpPr>
        <p:spPr>
          <a:noFill/>
        </p:spPr>
        <p:txBody>
          <a:bodyPr/>
          <a:lstStyle/>
          <a:p>
            <a:fld id="{FBD45CF9-13CB-DC4A-8315-EE5DD91A8593}" type="slidenum">
              <a:rPr lang="en-US" smtClean="0">
                <a:latin typeface="Eurostile" charset="0"/>
                <a:ea typeface="Eurostile" charset="0"/>
                <a:cs typeface="Eurostile" charset="0"/>
              </a:rPr>
              <a:pPr/>
              <a:t>174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3074988"/>
            <a:ext cx="9144000" cy="708025"/>
          </a:xfrm>
          <a:prstGeom prst="rect">
            <a:avLst/>
          </a:prstGeom>
          <a:noFill/>
          <a:ln w="9525">
            <a:noFill/>
            <a:miter lim="800000"/>
            <a:headEnd/>
            <a:tailEnd/>
          </a:ln>
        </p:spPr>
        <p:txBody>
          <a:bodyPr>
            <a:prstTxWarp prst="textNoShape">
              <a:avLst/>
            </a:prstTxWarp>
            <a:spAutoFit/>
          </a:bodyPr>
          <a:lstStyle/>
          <a:p>
            <a:r>
              <a:rPr lang="en-US" sz="2000">
                <a:solidFill>
                  <a:schemeClr val="tx1"/>
                </a:solidFill>
                <a:latin typeface="Century Gothic" charset="0"/>
                <a:ea typeface="Century Gothic" charset="0"/>
                <a:cs typeface="Century Gothic" charset="0"/>
              </a:rPr>
              <a:t>A “local entity” is the entity whose view of the world is currently being described.</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Local Entity</a:t>
            </a:r>
          </a:p>
        </p:txBody>
      </p:sp>
      <p:sp>
        <p:nvSpPr>
          <p:cNvPr id="56325" name="Slide Number Placeholder 8"/>
          <p:cNvSpPr>
            <a:spLocks noGrp="1"/>
          </p:cNvSpPr>
          <p:nvPr>
            <p:ph type="sldNum" sz="quarter" idx="12"/>
          </p:nvPr>
        </p:nvSpPr>
        <p:spPr>
          <a:noFill/>
        </p:spPr>
        <p:txBody>
          <a:bodyPr/>
          <a:lstStyle/>
          <a:p>
            <a:fld id="{0A2B7CE5-3F72-E346-9068-1FF0742E7F4A}" type="slidenum">
              <a:rPr lang="en-US" smtClean="0">
                <a:latin typeface="Eurostile" charset="0"/>
                <a:ea typeface="Eurostile" charset="0"/>
                <a:cs typeface="Eurostile" charset="0"/>
              </a:rPr>
              <a:pPr/>
              <a:t>175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Example</a:t>
            </a:r>
          </a:p>
        </p:txBody>
      </p:sp>
      <p:grpSp>
        <p:nvGrpSpPr>
          <p:cNvPr id="156675" name="Group 22"/>
          <p:cNvGrpSpPr>
            <a:grpSpLocks/>
          </p:cNvGrpSpPr>
          <p:nvPr/>
        </p:nvGrpSpPr>
        <p:grpSpPr bwMode="auto">
          <a:xfrm>
            <a:off x="858838" y="1273175"/>
            <a:ext cx="7467600" cy="4495800"/>
            <a:chOff x="838200" y="1447800"/>
            <a:chExt cx="7467600" cy="4495800"/>
          </a:xfrm>
        </p:grpSpPr>
        <p:sp>
          <p:nvSpPr>
            <p:cNvPr id="15668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56682" name="Text Box 4"/>
            <p:cNvSpPr txBox="1">
              <a:spLocks noChangeArrowheads="1"/>
            </p:cNvSpPr>
            <p:nvPr/>
          </p:nvSpPr>
          <p:spPr bwMode="auto">
            <a:xfrm>
              <a:off x="2362200" y="2863334"/>
              <a:ext cx="23622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B is in orbit 0.5 of A</a:t>
              </a:r>
            </a:p>
          </p:txBody>
        </p:sp>
        <p:sp>
          <p:nvSpPr>
            <p:cNvPr id="7" name="Oval 6"/>
            <p:cNvSpPr/>
            <p:nvPr/>
          </p:nvSpPr>
          <p:spPr bwMode="auto">
            <a:xfrm>
              <a:off x="838200" y="1447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8" name="Oval 7"/>
            <p:cNvSpPr/>
            <p:nvPr/>
          </p:nvSpPr>
          <p:spPr bwMode="auto">
            <a:xfrm>
              <a:off x="838200" y="5257800"/>
              <a:ext cx="685674" cy="685800"/>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sp>
          <p:nvSpPr>
            <p:cNvPr id="9" name="Oval 8"/>
            <p:cNvSpPr/>
            <p:nvPr/>
          </p:nvSpPr>
          <p:spPr bwMode="auto">
            <a:xfrm>
              <a:off x="838200" y="2717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0" name="Oval 9"/>
            <p:cNvSpPr/>
            <p:nvPr/>
          </p:nvSpPr>
          <p:spPr bwMode="auto">
            <a:xfrm>
              <a:off x="838200" y="39878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D</a:t>
              </a:r>
            </a:p>
          </p:txBody>
        </p:sp>
        <p:cxnSp>
          <p:nvCxnSpPr>
            <p:cNvPr id="156693" name="Straight Arrow Connector 44"/>
            <p:cNvCxnSpPr>
              <a:cxnSpLocks noChangeShapeType="1"/>
            </p:cNvCxnSpPr>
            <p:nvPr/>
          </p:nvCxnSpPr>
          <p:spPr bwMode="auto">
            <a:xfrm rot="5400000">
              <a:off x="889668" y="2424906"/>
              <a:ext cx="584200" cy="1588"/>
            </a:xfrm>
            <a:prstGeom prst="straightConnector1">
              <a:avLst/>
            </a:prstGeom>
            <a:noFill/>
            <a:ln w="53975">
              <a:solidFill>
                <a:srgbClr val="FF0000"/>
              </a:solidFill>
              <a:round/>
              <a:headEnd/>
              <a:tailEnd type="triangle" w="med" len="med"/>
            </a:ln>
          </p:spPr>
        </p:cxnSp>
        <p:cxnSp>
          <p:nvCxnSpPr>
            <p:cNvPr id="156694" name="Straight Arrow Connector 45"/>
            <p:cNvCxnSpPr>
              <a:cxnSpLocks noChangeShapeType="1"/>
            </p:cNvCxnSpPr>
            <p:nvPr/>
          </p:nvCxnSpPr>
          <p:spPr bwMode="auto">
            <a:xfrm rot="5400000">
              <a:off x="889668" y="3696494"/>
              <a:ext cx="584200" cy="1588"/>
            </a:xfrm>
            <a:prstGeom prst="straightConnector1">
              <a:avLst/>
            </a:prstGeom>
            <a:noFill/>
            <a:ln w="53975">
              <a:solidFill>
                <a:srgbClr val="FF0000"/>
              </a:solidFill>
              <a:round/>
              <a:headEnd/>
              <a:tailEnd type="triangle" w="med" len="med"/>
            </a:ln>
          </p:spPr>
        </p:cxnSp>
        <p:cxnSp>
          <p:nvCxnSpPr>
            <p:cNvPr id="156695" name="Straight Arrow Connector 46"/>
            <p:cNvCxnSpPr>
              <a:cxnSpLocks noChangeShapeType="1"/>
            </p:cNvCxnSpPr>
            <p:nvPr/>
          </p:nvCxnSpPr>
          <p:spPr bwMode="auto">
            <a:xfrm rot="5400000">
              <a:off x="889668" y="4966494"/>
              <a:ext cx="584200" cy="1588"/>
            </a:xfrm>
            <a:prstGeom prst="straightConnector1">
              <a:avLst/>
            </a:prstGeom>
            <a:noFill/>
            <a:ln w="53975">
              <a:solidFill>
                <a:srgbClr val="FF0000"/>
              </a:solidFill>
              <a:round/>
              <a:headEnd/>
              <a:tailEnd type="triangle" w="med" len="med"/>
            </a:ln>
          </p:spPr>
        </p:cxnSp>
        <p:sp>
          <p:nvSpPr>
            <p:cNvPr id="156696" name="Text Box 4"/>
            <p:cNvSpPr txBox="1">
              <a:spLocks noChangeArrowheads="1"/>
            </p:cNvSpPr>
            <p:nvPr/>
          </p:nvSpPr>
          <p:spPr bwMode="auto">
            <a:xfrm>
              <a:off x="2362200" y="4304268"/>
              <a:ext cx="23622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D is in orbit 0.75 of B</a:t>
              </a:r>
            </a:p>
          </p:txBody>
        </p:sp>
        <p:sp>
          <p:nvSpPr>
            <p:cNvPr id="156697" name="Text Box 4"/>
            <p:cNvSpPr txBox="1">
              <a:spLocks noChangeArrowheads="1"/>
            </p:cNvSpPr>
            <p:nvPr/>
          </p:nvSpPr>
          <p:spPr bwMode="auto">
            <a:xfrm>
              <a:off x="2362200" y="5410200"/>
              <a:ext cx="25146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F is in orbit 0.314 of D</a:t>
              </a:r>
            </a:p>
          </p:txBody>
        </p:sp>
        <p:sp>
          <p:nvSpPr>
            <p:cNvPr id="156698" name="Text Box 4"/>
            <p:cNvSpPr txBox="1">
              <a:spLocks noChangeArrowheads="1"/>
            </p:cNvSpPr>
            <p:nvPr/>
          </p:nvSpPr>
          <p:spPr bwMode="auto">
            <a:xfrm>
              <a:off x="5715000" y="1572736"/>
              <a:ext cx="11049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&lt;A,0.5&gt;</a:t>
              </a:r>
            </a:p>
          </p:txBody>
        </p:sp>
        <p:sp>
          <p:nvSpPr>
            <p:cNvPr id="156699" name="Text Box 4"/>
            <p:cNvSpPr txBox="1">
              <a:spLocks noChangeArrowheads="1"/>
            </p:cNvSpPr>
            <p:nvPr/>
          </p:nvSpPr>
          <p:spPr bwMode="auto">
            <a:xfrm>
              <a:off x="5715000" y="2863334"/>
              <a:ext cx="11049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&lt;B,0.75&gt;</a:t>
              </a:r>
            </a:p>
          </p:txBody>
        </p:sp>
        <p:sp>
          <p:nvSpPr>
            <p:cNvPr id="156700" name="Text Box 4"/>
            <p:cNvSpPr txBox="1">
              <a:spLocks noChangeArrowheads="1"/>
            </p:cNvSpPr>
            <p:nvPr/>
          </p:nvSpPr>
          <p:spPr bwMode="auto">
            <a:xfrm>
              <a:off x="5715000" y="4305856"/>
              <a:ext cx="14097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&lt;D,0.314&gt;</a:t>
              </a:r>
            </a:p>
          </p:txBody>
        </p:sp>
        <p:sp>
          <p:nvSpPr>
            <p:cNvPr id="156701" name="Text Box 4"/>
            <p:cNvSpPr txBox="1">
              <a:spLocks noChangeArrowheads="1"/>
            </p:cNvSpPr>
            <p:nvPr/>
          </p:nvSpPr>
          <p:spPr bwMode="auto">
            <a:xfrm>
              <a:off x="5715000" y="5410200"/>
              <a:ext cx="1104900" cy="369332"/>
            </a:xfrm>
            <a:prstGeom prst="rect">
              <a:avLst/>
            </a:prstGeom>
            <a:noFill/>
            <a:ln w="9525">
              <a:noFill/>
              <a:miter lim="800000"/>
              <a:headEnd/>
              <a:tailEnd/>
            </a:ln>
          </p:spPr>
          <p:txBody>
            <a:bodyPr>
              <a:prstTxWarp prst="textNoShape">
                <a:avLst/>
              </a:prstTxWarp>
              <a:spAutoFit/>
            </a:bodyPr>
            <a:lstStyle/>
            <a:p>
              <a:pPr algn="l"/>
              <a:r>
                <a:rPr lang="en-US" sz="1800">
                  <a:solidFill>
                    <a:srgbClr val="FFFFFF"/>
                  </a:solidFill>
                  <a:latin typeface="Century Gothic" charset="0"/>
                  <a:ea typeface="Century Gothic" charset="0"/>
                  <a:cs typeface="Century Gothic" charset="0"/>
                </a:rPr>
                <a:t>&lt;F,1.0&gt; </a:t>
              </a:r>
            </a:p>
          </p:txBody>
        </p:sp>
      </p:grpSp>
      <p:sp>
        <p:nvSpPr>
          <p:cNvPr id="156676" name="Text Box 4"/>
          <p:cNvSpPr txBox="1">
            <a:spLocks noChangeArrowheads="1"/>
          </p:cNvSpPr>
          <p:nvPr/>
        </p:nvSpPr>
        <p:spPr bwMode="auto">
          <a:xfrm>
            <a:off x="365125" y="762000"/>
            <a:ext cx="1676400" cy="369888"/>
          </a:xfrm>
          <a:prstGeom prst="rect">
            <a:avLst/>
          </a:prstGeom>
          <a:noFill/>
          <a:ln w="9525">
            <a:noFill/>
            <a:miter lim="800000"/>
            <a:headEnd/>
            <a:tailEnd/>
          </a:ln>
        </p:spPr>
        <p:txBody>
          <a:bodyPr>
            <a:prstTxWarp prst="textNoShape">
              <a:avLst/>
            </a:prstTxWarp>
            <a:spAutoFit/>
          </a:bodyPr>
          <a:lstStyle/>
          <a:p>
            <a:r>
              <a:rPr lang="en-US" sz="1800">
                <a:solidFill>
                  <a:srgbClr val="00FF00"/>
                </a:solidFill>
                <a:latin typeface="Century Gothic" charset="0"/>
                <a:ea typeface="Century Gothic" charset="0"/>
                <a:cs typeface="Century Gothic" charset="0"/>
              </a:rPr>
              <a:t>Relationships</a:t>
            </a:r>
          </a:p>
        </p:txBody>
      </p:sp>
      <p:sp>
        <p:nvSpPr>
          <p:cNvPr id="156677" name="Text Box 4"/>
          <p:cNvSpPr txBox="1">
            <a:spLocks noChangeArrowheads="1"/>
          </p:cNvSpPr>
          <p:nvPr/>
        </p:nvSpPr>
        <p:spPr bwMode="auto">
          <a:xfrm>
            <a:off x="5334000" y="914400"/>
            <a:ext cx="1676400" cy="369888"/>
          </a:xfrm>
          <a:prstGeom prst="rect">
            <a:avLst/>
          </a:prstGeom>
          <a:noFill/>
          <a:ln w="9525">
            <a:noFill/>
            <a:miter lim="800000"/>
            <a:headEnd/>
            <a:tailEnd/>
          </a:ln>
        </p:spPr>
        <p:txBody>
          <a:bodyPr>
            <a:prstTxWarp prst="textNoShape">
              <a:avLst/>
            </a:prstTxWarp>
            <a:spAutoFit/>
          </a:bodyPr>
          <a:lstStyle/>
          <a:p>
            <a:r>
              <a:rPr lang="en-US" sz="1800">
                <a:solidFill>
                  <a:srgbClr val="00FF00"/>
                </a:solidFill>
                <a:latin typeface="Century Gothic" charset="0"/>
                <a:ea typeface="Century Gothic" charset="0"/>
                <a:cs typeface="Century Gothic" charset="0"/>
              </a:rPr>
              <a:t>Path</a:t>
            </a:r>
          </a:p>
        </p:txBody>
      </p:sp>
      <p:sp>
        <p:nvSpPr>
          <p:cNvPr id="156678" name="Rectangle 31"/>
          <p:cNvSpPr>
            <a:spLocks noChangeArrowheads="1"/>
          </p:cNvSpPr>
          <p:nvPr/>
        </p:nvSpPr>
        <p:spPr bwMode="auto">
          <a:xfrm>
            <a:off x="6840538" y="5235575"/>
            <a:ext cx="1931987" cy="646113"/>
          </a:xfrm>
          <a:prstGeom prst="rect">
            <a:avLst/>
          </a:prstGeom>
          <a:noFill/>
          <a:ln w="9525">
            <a:noFill/>
            <a:miter lim="800000"/>
            <a:headEnd/>
            <a:tailEnd/>
          </a:ln>
        </p:spPr>
        <p:txBody>
          <a:bodyPr>
            <a:prstTxWarp prst="textNoShape">
              <a:avLst/>
            </a:prstTxWarp>
            <a:spAutoFit/>
          </a:bodyPr>
          <a:lstStyle/>
          <a:p>
            <a:pPr algn="l"/>
            <a:r>
              <a:rPr lang="en-US" sz="1800">
                <a:solidFill>
                  <a:srgbClr val="00FF00"/>
                </a:solidFill>
                <a:latin typeface="Century Gothic" charset="0"/>
                <a:ea typeface="Century Gothic" charset="0"/>
                <a:cs typeface="Century Gothic" charset="0"/>
              </a:rPr>
              <a:t>(F trusts its own message)</a:t>
            </a:r>
          </a:p>
        </p:txBody>
      </p:sp>
      <p:sp>
        <p:nvSpPr>
          <p:cNvPr id="156679" name="Text Box 6"/>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message was sent from F to D to B to A</a:t>
            </a:r>
          </a:p>
        </p:txBody>
      </p:sp>
      <p:sp>
        <p:nvSpPr>
          <p:cNvPr id="156680" name="Slide Number Placeholder 25"/>
          <p:cNvSpPr>
            <a:spLocks noGrp="1"/>
          </p:cNvSpPr>
          <p:nvPr>
            <p:ph type="sldNum" sz="quarter" idx="12"/>
          </p:nvPr>
        </p:nvSpPr>
        <p:spPr>
          <a:noFill/>
        </p:spPr>
        <p:txBody>
          <a:bodyPr/>
          <a:lstStyle/>
          <a:p>
            <a:fld id="{687B9D0F-34AE-FF4A-B03B-E7B52920B30D}" type="slidenum">
              <a:rPr lang="en-US" smtClean="0">
                <a:latin typeface="Eurostile" charset="0"/>
                <a:ea typeface="Eurostile" charset="0"/>
                <a:cs typeface="Eurostile" charset="0"/>
              </a:rPr>
              <a:pPr/>
              <a:t>176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514600"/>
            <a:ext cx="9144000" cy="923925"/>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rgbClr val="FFFFFF"/>
                </a:solidFill>
                <a:latin typeface="Eurostile" charset="0"/>
                <a:ea typeface="Eurostile" charset="0"/>
                <a:cs typeface="Eurostile" charset="0"/>
              </a:rPr>
              <a:t>Path Query Message Format</a:t>
            </a:r>
            <a:endParaRPr lang="en-US" sz="5400" dirty="0">
              <a:solidFill>
                <a:srgbClr val="FFFFFF"/>
              </a:solidFill>
              <a:latin typeface="Eurostile" charset="0"/>
              <a:ea typeface="Eurostile" charset="0"/>
              <a:cs typeface="Eurostile" charset="0"/>
            </a:endParaRPr>
          </a:p>
        </p:txBody>
      </p:sp>
      <p:sp>
        <p:nvSpPr>
          <p:cNvPr id="3789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37892" name="Slide Number Placeholder 6"/>
          <p:cNvSpPr>
            <a:spLocks noGrp="1"/>
          </p:cNvSpPr>
          <p:nvPr>
            <p:ph type="sldNum" sz="quarter" idx="12"/>
          </p:nvPr>
        </p:nvSpPr>
        <p:spPr>
          <a:noFill/>
        </p:spPr>
        <p:txBody>
          <a:bodyPr/>
          <a:lstStyle/>
          <a:p>
            <a:fld id="{5F7A3944-D75C-DD4D-9515-B6F5A1BDA1D8}" type="slidenum">
              <a:rPr lang="en-US" smtClean="0">
                <a:latin typeface="Eurostile" charset="0"/>
                <a:ea typeface="Eurostile" charset="0"/>
                <a:cs typeface="Eurostile" charset="0"/>
              </a:rPr>
              <a:pPr/>
              <a:t>177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93539"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73060"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73061" name="TextBox 49"/>
          <p:cNvSpPr txBox="1">
            <a:spLocks noChangeArrowheads="1"/>
          </p:cNvSpPr>
          <p:nvPr/>
        </p:nvSpPr>
        <p:spPr bwMode="auto">
          <a:xfrm>
            <a:off x="1219200" y="4314825"/>
            <a:ext cx="3965575" cy="40005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STS that initiated the query</a:t>
            </a:r>
          </a:p>
        </p:txBody>
      </p:sp>
      <p:sp>
        <p:nvSpPr>
          <p:cNvPr id="173062" name="Line 7"/>
          <p:cNvSpPr>
            <a:spLocks noChangeShapeType="1"/>
          </p:cNvSpPr>
          <p:nvPr/>
        </p:nvSpPr>
        <p:spPr bwMode="auto">
          <a:xfrm flipH="1" flipV="1">
            <a:off x="13716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73063" name="Slide Number Placeholder 9"/>
          <p:cNvSpPr>
            <a:spLocks noGrp="1"/>
          </p:cNvSpPr>
          <p:nvPr>
            <p:ph type="sldNum" sz="quarter" idx="12"/>
          </p:nvPr>
        </p:nvSpPr>
        <p:spPr>
          <a:noFill/>
        </p:spPr>
        <p:txBody>
          <a:bodyPr/>
          <a:lstStyle/>
          <a:p>
            <a:fld id="{EE161D34-A8FC-F94A-9345-BFFDF4B0F62B}" type="slidenum">
              <a:rPr lang="en-US" smtClean="0">
                <a:latin typeface="Eurostile" charset="0"/>
                <a:ea typeface="Eurostile" charset="0"/>
                <a:cs typeface="Eurostile" charset="0"/>
              </a:rPr>
              <a:pPr/>
              <a:t>178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95587"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75108"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75109" name="TextBox 49"/>
          <p:cNvSpPr txBox="1">
            <a:spLocks noChangeArrowheads="1"/>
          </p:cNvSpPr>
          <p:nvPr/>
        </p:nvSpPr>
        <p:spPr bwMode="auto">
          <a:xfrm>
            <a:off x="835025" y="4314825"/>
            <a:ext cx="7473950"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FFFFFF"/>
                </a:solidFill>
                <a:latin typeface="Century Gothic" charset="0"/>
                <a:ea typeface="Century Gothic" charset="0"/>
                <a:cs typeface="Century Gothic" charset="0"/>
              </a:rPr>
              <a:t>The orbit of S</a:t>
            </a:r>
            <a:r>
              <a:rPr lang="en-US" sz="2000" baseline="-25000" dirty="0">
                <a:solidFill>
                  <a:srgbClr val="FFFFFF"/>
                </a:solidFill>
                <a:latin typeface="Century Gothic" charset="0"/>
                <a:ea typeface="Century Gothic" charset="0"/>
                <a:cs typeface="Century Gothic" charset="0"/>
              </a:rPr>
              <a:t>R</a:t>
            </a:r>
            <a:r>
              <a:rPr lang="en-US" sz="2000" dirty="0">
                <a:solidFill>
                  <a:srgbClr val="FFFFFF"/>
                </a:solidFill>
                <a:latin typeface="Century Gothic" charset="0"/>
                <a:ea typeface="Century Gothic" charset="0"/>
                <a:cs typeface="Century Gothic" charset="0"/>
              </a:rPr>
              <a:t> in which the entity being evaluated appears</a:t>
            </a:r>
          </a:p>
        </p:txBody>
      </p:sp>
      <p:sp>
        <p:nvSpPr>
          <p:cNvPr id="175110" name="Line 7"/>
          <p:cNvSpPr>
            <a:spLocks noChangeShapeType="1"/>
          </p:cNvSpPr>
          <p:nvPr/>
        </p:nvSpPr>
        <p:spPr bwMode="auto">
          <a:xfrm flipH="1" flipV="1">
            <a:off x="20574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75111" name="Slide Number Placeholder 9"/>
          <p:cNvSpPr>
            <a:spLocks noGrp="1"/>
          </p:cNvSpPr>
          <p:nvPr>
            <p:ph type="sldNum" sz="quarter" idx="12"/>
          </p:nvPr>
        </p:nvSpPr>
        <p:spPr>
          <a:noFill/>
        </p:spPr>
        <p:txBody>
          <a:bodyPr/>
          <a:lstStyle/>
          <a:p>
            <a:fld id="{DAE3AFE6-41B3-B84A-8831-B94F5ED7EECA}" type="slidenum">
              <a:rPr lang="en-US" smtClean="0">
                <a:latin typeface="Eurostile" charset="0"/>
                <a:ea typeface="Eurostile" charset="0"/>
                <a:cs typeface="Eurostile" charset="0"/>
              </a:rPr>
              <a:pPr/>
              <a:t>179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85800" y="6149975"/>
            <a:ext cx="7772400" cy="708025"/>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Specifies </a:t>
            </a:r>
            <a:r>
              <a:rPr lang="en-US" sz="2000" dirty="0">
                <a:solidFill>
                  <a:srgbClr val="FFFFFF"/>
                </a:solidFill>
                <a:latin typeface="Century Gothic" charset="0"/>
                <a:ea typeface="Century Gothic" charset="0"/>
                <a:cs typeface="Century Gothic" charset="0"/>
              </a:rPr>
              <a:t>an action, what would prevent an entity from taking that action, and a unique ID</a:t>
            </a:r>
          </a:p>
        </p:txBody>
      </p:sp>
      <p:sp>
        <p:nvSpPr>
          <p:cNvPr id="72710" name="Slide Number Placeholder 8"/>
          <p:cNvSpPr>
            <a:spLocks noGrp="1"/>
          </p:cNvSpPr>
          <p:nvPr>
            <p:ph type="sldNum" sz="quarter" idx="12"/>
          </p:nvPr>
        </p:nvSpPr>
        <p:spPr>
          <a:noFill/>
        </p:spPr>
        <p:txBody>
          <a:bodyPr/>
          <a:lstStyle/>
          <a:p>
            <a:fld id="{BA7A46D6-19E1-9845-A3AF-AAC6DFCEBB50}" type="slidenum">
              <a:rPr lang="en-US" smtClean="0">
                <a:latin typeface="Eurostile" charset="0"/>
                <a:ea typeface="Eurostile" charset="0"/>
                <a:cs typeface="Eurostile" charset="0"/>
              </a:rPr>
              <a:pPr/>
              <a:t>18</a:t>
            </a:fld>
            <a:endParaRPr lang="en-US" smtClean="0">
              <a:latin typeface="Eurostile" charset="0"/>
              <a:ea typeface="Eurostile" charset="0"/>
              <a:cs typeface="Eurostile" charset="0"/>
            </a:endParaRPr>
          </a:p>
        </p:txBody>
      </p:sp>
      <p:grpSp>
        <p:nvGrpSpPr>
          <p:cNvPr id="29" name="Group 28"/>
          <p:cNvGrpSpPr/>
          <p:nvPr/>
        </p:nvGrpSpPr>
        <p:grpSpPr>
          <a:xfrm>
            <a:off x="1249006" y="1835816"/>
            <a:ext cx="6645989" cy="3186369"/>
            <a:chOff x="381000" y="2362200"/>
            <a:chExt cx="6645989" cy="3186369"/>
          </a:xfrm>
        </p:grpSpPr>
        <p:grpSp>
          <p:nvGrpSpPr>
            <p:cNvPr id="17" name="Group 16"/>
            <p:cNvGrpSpPr/>
            <p:nvPr/>
          </p:nvGrpSpPr>
          <p:grpSpPr>
            <a:xfrm>
              <a:off x="381000" y="2362200"/>
              <a:ext cx="5150326" cy="1509969"/>
              <a:chOff x="381000" y="2362200"/>
              <a:chExt cx="5150326" cy="1509969"/>
            </a:xfrm>
          </p:grpSpPr>
          <p:sp>
            <p:nvSpPr>
              <p:cNvPr id="9" name="Oval 8"/>
              <p:cNvSpPr/>
              <p:nvPr/>
            </p:nvSpPr>
            <p:spPr bwMode="auto">
              <a:xfrm>
                <a:off x="381000" y="2362200"/>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Professor</a:t>
                </a:r>
                <a:endParaRPr lang="en-US" sz="1600" dirty="0">
                  <a:solidFill>
                    <a:srgbClr val="FFFFFF"/>
                  </a:solidFill>
                  <a:latin typeface="Century Gothic"/>
                  <a:cs typeface="Century Gothic"/>
                </a:endParaRPr>
              </a:p>
            </p:txBody>
          </p:sp>
          <p:cxnSp>
            <p:nvCxnSpPr>
              <p:cNvPr id="10" name="Straight Arrow Connector 40"/>
              <p:cNvCxnSpPr>
                <a:cxnSpLocks noChangeShapeType="1"/>
              </p:cNvCxnSpPr>
              <p:nvPr/>
            </p:nvCxnSpPr>
            <p:spPr bwMode="auto">
              <a:xfrm>
                <a:off x="1876663" y="3124200"/>
                <a:ext cx="1079500" cy="0"/>
              </a:xfrm>
              <a:prstGeom prst="straightConnector1">
                <a:avLst/>
              </a:prstGeom>
              <a:noFill/>
              <a:ln w="53975">
                <a:solidFill>
                  <a:srgbClr val="00FF00"/>
                </a:solidFill>
                <a:round/>
                <a:headEnd type="none" w="med" len="med"/>
                <a:tailEnd type="triangle" w="med" len="med"/>
              </a:ln>
            </p:spPr>
          </p:cxnSp>
          <p:sp>
            <p:nvSpPr>
              <p:cNvPr id="12" name="Text Box 8"/>
              <p:cNvSpPr txBox="1">
                <a:spLocks noChangeArrowheads="1"/>
              </p:cNvSpPr>
              <p:nvPr/>
            </p:nvSpPr>
            <p:spPr bwMode="auto">
              <a:xfrm>
                <a:off x="1876663"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Trusts</a:t>
                </a:r>
                <a:endParaRPr lang="en-US" sz="2000" dirty="0">
                  <a:solidFill>
                    <a:srgbClr val="FFFFFF"/>
                  </a:solidFill>
                  <a:latin typeface="Century Gothic" charset="0"/>
                  <a:ea typeface="Century Gothic" charset="0"/>
                  <a:cs typeface="Century Gothic" charset="0"/>
                </a:endParaRPr>
              </a:p>
            </p:txBody>
          </p:sp>
          <p:sp>
            <p:nvSpPr>
              <p:cNvPr id="13" name="Oval 12"/>
              <p:cNvSpPr/>
              <p:nvPr/>
            </p:nvSpPr>
            <p:spPr bwMode="auto">
              <a:xfrm>
                <a:off x="2956163" y="2376231"/>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cxnSp>
            <p:nvCxnSpPr>
              <p:cNvPr id="14" name="Straight Arrow Connector 40"/>
              <p:cNvCxnSpPr>
                <a:cxnSpLocks noChangeShapeType="1"/>
              </p:cNvCxnSpPr>
              <p:nvPr/>
            </p:nvCxnSpPr>
            <p:spPr bwMode="auto">
              <a:xfrm>
                <a:off x="4451826" y="3124200"/>
                <a:ext cx="1079500" cy="0"/>
              </a:xfrm>
              <a:prstGeom prst="straightConnector1">
                <a:avLst/>
              </a:prstGeom>
              <a:noFill/>
              <a:ln w="53975">
                <a:solidFill>
                  <a:srgbClr val="00FF00"/>
                </a:solidFill>
                <a:round/>
                <a:headEnd type="none" w="med" len="med"/>
                <a:tailEnd type="triangle" w="med" len="med"/>
              </a:ln>
            </p:spPr>
          </p:cxnSp>
          <p:sp>
            <p:nvSpPr>
              <p:cNvPr id="15" name="Text Box 8"/>
              <p:cNvSpPr txBox="1">
                <a:spLocks noChangeArrowheads="1"/>
              </p:cNvSpPr>
              <p:nvPr/>
            </p:nvSpPr>
            <p:spPr bwMode="auto">
              <a:xfrm>
                <a:off x="4451826"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Write</a:t>
                </a:r>
                <a:endParaRPr lang="en-US" sz="2000" dirty="0">
                  <a:solidFill>
                    <a:srgbClr val="FFFFFF"/>
                  </a:solidFill>
                  <a:latin typeface="Century Gothic" charset="0"/>
                  <a:ea typeface="Century Gothic" charset="0"/>
                  <a:cs typeface="Century Gothic" charset="0"/>
                </a:endParaRPr>
              </a:p>
            </p:txBody>
          </p:sp>
        </p:grpSp>
        <p:grpSp>
          <p:nvGrpSpPr>
            <p:cNvPr id="18" name="Group 17"/>
            <p:cNvGrpSpPr/>
            <p:nvPr/>
          </p:nvGrpSpPr>
          <p:grpSpPr>
            <a:xfrm>
              <a:off x="381000" y="4038600"/>
              <a:ext cx="5150326" cy="1495938"/>
              <a:chOff x="381000" y="2362200"/>
              <a:chExt cx="5150326" cy="1495938"/>
            </a:xfrm>
          </p:grpSpPr>
          <p:sp>
            <p:nvSpPr>
              <p:cNvPr id="19" name="Oval 18"/>
              <p:cNvSpPr/>
              <p:nvPr/>
            </p:nvSpPr>
            <p:spPr bwMode="auto">
              <a:xfrm>
                <a:off x="381000" y="2362200"/>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Professor</a:t>
                </a:r>
                <a:endParaRPr lang="en-US" sz="1600" dirty="0">
                  <a:solidFill>
                    <a:srgbClr val="FFFFFF"/>
                  </a:solidFill>
                  <a:latin typeface="Century Gothic"/>
                  <a:cs typeface="Century Gothic"/>
                </a:endParaRPr>
              </a:p>
            </p:txBody>
          </p:sp>
          <p:cxnSp>
            <p:nvCxnSpPr>
              <p:cNvPr id="20" name="Straight Arrow Connector 40"/>
              <p:cNvCxnSpPr>
                <a:cxnSpLocks noChangeShapeType="1"/>
              </p:cNvCxnSpPr>
              <p:nvPr/>
            </p:nvCxnSpPr>
            <p:spPr bwMode="auto">
              <a:xfrm>
                <a:off x="1876663" y="3124200"/>
                <a:ext cx="1079500" cy="0"/>
              </a:xfrm>
              <a:prstGeom prst="straightConnector1">
                <a:avLst/>
              </a:prstGeom>
              <a:noFill/>
              <a:ln w="53975">
                <a:solidFill>
                  <a:srgbClr val="FF0000"/>
                </a:solidFill>
                <a:round/>
                <a:headEnd type="none" w="med" len="med"/>
                <a:tailEnd type="triangle" w="med" len="med"/>
              </a:ln>
            </p:spPr>
          </p:cxnSp>
          <p:sp>
            <p:nvSpPr>
              <p:cNvPr id="21" name="Text Box 8"/>
              <p:cNvSpPr txBox="1">
                <a:spLocks noChangeArrowheads="1"/>
              </p:cNvSpPr>
              <p:nvPr/>
            </p:nvSpPr>
            <p:spPr bwMode="auto">
              <a:xfrm>
                <a:off x="1876663" y="2724090"/>
                <a:ext cx="942737"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FFFFFF"/>
                    </a:solidFill>
                    <a:latin typeface="Century Gothic" charset="0"/>
                    <a:ea typeface="Century Gothic" charset="0"/>
                    <a:cs typeface="Century Gothic" charset="0"/>
                  </a:rPr>
                  <a:t>¬Trusts</a:t>
                </a:r>
                <a:endParaRPr lang="en-US" sz="1800" dirty="0">
                  <a:solidFill>
                    <a:srgbClr val="FFFFFF"/>
                  </a:solidFill>
                  <a:latin typeface="Century Gothic" charset="0"/>
                  <a:ea typeface="Century Gothic" charset="0"/>
                  <a:cs typeface="Century Gothic" charset="0"/>
                </a:endParaRPr>
              </a:p>
            </p:txBody>
          </p:sp>
          <p:cxnSp>
            <p:nvCxnSpPr>
              <p:cNvPr id="23" name="Straight Arrow Connector 40"/>
              <p:cNvCxnSpPr>
                <a:cxnSpLocks noChangeShapeType="1"/>
              </p:cNvCxnSpPr>
              <p:nvPr/>
            </p:nvCxnSpPr>
            <p:spPr bwMode="auto">
              <a:xfrm>
                <a:off x="4451826" y="3124200"/>
                <a:ext cx="1079500" cy="0"/>
              </a:xfrm>
              <a:prstGeom prst="straightConnector1">
                <a:avLst/>
              </a:prstGeom>
              <a:noFill/>
              <a:ln w="53975">
                <a:solidFill>
                  <a:srgbClr val="FF0000"/>
                </a:solidFill>
                <a:round/>
                <a:headEnd type="none" w="med" len="med"/>
                <a:tailEnd type="triangle" w="med" len="med"/>
              </a:ln>
            </p:spPr>
          </p:cxnSp>
          <p:sp>
            <p:nvSpPr>
              <p:cNvPr id="24" name="Text Box 8"/>
              <p:cNvSpPr txBox="1">
                <a:spLocks noChangeArrowheads="1"/>
              </p:cNvSpPr>
              <p:nvPr/>
            </p:nvSpPr>
            <p:spPr bwMode="auto">
              <a:xfrm>
                <a:off x="4451826"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Write</a:t>
                </a:r>
                <a:endParaRPr lang="en-US" sz="2000" dirty="0">
                  <a:solidFill>
                    <a:srgbClr val="FFFFFF"/>
                  </a:solidFill>
                  <a:latin typeface="Century Gothic" charset="0"/>
                  <a:ea typeface="Century Gothic" charset="0"/>
                  <a:cs typeface="Century Gothic" charset="0"/>
                </a:endParaRPr>
              </a:p>
            </p:txBody>
          </p:sp>
        </p:grpSp>
        <p:sp>
          <p:nvSpPr>
            <p:cNvPr id="26" name="Oval 25"/>
            <p:cNvSpPr/>
            <p:nvPr/>
          </p:nvSpPr>
          <p:spPr bwMode="auto">
            <a:xfrm>
              <a:off x="2956163" y="4052631"/>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Students</a:t>
              </a:r>
              <a:endParaRPr lang="en-US" sz="1600" dirty="0">
                <a:solidFill>
                  <a:srgbClr val="FFFFFF"/>
                </a:solidFill>
                <a:latin typeface="Century Gothic" charset="0"/>
                <a:ea typeface="Century Gothic" charset="0"/>
                <a:cs typeface="Century Gothic" charset="0"/>
              </a:endParaRPr>
            </a:p>
          </p:txBody>
        </p:sp>
        <p:sp>
          <p:nvSpPr>
            <p:cNvPr id="27" name="Oval 26"/>
            <p:cNvSpPr/>
            <p:nvPr/>
          </p:nvSpPr>
          <p:spPr bwMode="auto">
            <a:xfrm>
              <a:off x="5531326" y="2376231"/>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Grades</a:t>
              </a:r>
              <a:endParaRPr lang="en-US" sz="1600" dirty="0">
                <a:solidFill>
                  <a:srgbClr val="FFFFFF"/>
                </a:solidFill>
                <a:latin typeface="Century Gothic"/>
                <a:cs typeface="Century Gothic"/>
              </a:endParaRPr>
            </a:p>
          </p:txBody>
        </p:sp>
        <p:sp>
          <p:nvSpPr>
            <p:cNvPr id="28" name="Oval 27"/>
            <p:cNvSpPr/>
            <p:nvPr/>
          </p:nvSpPr>
          <p:spPr bwMode="auto">
            <a:xfrm>
              <a:off x="5531326" y="4052631"/>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Grades</a:t>
              </a:r>
              <a:endParaRPr lang="en-US" sz="1600" dirty="0">
                <a:solidFill>
                  <a:srgbClr val="FFFFFF"/>
                </a:solidFill>
                <a:latin typeface="Century Gothic"/>
                <a:cs typeface="Century Gothic"/>
              </a:endParaRPr>
            </a:p>
          </p:txBody>
        </p:sp>
      </p:grpSp>
      <p:sp>
        <p:nvSpPr>
          <p:cNvPr id="3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Static Trust Classes</a:t>
            </a:r>
            <a:endParaRPr lang="en-US" sz="4800" kern="0" cap="small" dirty="0">
              <a:solidFill>
                <a:srgbClr val="FFFFFF"/>
              </a:solidFill>
              <a:latin typeface="Century Gothic"/>
              <a:ea typeface="+mj-ea"/>
              <a:cs typeface="Century Gothic"/>
            </a:endParaRPr>
          </a:p>
        </p:txBody>
      </p:sp>
      <p:sp>
        <p:nvSpPr>
          <p:cNvPr id="32" name="Slide Number Placeholder 8"/>
          <p:cNvSpPr txBox="1">
            <a:spLocks/>
          </p:cNvSpPr>
          <p:nvPr/>
        </p:nvSpPr>
        <p:spPr bwMode="auto">
          <a:xfrm>
            <a:off x="8458200" y="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D4FC1B-8E3A-8E4A-8687-49052CB994EB}" type="slidenum">
              <a:rPr kumimoji="0" lang="en-US" sz="1400" b="0" i="0" u="none" strike="noStrike" kern="1200" cap="none" spc="0" normalizeH="0" baseline="0" noProof="0" smtClean="0">
                <a:ln>
                  <a:noFill/>
                </a:ln>
                <a:solidFill>
                  <a:schemeClr val="tx1"/>
                </a:solidFill>
                <a:effectLst/>
                <a:uLnTx/>
                <a:uFillTx/>
                <a:latin typeface="Eurostile" charset="0"/>
                <a:ea typeface="Eurostile" charset="0"/>
                <a:cs typeface="Eurostile"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smtClean="0">
              <a:ln>
                <a:noFill/>
              </a:ln>
              <a:solidFill>
                <a:schemeClr val="tx1"/>
              </a:solidFill>
              <a:effectLst/>
              <a:uLnTx/>
              <a:uFillTx/>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97635"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77156"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77157" name="TextBox 49"/>
          <p:cNvSpPr txBox="1">
            <a:spLocks noChangeArrowheads="1"/>
          </p:cNvSpPr>
          <p:nvPr/>
        </p:nvSpPr>
        <p:spPr bwMode="auto">
          <a:xfrm>
            <a:off x="2043113" y="4314825"/>
            <a:ext cx="1400175" cy="40005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A context</a:t>
            </a:r>
          </a:p>
        </p:txBody>
      </p:sp>
      <p:sp>
        <p:nvSpPr>
          <p:cNvPr id="177158" name="Line 7"/>
          <p:cNvSpPr>
            <a:spLocks noChangeShapeType="1"/>
          </p:cNvSpPr>
          <p:nvPr/>
        </p:nvSpPr>
        <p:spPr bwMode="auto">
          <a:xfrm flipH="1" flipV="1">
            <a:off x="2743200" y="18542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77159" name="Slide Number Placeholder 9"/>
          <p:cNvSpPr>
            <a:spLocks noGrp="1"/>
          </p:cNvSpPr>
          <p:nvPr>
            <p:ph type="sldNum" sz="quarter" idx="12"/>
          </p:nvPr>
        </p:nvSpPr>
        <p:spPr>
          <a:noFill/>
        </p:spPr>
        <p:txBody>
          <a:bodyPr/>
          <a:lstStyle/>
          <a:p>
            <a:fld id="{E149BD44-1EB6-0C47-92D7-D71FF1FE55C1}" type="slidenum">
              <a:rPr lang="en-US" smtClean="0">
                <a:latin typeface="Eurostile" charset="0"/>
                <a:ea typeface="Eurostile" charset="0"/>
                <a:cs typeface="Eurostile" charset="0"/>
              </a:rPr>
              <a:pPr/>
              <a:t>180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99683"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79204"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79205" name="TextBox 49"/>
          <p:cNvSpPr txBox="1">
            <a:spLocks noChangeArrowheads="1"/>
          </p:cNvSpPr>
          <p:nvPr/>
        </p:nvSpPr>
        <p:spPr bwMode="auto">
          <a:xfrm>
            <a:off x="795338" y="4314825"/>
            <a:ext cx="5267325" cy="1323975"/>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sequence number of the query</a:t>
            </a:r>
          </a:p>
          <a:p>
            <a:r>
              <a:rPr lang="en-US" sz="2000">
                <a:solidFill>
                  <a:srgbClr val="FFFFFF"/>
                </a:solidFill>
                <a:latin typeface="Century Gothic" charset="0"/>
                <a:ea typeface="Century Gothic" charset="0"/>
                <a:cs typeface="Century Gothic" charset="0"/>
              </a:rPr>
              <a:t>(identifies which nodes must be updated </a:t>
            </a:r>
          </a:p>
          <a:p>
            <a:r>
              <a:rPr lang="en-US" sz="2000">
                <a:solidFill>
                  <a:srgbClr val="FFFFFF"/>
                </a:solidFill>
                <a:latin typeface="Century Gothic" charset="0"/>
                <a:ea typeface="Century Gothic" charset="0"/>
                <a:cs typeface="Century Gothic" charset="0"/>
              </a:rPr>
              <a:t>in the path update algorithm)</a:t>
            </a:r>
          </a:p>
        </p:txBody>
      </p:sp>
      <p:sp>
        <p:nvSpPr>
          <p:cNvPr id="179206" name="Line 7"/>
          <p:cNvSpPr>
            <a:spLocks noChangeShapeType="1"/>
          </p:cNvSpPr>
          <p:nvPr/>
        </p:nvSpPr>
        <p:spPr bwMode="auto">
          <a:xfrm flipH="1" flipV="1">
            <a:off x="34290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79207" name="Slide Number Placeholder 9"/>
          <p:cNvSpPr>
            <a:spLocks noGrp="1"/>
          </p:cNvSpPr>
          <p:nvPr>
            <p:ph type="sldNum" sz="quarter" idx="12"/>
          </p:nvPr>
        </p:nvSpPr>
        <p:spPr>
          <a:noFill/>
        </p:spPr>
        <p:txBody>
          <a:bodyPr/>
          <a:lstStyle/>
          <a:p>
            <a:fld id="{34ED75B8-7EA4-EA45-B473-F75F9E7F390E}" type="slidenum">
              <a:rPr lang="en-US" smtClean="0">
                <a:latin typeface="Eurostile" charset="0"/>
                <a:ea typeface="Eurostile" charset="0"/>
                <a:cs typeface="Eurostile" charset="0"/>
              </a:rPr>
              <a:pPr/>
              <a:t>181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01731"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81252"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81253" name="TextBox 49"/>
          <p:cNvSpPr txBox="1">
            <a:spLocks noChangeArrowheads="1"/>
          </p:cNvSpPr>
          <p:nvPr/>
        </p:nvSpPr>
        <p:spPr bwMode="auto">
          <a:xfrm>
            <a:off x="1792288" y="4314825"/>
            <a:ext cx="4645025" cy="40005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rule set of S</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in the context of C</a:t>
            </a:r>
          </a:p>
        </p:txBody>
      </p:sp>
      <p:sp>
        <p:nvSpPr>
          <p:cNvPr id="181254" name="Line 7"/>
          <p:cNvSpPr>
            <a:spLocks noChangeShapeType="1"/>
          </p:cNvSpPr>
          <p:nvPr/>
        </p:nvSpPr>
        <p:spPr bwMode="auto">
          <a:xfrm flipH="1" flipV="1">
            <a:off x="41148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81255" name="Slide Number Placeholder 9"/>
          <p:cNvSpPr>
            <a:spLocks noGrp="1"/>
          </p:cNvSpPr>
          <p:nvPr>
            <p:ph type="sldNum" sz="quarter" idx="12"/>
          </p:nvPr>
        </p:nvSpPr>
        <p:spPr>
          <a:noFill/>
        </p:spPr>
        <p:txBody>
          <a:bodyPr/>
          <a:lstStyle/>
          <a:p>
            <a:fld id="{437ECBB9-4EE2-4849-A389-04A3D37798D2}" type="slidenum">
              <a:rPr lang="en-US" smtClean="0">
                <a:latin typeface="Eurostile" charset="0"/>
                <a:ea typeface="Eurostile" charset="0"/>
                <a:cs typeface="Eurostile" charset="0"/>
              </a:rPr>
              <a:pPr/>
              <a:t>182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03779"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83300"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83301" name="TextBox 49"/>
          <p:cNvSpPr txBox="1">
            <a:spLocks noChangeArrowheads="1"/>
          </p:cNvSpPr>
          <p:nvPr/>
        </p:nvSpPr>
        <p:spPr bwMode="auto">
          <a:xfrm>
            <a:off x="1795463" y="4314825"/>
            <a:ext cx="5857875" cy="862013"/>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entity being evaluated </a:t>
            </a:r>
          </a:p>
          <a:p>
            <a:r>
              <a:rPr lang="en-US" sz="2000">
                <a:solidFill>
                  <a:srgbClr val="FFFFFF"/>
                </a:solidFill>
                <a:latin typeface="Century Gothic" charset="0"/>
                <a:ea typeface="Century Gothic" charset="0"/>
                <a:cs typeface="Century Gothic" charset="0"/>
              </a:rPr>
              <a:t>(expressed as a public key or other unique ID)</a:t>
            </a:r>
          </a:p>
        </p:txBody>
      </p:sp>
      <p:sp>
        <p:nvSpPr>
          <p:cNvPr id="183302" name="Line 7"/>
          <p:cNvSpPr>
            <a:spLocks noChangeShapeType="1"/>
          </p:cNvSpPr>
          <p:nvPr/>
        </p:nvSpPr>
        <p:spPr bwMode="auto">
          <a:xfrm flipH="1" flipV="1">
            <a:off x="47244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83303" name="Slide Number Placeholder 9"/>
          <p:cNvSpPr>
            <a:spLocks noGrp="1"/>
          </p:cNvSpPr>
          <p:nvPr>
            <p:ph type="sldNum" sz="quarter" idx="12"/>
          </p:nvPr>
        </p:nvSpPr>
        <p:spPr>
          <a:noFill/>
        </p:spPr>
        <p:txBody>
          <a:bodyPr/>
          <a:lstStyle/>
          <a:p>
            <a:fld id="{61BABF33-62FC-0F41-B332-871CADA892DF}" type="slidenum">
              <a:rPr lang="en-US" smtClean="0">
                <a:latin typeface="Eurostile" charset="0"/>
                <a:ea typeface="Eurostile" charset="0"/>
                <a:cs typeface="Eurostile" charset="0"/>
              </a:rPr>
              <a:pPr/>
              <a:t>183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05827"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85348"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85349" name="TextBox 49"/>
          <p:cNvSpPr txBox="1">
            <a:spLocks noChangeArrowheads="1"/>
          </p:cNvSpPr>
          <p:nvPr/>
        </p:nvSpPr>
        <p:spPr bwMode="auto">
          <a:xfrm>
            <a:off x="4116388" y="4314825"/>
            <a:ext cx="2587625" cy="40005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public key of S</a:t>
            </a:r>
            <a:r>
              <a:rPr lang="en-US" sz="2000" baseline="-25000">
                <a:solidFill>
                  <a:srgbClr val="FFFFFF"/>
                </a:solidFill>
                <a:latin typeface="Century Gothic" charset="0"/>
                <a:ea typeface="Century Gothic" charset="0"/>
                <a:cs typeface="Century Gothic" charset="0"/>
              </a:rPr>
              <a:t>R</a:t>
            </a:r>
            <a:endParaRPr lang="en-US" sz="2000">
              <a:solidFill>
                <a:srgbClr val="FFFFFF"/>
              </a:solidFill>
              <a:latin typeface="Century Gothic" charset="0"/>
              <a:ea typeface="Century Gothic" charset="0"/>
              <a:cs typeface="Century Gothic" charset="0"/>
            </a:endParaRPr>
          </a:p>
        </p:txBody>
      </p:sp>
      <p:sp>
        <p:nvSpPr>
          <p:cNvPr id="185350" name="Line 7"/>
          <p:cNvSpPr>
            <a:spLocks noChangeShapeType="1"/>
          </p:cNvSpPr>
          <p:nvPr/>
        </p:nvSpPr>
        <p:spPr bwMode="auto">
          <a:xfrm flipH="1" flipV="1">
            <a:off x="54102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85351" name="Slide Number Placeholder 9"/>
          <p:cNvSpPr>
            <a:spLocks noGrp="1"/>
          </p:cNvSpPr>
          <p:nvPr>
            <p:ph type="sldNum" sz="quarter" idx="12"/>
          </p:nvPr>
        </p:nvSpPr>
        <p:spPr>
          <a:noFill/>
        </p:spPr>
        <p:txBody>
          <a:bodyPr/>
          <a:lstStyle/>
          <a:p>
            <a:fld id="{A9D4DDD8-0BBD-EA46-A064-800197C3A0BE}" type="slidenum">
              <a:rPr lang="en-US" smtClean="0">
                <a:latin typeface="Eurostile" charset="0"/>
                <a:ea typeface="Eurostile" charset="0"/>
                <a:cs typeface="Eurostile" charset="0"/>
              </a:rPr>
              <a:pPr/>
              <a:t>184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07875"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87396"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87397" name="TextBox 49"/>
          <p:cNvSpPr txBox="1">
            <a:spLocks noChangeArrowheads="1"/>
          </p:cNvSpPr>
          <p:nvPr/>
        </p:nvSpPr>
        <p:spPr bwMode="auto">
          <a:xfrm>
            <a:off x="2693988" y="4314825"/>
            <a:ext cx="5432425" cy="40005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maximum path length permitted by S</a:t>
            </a:r>
            <a:r>
              <a:rPr lang="en-US" sz="2000" baseline="-25000">
                <a:solidFill>
                  <a:srgbClr val="FFFFFF"/>
                </a:solidFill>
                <a:latin typeface="Century Gothic" charset="0"/>
                <a:ea typeface="Century Gothic" charset="0"/>
                <a:cs typeface="Century Gothic" charset="0"/>
              </a:rPr>
              <a:t>R</a:t>
            </a:r>
            <a:endParaRPr lang="en-US" sz="2000">
              <a:solidFill>
                <a:srgbClr val="FFFFFF"/>
              </a:solidFill>
              <a:latin typeface="Century Gothic" charset="0"/>
              <a:ea typeface="Century Gothic" charset="0"/>
              <a:cs typeface="Century Gothic" charset="0"/>
            </a:endParaRPr>
          </a:p>
        </p:txBody>
      </p:sp>
      <p:sp>
        <p:nvSpPr>
          <p:cNvPr id="187398" name="Line 7"/>
          <p:cNvSpPr>
            <a:spLocks noChangeShapeType="1"/>
          </p:cNvSpPr>
          <p:nvPr/>
        </p:nvSpPr>
        <p:spPr bwMode="auto">
          <a:xfrm flipH="1" flipV="1">
            <a:off x="60960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87399" name="Slide Number Placeholder 9"/>
          <p:cNvSpPr>
            <a:spLocks noGrp="1"/>
          </p:cNvSpPr>
          <p:nvPr>
            <p:ph type="sldNum" sz="quarter" idx="12"/>
          </p:nvPr>
        </p:nvSpPr>
        <p:spPr>
          <a:noFill/>
        </p:spPr>
        <p:txBody>
          <a:bodyPr/>
          <a:lstStyle/>
          <a:p>
            <a:fld id="{982D7D87-D965-124F-8779-44D16CCFB194}" type="slidenum">
              <a:rPr lang="en-US" smtClean="0">
                <a:latin typeface="Eurostile" charset="0"/>
                <a:ea typeface="Eurostile" charset="0"/>
                <a:cs typeface="Eurostile" charset="0"/>
              </a:rPr>
              <a:pPr/>
              <a:t>185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09923"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89444"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89445" name="TextBox 49"/>
          <p:cNvSpPr txBox="1">
            <a:spLocks noChangeArrowheads="1"/>
          </p:cNvSpPr>
          <p:nvPr/>
        </p:nvSpPr>
        <p:spPr bwMode="auto">
          <a:xfrm>
            <a:off x="3389313" y="4314825"/>
            <a:ext cx="4041775" cy="400050"/>
          </a:xfrm>
          <a:prstGeom prst="rect">
            <a:avLst/>
          </a:prstGeom>
          <a:noFill/>
          <a:ln w="9525">
            <a:noFill/>
            <a:miter lim="800000"/>
            <a:headEnd/>
            <a:tailEnd/>
          </a:ln>
        </p:spPr>
        <p:txBody>
          <a:bodyPr wrap="none">
            <a:prstTxWarp prst="textNoShape">
              <a:avLst/>
            </a:prstTxWarp>
            <a:spAutoFit/>
          </a:bodyPr>
          <a:lstStyle/>
          <a:p>
            <a:r>
              <a:rPr lang="en-US" sz="2000" dirty="0">
                <a:solidFill>
                  <a:srgbClr val="FFFFFF"/>
                </a:solidFill>
                <a:latin typeface="Century Gothic" charset="0"/>
                <a:ea typeface="Century Gothic" charset="0"/>
                <a:cs typeface="Century Gothic" charset="0"/>
              </a:rPr>
              <a:t>A time in seconds chosen by S</a:t>
            </a:r>
            <a:r>
              <a:rPr lang="en-US" sz="2000" baseline="-25000" dirty="0">
                <a:solidFill>
                  <a:srgbClr val="FFFFFF"/>
                </a:solidFill>
                <a:latin typeface="Century Gothic" charset="0"/>
                <a:ea typeface="Century Gothic" charset="0"/>
                <a:cs typeface="Century Gothic" charset="0"/>
              </a:rPr>
              <a:t>R</a:t>
            </a:r>
            <a:endParaRPr lang="en-US" sz="2000" dirty="0">
              <a:solidFill>
                <a:srgbClr val="FFFFFF"/>
              </a:solidFill>
              <a:latin typeface="Century Gothic" charset="0"/>
              <a:ea typeface="Century Gothic" charset="0"/>
              <a:cs typeface="Century Gothic" charset="0"/>
            </a:endParaRPr>
          </a:p>
        </p:txBody>
      </p:sp>
      <p:sp>
        <p:nvSpPr>
          <p:cNvPr id="189446" name="Line 7"/>
          <p:cNvSpPr>
            <a:spLocks noChangeShapeType="1"/>
          </p:cNvSpPr>
          <p:nvPr/>
        </p:nvSpPr>
        <p:spPr bwMode="auto">
          <a:xfrm flipH="1" flipV="1">
            <a:off x="6781800" y="1879600"/>
            <a:ext cx="0" cy="2311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89447" name="Slide Number Placeholder 9"/>
          <p:cNvSpPr>
            <a:spLocks noGrp="1"/>
          </p:cNvSpPr>
          <p:nvPr>
            <p:ph type="sldNum" sz="quarter" idx="12"/>
          </p:nvPr>
        </p:nvSpPr>
        <p:spPr>
          <a:noFill/>
        </p:spPr>
        <p:txBody>
          <a:bodyPr/>
          <a:lstStyle/>
          <a:p>
            <a:fld id="{34989AEA-FF0D-2C41-BB7E-F482DE841660}" type="slidenum">
              <a:rPr lang="en-US" smtClean="0">
                <a:latin typeface="Eurostile" charset="0"/>
                <a:ea typeface="Eurostile" charset="0"/>
                <a:cs typeface="Eurostile" charset="0"/>
              </a:rPr>
              <a:pPr/>
              <a:t>186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11971"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91492"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91493" name="TextBox 49"/>
          <p:cNvSpPr txBox="1">
            <a:spLocks noChangeArrowheads="1"/>
          </p:cNvSpPr>
          <p:nvPr/>
        </p:nvSpPr>
        <p:spPr bwMode="auto">
          <a:xfrm>
            <a:off x="574675" y="4314825"/>
            <a:ext cx="7994650" cy="862013"/>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The message body is digitally signed by S</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to prevent alteration</a:t>
            </a:r>
          </a:p>
          <a:p>
            <a:r>
              <a:rPr lang="en-US" sz="2000">
                <a:solidFill>
                  <a:srgbClr val="FFFFFF"/>
                </a:solidFill>
                <a:latin typeface="Century Gothic" charset="0"/>
                <a:ea typeface="Century Gothic" charset="0"/>
                <a:cs typeface="Century Gothic" charset="0"/>
              </a:rPr>
              <a:t>and to bind the message to S</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’s public key</a:t>
            </a:r>
          </a:p>
        </p:txBody>
      </p:sp>
      <p:sp>
        <p:nvSpPr>
          <p:cNvPr id="191494" name="Line 7"/>
          <p:cNvSpPr>
            <a:spLocks noChangeShapeType="1"/>
          </p:cNvSpPr>
          <p:nvPr/>
        </p:nvSpPr>
        <p:spPr bwMode="auto">
          <a:xfrm flipH="1" flipV="1">
            <a:off x="4114800" y="2298700"/>
            <a:ext cx="0" cy="2016125"/>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91495" name="Slide Number Placeholder 9"/>
          <p:cNvSpPr>
            <a:spLocks noGrp="1"/>
          </p:cNvSpPr>
          <p:nvPr>
            <p:ph type="sldNum" sz="quarter" idx="12"/>
          </p:nvPr>
        </p:nvSpPr>
        <p:spPr>
          <a:noFill/>
        </p:spPr>
        <p:txBody>
          <a:bodyPr/>
          <a:lstStyle/>
          <a:p>
            <a:fld id="{B40879CB-2552-AD4D-BB49-194B429CEF0E}" type="slidenum">
              <a:rPr lang="en-US" smtClean="0">
                <a:latin typeface="Eurostile" charset="0"/>
                <a:ea typeface="Eurostile" charset="0"/>
                <a:cs typeface="Eurostile" charset="0"/>
              </a:rPr>
              <a:pPr/>
              <a:t>187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14019"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93540"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93541" name="TextBox 49"/>
          <p:cNvSpPr txBox="1">
            <a:spLocks noChangeArrowheads="1"/>
          </p:cNvSpPr>
          <p:nvPr/>
        </p:nvSpPr>
        <p:spPr bwMode="auto">
          <a:xfrm>
            <a:off x="381000" y="4314825"/>
            <a:ext cx="5646738" cy="862013"/>
          </a:xfrm>
          <a:prstGeom prst="rect">
            <a:avLst/>
          </a:prstGeom>
          <a:noFill/>
          <a:ln w="9525">
            <a:noFill/>
            <a:miter lim="800000"/>
            <a:headEnd/>
            <a:tailEnd/>
          </a:ln>
        </p:spPr>
        <p:txBody>
          <a:bodyPr wrap="none">
            <a:prstTxWarp prst="textNoShape">
              <a:avLst/>
            </a:prstTxWarp>
            <a:spAutoFit/>
          </a:bodyPr>
          <a:lstStyle/>
          <a:p>
            <a:pPr algn="l"/>
            <a:r>
              <a:rPr lang="en-US" sz="2000">
                <a:solidFill>
                  <a:srgbClr val="FFFFFF"/>
                </a:solidFill>
                <a:latin typeface="Century Gothic" charset="0"/>
                <a:ea typeface="Century Gothic" charset="0"/>
                <a:cs typeface="Century Gothic" charset="0"/>
              </a:rPr>
              <a:t>The maximum path length permitted by S</a:t>
            </a:r>
            <a:r>
              <a:rPr lang="en-US" sz="2000" baseline="-25000">
                <a:solidFill>
                  <a:srgbClr val="FFFFFF"/>
                </a:solidFill>
                <a:latin typeface="Century Gothic" charset="0"/>
                <a:ea typeface="Century Gothic" charset="0"/>
                <a:cs typeface="Century Gothic" charset="0"/>
              </a:rPr>
              <a:t>R</a:t>
            </a:r>
            <a:r>
              <a:rPr lang="en-US" sz="2000">
                <a:solidFill>
                  <a:srgbClr val="FFFFFF"/>
                </a:solidFill>
                <a:latin typeface="Century Gothic" charset="0"/>
                <a:ea typeface="Century Gothic" charset="0"/>
                <a:cs typeface="Century Gothic" charset="0"/>
              </a:rPr>
              <a:t> </a:t>
            </a:r>
          </a:p>
          <a:p>
            <a:pPr algn="l"/>
            <a:r>
              <a:rPr lang="en-US" sz="2000">
                <a:solidFill>
                  <a:srgbClr val="FFFFFF"/>
                </a:solidFill>
                <a:latin typeface="Century Gothic" charset="0"/>
                <a:ea typeface="Century Gothic" charset="0"/>
                <a:cs typeface="Century Gothic" charset="0"/>
              </a:rPr>
              <a:t>from the current point on the path</a:t>
            </a:r>
          </a:p>
        </p:txBody>
      </p:sp>
      <p:sp>
        <p:nvSpPr>
          <p:cNvPr id="193542" name="Line 7"/>
          <p:cNvSpPr>
            <a:spLocks noChangeShapeType="1"/>
          </p:cNvSpPr>
          <p:nvPr/>
        </p:nvSpPr>
        <p:spPr bwMode="auto">
          <a:xfrm flipH="1" flipV="1">
            <a:off x="609600" y="2336800"/>
            <a:ext cx="0" cy="18542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93543" name="Slide Number Placeholder 9"/>
          <p:cNvSpPr>
            <a:spLocks noGrp="1"/>
          </p:cNvSpPr>
          <p:nvPr>
            <p:ph type="sldNum" sz="quarter" idx="12"/>
          </p:nvPr>
        </p:nvSpPr>
        <p:spPr>
          <a:noFill/>
        </p:spPr>
        <p:txBody>
          <a:bodyPr/>
          <a:lstStyle/>
          <a:p>
            <a:fld id="{F672E501-D372-7343-9CEC-49E75EC79369}" type="slidenum">
              <a:rPr lang="en-US" smtClean="0">
                <a:latin typeface="Eurostile" charset="0"/>
                <a:ea typeface="Eurostile" charset="0"/>
                <a:cs typeface="Eurostile" charset="0"/>
              </a:rPr>
              <a:pPr/>
              <a:t>188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16067"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fontAlgn="auto" hangingPunct="1">
              <a:lnSpc>
                <a:spcPct val="80000"/>
              </a:lnSpc>
              <a:spcBef>
                <a:spcPts val="0"/>
              </a:spcBef>
              <a:spcAft>
                <a:spcPts val="0"/>
              </a:spcAft>
              <a:defRPr/>
            </a:pPr>
            <a:r>
              <a:rPr lang="en-US" sz="4100" kern="0" cap="small" dirty="0">
                <a:solidFill>
                  <a:srgbClr val="FFFFFF"/>
                </a:solidFill>
                <a:latin typeface="Century Gothic"/>
                <a:ea typeface="+mj-ea"/>
                <a:cs typeface="Century Gothic"/>
              </a:rPr>
              <a:t>Path Query Message</a:t>
            </a:r>
          </a:p>
        </p:txBody>
      </p:sp>
      <p:pic>
        <p:nvPicPr>
          <p:cNvPr id="195588" name="Picture 48" descr="Format of a path query message.pdf"/>
          <p:cNvPicPr>
            <a:picLocks noChangeAspect="1"/>
          </p:cNvPicPr>
          <p:nvPr/>
        </p:nvPicPr>
        <p:blipFill>
          <a:blip r:embed="rId3"/>
          <a:srcRect/>
          <a:stretch>
            <a:fillRect/>
          </a:stretch>
        </p:blipFill>
        <p:spPr bwMode="auto">
          <a:xfrm>
            <a:off x="254000" y="990600"/>
            <a:ext cx="8636000" cy="1346200"/>
          </a:xfrm>
          <a:prstGeom prst="rect">
            <a:avLst/>
          </a:prstGeom>
          <a:noFill/>
          <a:ln w="9525">
            <a:noFill/>
            <a:miter lim="800000"/>
            <a:headEnd/>
            <a:tailEnd/>
          </a:ln>
        </p:spPr>
      </p:pic>
      <p:sp>
        <p:nvSpPr>
          <p:cNvPr id="195589" name="TextBox 49"/>
          <p:cNvSpPr txBox="1">
            <a:spLocks noChangeArrowheads="1"/>
          </p:cNvSpPr>
          <p:nvPr/>
        </p:nvSpPr>
        <p:spPr bwMode="auto">
          <a:xfrm>
            <a:off x="1108075" y="4314825"/>
            <a:ext cx="7197725" cy="862013"/>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Additional path queries are added to the end of existing</a:t>
            </a:r>
          </a:p>
          <a:p>
            <a:r>
              <a:rPr lang="en-US" sz="2000">
                <a:solidFill>
                  <a:srgbClr val="FFFFFF"/>
                </a:solidFill>
                <a:latin typeface="Century Gothic" charset="0"/>
                <a:ea typeface="Century Gothic" charset="0"/>
                <a:cs typeface="Century Gothic" charset="0"/>
              </a:rPr>
              <a:t>path query messages as they traverse a path</a:t>
            </a:r>
          </a:p>
        </p:txBody>
      </p:sp>
      <p:sp>
        <p:nvSpPr>
          <p:cNvPr id="195590" name="Line 7"/>
          <p:cNvSpPr>
            <a:spLocks noChangeShapeType="1"/>
          </p:cNvSpPr>
          <p:nvPr/>
        </p:nvSpPr>
        <p:spPr bwMode="auto">
          <a:xfrm flipH="1" flipV="1">
            <a:off x="8153400" y="2336800"/>
            <a:ext cx="0" cy="1978025"/>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95591" name="Slide Number Placeholder 9"/>
          <p:cNvSpPr>
            <a:spLocks noGrp="1"/>
          </p:cNvSpPr>
          <p:nvPr>
            <p:ph type="sldNum" sz="quarter" idx="12"/>
          </p:nvPr>
        </p:nvSpPr>
        <p:spPr>
          <a:noFill/>
        </p:spPr>
        <p:txBody>
          <a:bodyPr/>
          <a:lstStyle/>
          <a:p>
            <a:fld id="{AED3D31F-B3E2-0D46-9FB9-CEF50853A6BB}" type="slidenum">
              <a:rPr lang="en-US" smtClean="0">
                <a:latin typeface="Eurostile" charset="0"/>
                <a:ea typeface="Eurostile" charset="0"/>
                <a:cs typeface="Eurostile" charset="0"/>
              </a:rPr>
              <a:pPr/>
              <a:t>189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Trust is static with respect to time</a:t>
            </a:r>
          </a:p>
        </p:txBody>
      </p:sp>
      <p:sp>
        <p:nvSpPr>
          <p:cNvPr id="72710" name="Slide Number Placeholder 8"/>
          <p:cNvSpPr>
            <a:spLocks noGrp="1"/>
          </p:cNvSpPr>
          <p:nvPr>
            <p:ph type="sldNum" sz="quarter" idx="12"/>
          </p:nvPr>
        </p:nvSpPr>
        <p:spPr>
          <a:noFill/>
        </p:spPr>
        <p:txBody>
          <a:bodyPr/>
          <a:lstStyle/>
          <a:p>
            <a:fld id="{BA7A46D6-19E1-9845-A3AF-AAC6DFCEBB50}" type="slidenum">
              <a:rPr lang="en-US" smtClean="0">
                <a:latin typeface="Eurostile" charset="0"/>
                <a:ea typeface="Eurostile" charset="0"/>
                <a:cs typeface="Eurostile" charset="0"/>
              </a:rPr>
              <a:pPr/>
              <a:t>19</a:t>
            </a:fld>
            <a:endParaRPr lang="en-US" smtClean="0">
              <a:latin typeface="Eurostile" charset="0"/>
              <a:ea typeface="Eurostile" charset="0"/>
              <a:cs typeface="Eurostile" charset="0"/>
            </a:endParaRPr>
          </a:p>
        </p:txBody>
      </p:sp>
      <p:grpSp>
        <p:nvGrpSpPr>
          <p:cNvPr id="2" name="Group 28"/>
          <p:cNvGrpSpPr/>
          <p:nvPr/>
        </p:nvGrpSpPr>
        <p:grpSpPr>
          <a:xfrm>
            <a:off x="1249006" y="1835816"/>
            <a:ext cx="6645989" cy="3186369"/>
            <a:chOff x="381000" y="2362200"/>
            <a:chExt cx="6645989" cy="3186369"/>
          </a:xfrm>
        </p:grpSpPr>
        <p:grpSp>
          <p:nvGrpSpPr>
            <p:cNvPr id="3" name="Group 16"/>
            <p:cNvGrpSpPr/>
            <p:nvPr/>
          </p:nvGrpSpPr>
          <p:grpSpPr>
            <a:xfrm>
              <a:off x="381000" y="2362200"/>
              <a:ext cx="5150326" cy="1509969"/>
              <a:chOff x="381000" y="2362200"/>
              <a:chExt cx="5150326" cy="1509969"/>
            </a:xfrm>
          </p:grpSpPr>
          <p:sp>
            <p:nvSpPr>
              <p:cNvPr id="9" name="Oval 8"/>
              <p:cNvSpPr/>
              <p:nvPr/>
            </p:nvSpPr>
            <p:spPr bwMode="auto">
              <a:xfrm>
                <a:off x="381000" y="2362200"/>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Professor</a:t>
                </a:r>
                <a:endParaRPr lang="en-US" sz="1600" dirty="0">
                  <a:solidFill>
                    <a:srgbClr val="FFFFFF"/>
                  </a:solidFill>
                  <a:latin typeface="Century Gothic"/>
                  <a:cs typeface="Century Gothic"/>
                </a:endParaRPr>
              </a:p>
            </p:txBody>
          </p:sp>
          <p:cxnSp>
            <p:nvCxnSpPr>
              <p:cNvPr id="10" name="Straight Arrow Connector 40"/>
              <p:cNvCxnSpPr>
                <a:cxnSpLocks noChangeShapeType="1"/>
              </p:cNvCxnSpPr>
              <p:nvPr/>
            </p:nvCxnSpPr>
            <p:spPr bwMode="auto">
              <a:xfrm>
                <a:off x="1876663" y="3124200"/>
                <a:ext cx="1079500" cy="0"/>
              </a:xfrm>
              <a:prstGeom prst="straightConnector1">
                <a:avLst/>
              </a:prstGeom>
              <a:noFill/>
              <a:ln w="53975">
                <a:solidFill>
                  <a:srgbClr val="00FF00"/>
                </a:solidFill>
                <a:round/>
                <a:headEnd type="none" w="med" len="med"/>
                <a:tailEnd type="triangle" w="med" len="med"/>
              </a:ln>
            </p:spPr>
          </p:cxnSp>
          <p:sp>
            <p:nvSpPr>
              <p:cNvPr id="12" name="Text Box 8"/>
              <p:cNvSpPr txBox="1">
                <a:spLocks noChangeArrowheads="1"/>
              </p:cNvSpPr>
              <p:nvPr/>
            </p:nvSpPr>
            <p:spPr bwMode="auto">
              <a:xfrm>
                <a:off x="1876663"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Trusts</a:t>
                </a:r>
                <a:endParaRPr lang="en-US" sz="2000" dirty="0">
                  <a:solidFill>
                    <a:srgbClr val="FFFFFF"/>
                  </a:solidFill>
                  <a:latin typeface="Century Gothic" charset="0"/>
                  <a:ea typeface="Century Gothic" charset="0"/>
                  <a:cs typeface="Century Gothic" charset="0"/>
                </a:endParaRPr>
              </a:p>
            </p:txBody>
          </p:sp>
          <p:sp>
            <p:nvSpPr>
              <p:cNvPr id="13" name="Oval 12"/>
              <p:cNvSpPr/>
              <p:nvPr/>
            </p:nvSpPr>
            <p:spPr bwMode="auto">
              <a:xfrm>
                <a:off x="2956163" y="2376231"/>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cxnSp>
            <p:nvCxnSpPr>
              <p:cNvPr id="14" name="Straight Arrow Connector 40"/>
              <p:cNvCxnSpPr>
                <a:cxnSpLocks noChangeShapeType="1"/>
              </p:cNvCxnSpPr>
              <p:nvPr/>
            </p:nvCxnSpPr>
            <p:spPr bwMode="auto">
              <a:xfrm>
                <a:off x="4451826" y="3124200"/>
                <a:ext cx="1079500" cy="0"/>
              </a:xfrm>
              <a:prstGeom prst="straightConnector1">
                <a:avLst/>
              </a:prstGeom>
              <a:noFill/>
              <a:ln w="53975">
                <a:solidFill>
                  <a:srgbClr val="00FF00"/>
                </a:solidFill>
                <a:round/>
                <a:headEnd type="none" w="med" len="med"/>
                <a:tailEnd type="triangle" w="med" len="med"/>
              </a:ln>
            </p:spPr>
          </p:cxnSp>
          <p:sp>
            <p:nvSpPr>
              <p:cNvPr id="15" name="Text Box 8"/>
              <p:cNvSpPr txBox="1">
                <a:spLocks noChangeArrowheads="1"/>
              </p:cNvSpPr>
              <p:nvPr/>
            </p:nvSpPr>
            <p:spPr bwMode="auto">
              <a:xfrm>
                <a:off x="4451826"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Write</a:t>
                </a:r>
                <a:endParaRPr lang="en-US" sz="2000" dirty="0">
                  <a:solidFill>
                    <a:srgbClr val="FFFFFF"/>
                  </a:solidFill>
                  <a:latin typeface="Century Gothic" charset="0"/>
                  <a:ea typeface="Century Gothic" charset="0"/>
                  <a:cs typeface="Century Gothic" charset="0"/>
                </a:endParaRPr>
              </a:p>
            </p:txBody>
          </p:sp>
        </p:grpSp>
        <p:grpSp>
          <p:nvGrpSpPr>
            <p:cNvPr id="5" name="Group 17"/>
            <p:cNvGrpSpPr/>
            <p:nvPr/>
          </p:nvGrpSpPr>
          <p:grpSpPr>
            <a:xfrm>
              <a:off x="381000" y="4038600"/>
              <a:ext cx="5150326" cy="1495938"/>
              <a:chOff x="381000" y="2362200"/>
              <a:chExt cx="5150326" cy="1495938"/>
            </a:xfrm>
          </p:grpSpPr>
          <p:sp>
            <p:nvSpPr>
              <p:cNvPr id="19" name="Oval 18"/>
              <p:cNvSpPr/>
              <p:nvPr/>
            </p:nvSpPr>
            <p:spPr bwMode="auto">
              <a:xfrm>
                <a:off x="381000" y="2362200"/>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Professor</a:t>
                </a:r>
                <a:endParaRPr lang="en-US" sz="1600" dirty="0">
                  <a:solidFill>
                    <a:srgbClr val="FFFFFF"/>
                  </a:solidFill>
                  <a:latin typeface="Century Gothic"/>
                  <a:cs typeface="Century Gothic"/>
                </a:endParaRPr>
              </a:p>
            </p:txBody>
          </p:sp>
          <p:cxnSp>
            <p:nvCxnSpPr>
              <p:cNvPr id="20" name="Straight Arrow Connector 40"/>
              <p:cNvCxnSpPr>
                <a:cxnSpLocks noChangeShapeType="1"/>
              </p:cNvCxnSpPr>
              <p:nvPr/>
            </p:nvCxnSpPr>
            <p:spPr bwMode="auto">
              <a:xfrm>
                <a:off x="1876663" y="3124200"/>
                <a:ext cx="1079500" cy="0"/>
              </a:xfrm>
              <a:prstGeom prst="straightConnector1">
                <a:avLst/>
              </a:prstGeom>
              <a:noFill/>
              <a:ln w="53975">
                <a:solidFill>
                  <a:srgbClr val="FF0000"/>
                </a:solidFill>
                <a:round/>
                <a:headEnd type="none" w="med" len="med"/>
                <a:tailEnd type="triangle" w="med" len="med"/>
              </a:ln>
            </p:spPr>
          </p:cxnSp>
          <p:sp>
            <p:nvSpPr>
              <p:cNvPr id="21" name="Text Box 8"/>
              <p:cNvSpPr txBox="1">
                <a:spLocks noChangeArrowheads="1"/>
              </p:cNvSpPr>
              <p:nvPr/>
            </p:nvSpPr>
            <p:spPr bwMode="auto">
              <a:xfrm>
                <a:off x="1876663" y="2724090"/>
                <a:ext cx="942737"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FFFFFF"/>
                    </a:solidFill>
                    <a:latin typeface="Century Gothic" charset="0"/>
                    <a:ea typeface="Century Gothic" charset="0"/>
                    <a:cs typeface="Century Gothic" charset="0"/>
                  </a:rPr>
                  <a:t>¬Trusts</a:t>
                </a:r>
                <a:endParaRPr lang="en-US" sz="1800" dirty="0">
                  <a:solidFill>
                    <a:srgbClr val="FFFFFF"/>
                  </a:solidFill>
                  <a:latin typeface="Century Gothic" charset="0"/>
                  <a:ea typeface="Century Gothic" charset="0"/>
                  <a:cs typeface="Century Gothic" charset="0"/>
                </a:endParaRPr>
              </a:p>
            </p:txBody>
          </p:sp>
          <p:cxnSp>
            <p:nvCxnSpPr>
              <p:cNvPr id="23" name="Straight Arrow Connector 40"/>
              <p:cNvCxnSpPr>
                <a:cxnSpLocks noChangeShapeType="1"/>
              </p:cNvCxnSpPr>
              <p:nvPr/>
            </p:nvCxnSpPr>
            <p:spPr bwMode="auto">
              <a:xfrm>
                <a:off x="4451826" y="3124200"/>
                <a:ext cx="1079500" cy="0"/>
              </a:xfrm>
              <a:prstGeom prst="straightConnector1">
                <a:avLst/>
              </a:prstGeom>
              <a:noFill/>
              <a:ln w="53975">
                <a:solidFill>
                  <a:srgbClr val="FF0000"/>
                </a:solidFill>
                <a:round/>
                <a:headEnd type="none" w="med" len="med"/>
                <a:tailEnd type="triangle" w="med" len="med"/>
              </a:ln>
            </p:spPr>
          </p:cxnSp>
          <p:sp>
            <p:nvSpPr>
              <p:cNvPr id="24" name="Text Box 8"/>
              <p:cNvSpPr txBox="1">
                <a:spLocks noChangeArrowheads="1"/>
              </p:cNvSpPr>
              <p:nvPr/>
            </p:nvSpPr>
            <p:spPr bwMode="auto">
              <a:xfrm>
                <a:off x="4451826" y="2724090"/>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Write</a:t>
                </a:r>
                <a:endParaRPr lang="en-US" sz="2000" dirty="0">
                  <a:solidFill>
                    <a:srgbClr val="FFFFFF"/>
                  </a:solidFill>
                  <a:latin typeface="Century Gothic" charset="0"/>
                  <a:ea typeface="Century Gothic" charset="0"/>
                  <a:cs typeface="Century Gothic" charset="0"/>
                </a:endParaRPr>
              </a:p>
            </p:txBody>
          </p:sp>
        </p:grpSp>
        <p:sp>
          <p:nvSpPr>
            <p:cNvPr id="26" name="Oval 25"/>
            <p:cNvSpPr/>
            <p:nvPr/>
          </p:nvSpPr>
          <p:spPr bwMode="auto">
            <a:xfrm>
              <a:off x="2956163" y="4052631"/>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Students</a:t>
              </a:r>
              <a:endParaRPr lang="en-US" sz="1600" dirty="0">
                <a:solidFill>
                  <a:srgbClr val="FFFFFF"/>
                </a:solidFill>
                <a:latin typeface="Century Gothic" charset="0"/>
                <a:ea typeface="Century Gothic" charset="0"/>
                <a:cs typeface="Century Gothic" charset="0"/>
              </a:endParaRPr>
            </a:p>
          </p:txBody>
        </p:sp>
        <p:sp>
          <p:nvSpPr>
            <p:cNvPr id="27" name="Oval 26"/>
            <p:cNvSpPr/>
            <p:nvPr/>
          </p:nvSpPr>
          <p:spPr bwMode="auto">
            <a:xfrm>
              <a:off x="5531326" y="2376231"/>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Grades</a:t>
              </a:r>
              <a:endParaRPr lang="en-US" sz="1600" dirty="0">
                <a:solidFill>
                  <a:srgbClr val="FFFFFF"/>
                </a:solidFill>
                <a:latin typeface="Century Gothic"/>
                <a:cs typeface="Century Gothic"/>
              </a:endParaRPr>
            </a:p>
          </p:txBody>
        </p:sp>
        <p:sp>
          <p:nvSpPr>
            <p:cNvPr id="28" name="Oval 27"/>
            <p:cNvSpPr/>
            <p:nvPr/>
          </p:nvSpPr>
          <p:spPr bwMode="auto">
            <a:xfrm>
              <a:off x="5531326" y="4052631"/>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Grades</a:t>
              </a:r>
              <a:endParaRPr lang="en-US" sz="1600" dirty="0">
                <a:solidFill>
                  <a:srgbClr val="FFFFFF"/>
                </a:solidFill>
                <a:latin typeface="Century Gothic"/>
                <a:cs typeface="Century Gothic"/>
              </a:endParaRPr>
            </a:p>
          </p:txBody>
        </p:sp>
      </p:grpSp>
      <p:sp>
        <p:nvSpPr>
          <p:cNvPr id="3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Static Trust Classes</a:t>
            </a:r>
            <a:endParaRPr lang="en-US" sz="4800" kern="0" cap="small" dirty="0">
              <a:solidFill>
                <a:srgbClr val="FFFFFF"/>
              </a:solidFill>
              <a:latin typeface="Century Gothic"/>
              <a:ea typeface="+mj-ea"/>
              <a:cs typeface="Century Gothic"/>
            </a:endParaRPr>
          </a:p>
        </p:txBody>
      </p:sp>
      <p:sp>
        <p:nvSpPr>
          <p:cNvPr id="25" name="Slide Number Placeholder 8"/>
          <p:cNvSpPr txBox="1">
            <a:spLocks/>
          </p:cNvSpPr>
          <p:nvPr/>
        </p:nvSpPr>
        <p:spPr bwMode="auto">
          <a:xfrm>
            <a:off x="8458200" y="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D4FC1B-8E3A-8E4A-8687-49052CB994EB}" type="slidenum">
              <a:rPr kumimoji="0" lang="en-US" sz="1400" b="0" i="0" u="none" strike="noStrike" kern="1200" cap="none" spc="0" normalizeH="0" baseline="0" noProof="0" smtClean="0">
                <a:ln>
                  <a:noFill/>
                </a:ln>
                <a:solidFill>
                  <a:schemeClr val="tx1"/>
                </a:solidFill>
                <a:effectLst/>
                <a:uLnTx/>
                <a:uFillTx/>
                <a:latin typeface="Eurostile" charset="0"/>
                <a:ea typeface="Eurostile" charset="0"/>
                <a:cs typeface="Eurostile"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smtClean="0">
              <a:ln>
                <a:noFill/>
              </a:ln>
              <a:solidFill>
                <a:schemeClr val="tx1"/>
              </a:solidFill>
              <a:effectLst/>
              <a:uLnTx/>
              <a:uFillTx/>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Updates</a:t>
            </a:r>
          </a:p>
        </p:txBody>
      </p:sp>
      <p:sp>
        <p:nvSpPr>
          <p:cNvPr id="11" name="Text Box 8"/>
          <p:cNvSpPr txBox="1">
            <a:spLocks noChangeArrowheads="1"/>
          </p:cNvSpPr>
          <p:nvPr/>
        </p:nvSpPr>
        <p:spPr bwMode="auto">
          <a:xfrm>
            <a:off x="0" y="609600"/>
            <a:ext cx="9144000" cy="369888"/>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Real world relationships change over time</a:t>
            </a:r>
          </a:p>
        </p:txBody>
      </p:sp>
      <p:sp>
        <p:nvSpPr>
          <p:cNvPr id="15" name="Text Box 8"/>
          <p:cNvSpPr txBox="1">
            <a:spLocks noChangeArrowheads="1"/>
          </p:cNvSpPr>
          <p:nvPr/>
        </p:nvSpPr>
        <p:spPr bwMode="auto">
          <a:xfrm>
            <a:off x="0" y="1600200"/>
            <a:ext cx="9144000" cy="369888"/>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A mechanism to update the trust network to reflect those changes is required</a:t>
            </a:r>
          </a:p>
        </p:txBody>
      </p:sp>
      <p:sp>
        <p:nvSpPr>
          <p:cNvPr id="16" name="Text Box 8"/>
          <p:cNvSpPr txBox="1">
            <a:spLocks noChangeArrowheads="1"/>
          </p:cNvSpPr>
          <p:nvPr/>
        </p:nvSpPr>
        <p:spPr bwMode="auto">
          <a:xfrm>
            <a:off x="304800" y="2471738"/>
            <a:ext cx="8458200" cy="3494087"/>
          </a:xfrm>
          <a:prstGeom prst="rect">
            <a:avLst/>
          </a:prstGeom>
          <a:noFill/>
          <a:ln w="9525">
            <a:noFill/>
            <a:miter lim="800000"/>
            <a:headEnd/>
            <a:tailEnd/>
          </a:ln>
        </p:spPr>
        <p:txBody>
          <a:bodyPr>
            <a:prstTxWarp prst="textNoShape">
              <a:avLst/>
            </a:prstTxWarp>
            <a:spAutoFit/>
          </a:bodyPr>
          <a:lstStyle/>
          <a:p>
            <a:r>
              <a:rPr lang="en-US" sz="1800" dirty="0">
                <a:solidFill>
                  <a:srgbClr val="00FF00"/>
                </a:solidFill>
                <a:latin typeface="Century Gothic" charset="0"/>
                <a:ea typeface="Century Gothic" charset="0"/>
                <a:cs typeface="Century Gothic" charset="0"/>
              </a:rPr>
              <a:t>Path Update Algorithm</a:t>
            </a:r>
          </a:p>
          <a:p>
            <a:pPr algn="l"/>
            <a:endParaRPr lang="en-US" sz="1800" dirty="0">
              <a:solidFill>
                <a:srgbClr val="FFFFFF"/>
              </a:solidFill>
              <a:latin typeface="Century Gothic" charset="0"/>
              <a:ea typeface="Century Gothic" charset="0"/>
              <a:cs typeface="Century Gothic" charset="0"/>
            </a:endParaRPr>
          </a:p>
          <a:p>
            <a:pPr algn="l"/>
            <a:r>
              <a:rPr lang="en-US" sz="1600" dirty="0">
                <a:solidFill>
                  <a:srgbClr val="FFFFFF"/>
                </a:solidFill>
                <a:latin typeface="Century Gothic" charset="0"/>
                <a:ea typeface="Century Gothic" charset="0"/>
                <a:cs typeface="Century Gothic" charset="0"/>
              </a:rPr>
              <a:t>If S</a:t>
            </a:r>
            <a:r>
              <a:rPr lang="en-US" sz="1600" baseline="-25000" dirty="0">
                <a:solidFill>
                  <a:srgbClr val="FFFFFF"/>
                </a:solidFill>
                <a:latin typeface="Century Gothic" charset="0"/>
                <a:ea typeface="Century Gothic" charset="0"/>
                <a:cs typeface="Century Gothic" charset="0"/>
              </a:rPr>
              <a:t>L</a:t>
            </a:r>
            <a:r>
              <a:rPr lang="en-US" sz="1600" dirty="0">
                <a:solidFill>
                  <a:srgbClr val="FFFFFF"/>
                </a:solidFill>
                <a:latin typeface="Century Gothic" charset="0"/>
                <a:ea typeface="Century Gothic" charset="0"/>
                <a:cs typeface="Century Gothic" charset="0"/>
              </a:rPr>
              <a:t> changes a relationship with entity E: </a:t>
            </a:r>
          </a:p>
          <a:p>
            <a:pPr algn="l"/>
            <a:r>
              <a:rPr lang="en-US" sz="1600" dirty="0">
                <a:solidFill>
                  <a:srgbClr val="FFFFFF"/>
                </a:solidFill>
                <a:latin typeface="Century Gothic" charset="0"/>
                <a:ea typeface="Century Gothic" charset="0"/>
                <a:cs typeface="Century Gothic" charset="0"/>
              </a:rPr>
              <a:t>	1) S</a:t>
            </a:r>
            <a:r>
              <a:rPr lang="en-US" sz="1600" baseline="-25000" dirty="0">
                <a:solidFill>
                  <a:srgbClr val="FFFFFF"/>
                </a:solidFill>
                <a:latin typeface="Century Gothic" charset="0"/>
                <a:ea typeface="Century Gothic" charset="0"/>
                <a:cs typeface="Century Gothic" charset="0"/>
              </a:rPr>
              <a:t>L</a:t>
            </a:r>
            <a:r>
              <a:rPr lang="en-US" sz="1600" dirty="0">
                <a:solidFill>
                  <a:srgbClr val="FFFFFF"/>
                </a:solidFill>
                <a:latin typeface="Century Gothic" charset="0"/>
                <a:ea typeface="Century Gothic" charset="0"/>
                <a:cs typeface="Century Gothic" charset="0"/>
              </a:rPr>
              <a:t> places E into the appropriate orbit in its solar system</a:t>
            </a:r>
          </a:p>
          <a:p>
            <a:pPr algn="l"/>
            <a:r>
              <a:rPr lang="en-US" sz="1600" dirty="0">
                <a:solidFill>
                  <a:srgbClr val="FFFFFF"/>
                </a:solidFill>
                <a:latin typeface="Century Gothic" charset="0"/>
                <a:ea typeface="Century Gothic" charset="0"/>
                <a:cs typeface="Century Gothic" charset="0"/>
              </a:rPr>
              <a:t>	2) S</a:t>
            </a:r>
            <a:r>
              <a:rPr lang="en-US" sz="1600" baseline="-25000" dirty="0">
                <a:solidFill>
                  <a:srgbClr val="FFFFFF"/>
                </a:solidFill>
                <a:latin typeface="Century Gothic" charset="0"/>
                <a:ea typeface="Century Gothic" charset="0"/>
                <a:cs typeface="Century Gothic" charset="0"/>
              </a:rPr>
              <a:t>L</a:t>
            </a:r>
            <a:r>
              <a:rPr lang="en-US" sz="1600" dirty="0">
                <a:solidFill>
                  <a:srgbClr val="FFFFFF"/>
                </a:solidFill>
                <a:latin typeface="Century Gothic" charset="0"/>
                <a:ea typeface="Century Gothic" charset="0"/>
                <a:cs typeface="Century Gothic" charset="0"/>
              </a:rPr>
              <a:t> increments the sequence number associated with its relationship with E</a:t>
            </a:r>
          </a:p>
          <a:p>
            <a:pPr algn="l"/>
            <a:r>
              <a:rPr lang="en-US" sz="1600" dirty="0">
                <a:solidFill>
                  <a:srgbClr val="FFFFFF"/>
                </a:solidFill>
                <a:latin typeface="Century Gothic" charset="0"/>
                <a:ea typeface="Century Gothic" charset="0"/>
                <a:cs typeface="Century Gothic" charset="0"/>
              </a:rPr>
              <a:t>	3) For each path query message </a:t>
            </a:r>
            <a:r>
              <a:rPr lang="en-US" sz="1600" dirty="0" err="1">
                <a:solidFill>
                  <a:srgbClr val="FFFFFF"/>
                </a:solidFill>
                <a:latin typeface="Century Gothic" charset="0"/>
                <a:ea typeface="Century Gothic" charset="0"/>
                <a:cs typeface="Century Gothic" charset="0"/>
              </a:rPr>
              <a:t>Q</a:t>
            </a:r>
            <a:r>
              <a:rPr lang="en-US" sz="1600" baseline="-25000" dirty="0" err="1">
                <a:solidFill>
                  <a:srgbClr val="FFFFFF"/>
                </a:solidFill>
                <a:latin typeface="Century Gothic" charset="0"/>
                <a:ea typeface="Century Gothic" charset="0"/>
                <a:cs typeface="Century Gothic" charset="0"/>
              </a:rPr>
              <a:t>i</a:t>
            </a:r>
            <a:r>
              <a:rPr lang="en-US" sz="1600" dirty="0">
                <a:solidFill>
                  <a:srgbClr val="FFFFFF"/>
                </a:solidFill>
                <a:latin typeface="Century Gothic" charset="0"/>
                <a:ea typeface="Century Gothic" charset="0"/>
                <a:cs typeface="Century Gothic" charset="0"/>
              </a:rPr>
              <a:t> in the received query cache that 		does not terminate at S</a:t>
            </a:r>
            <a:r>
              <a:rPr lang="en-US" sz="1600" baseline="-25000" dirty="0">
                <a:solidFill>
                  <a:srgbClr val="FFFFFF"/>
                </a:solidFill>
                <a:latin typeface="Century Gothic" charset="0"/>
                <a:ea typeface="Century Gothic" charset="0"/>
                <a:cs typeface="Century Gothic" charset="0"/>
              </a:rPr>
              <a:t>L</a:t>
            </a:r>
            <a:r>
              <a:rPr lang="en-US" sz="1600" dirty="0">
                <a:solidFill>
                  <a:srgbClr val="FFFFFF"/>
                </a:solidFill>
                <a:latin typeface="Century Gothic" charset="0"/>
                <a:ea typeface="Century Gothic" charset="0"/>
                <a:cs typeface="Century Gothic" charset="0"/>
              </a:rPr>
              <a:t>:</a:t>
            </a:r>
          </a:p>
          <a:p>
            <a:pPr algn="l"/>
            <a:r>
              <a:rPr lang="en-US" sz="1600" dirty="0">
                <a:solidFill>
                  <a:srgbClr val="FFFFFF"/>
                </a:solidFill>
                <a:latin typeface="Century Gothic" charset="0"/>
                <a:ea typeface="Century Gothic" charset="0"/>
                <a:cs typeface="Century Gothic" charset="0"/>
              </a:rPr>
              <a:t>		a) Remove the last query from the message (this is the query that was 			added by S</a:t>
            </a:r>
            <a:r>
              <a:rPr lang="en-US" sz="1600" baseline="-25000" dirty="0">
                <a:solidFill>
                  <a:srgbClr val="FFFFFF"/>
                </a:solidFill>
                <a:latin typeface="Century Gothic" charset="0"/>
                <a:ea typeface="Century Gothic" charset="0"/>
                <a:cs typeface="Century Gothic" charset="0"/>
              </a:rPr>
              <a:t>L</a:t>
            </a:r>
            <a:r>
              <a:rPr lang="en-US" sz="1600" dirty="0">
                <a:solidFill>
                  <a:srgbClr val="FFFFFF"/>
                </a:solidFill>
                <a:latin typeface="Century Gothic" charset="0"/>
                <a:ea typeface="Century Gothic" charset="0"/>
                <a:cs typeface="Century Gothic" charset="0"/>
              </a:rPr>
              <a:t> in the path discovery algorithm)</a:t>
            </a:r>
          </a:p>
          <a:p>
            <a:pPr algn="l"/>
            <a:r>
              <a:rPr lang="en-US" sz="1600" dirty="0">
                <a:solidFill>
                  <a:srgbClr val="FFFFFF"/>
                </a:solidFill>
                <a:latin typeface="Century Gothic" charset="0"/>
                <a:ea typeface="Century Gothic" charset="0"/>
                <a:cs typeface="Century Gothic" charset="0"/>
              </a:rPr>
              <a:t>		</a:t>
            </a:r>
            <a:r>
              <a:rPr lang="en-US" sz="1600" dirty="0" err="1">
                <a:solidFill>
                  <a:srgbClr val="FFFFFF"/>
                </a:solidFill>
                <a:latin typeface="Century Gothic" charset="0"/>
                <a:ea typeface="Century Gothic" charset="0"/>
                <a:cs typeface="Century Gothic" charset="0"/>
              </a:rPr>
              <a:t>b</a:t>
            </a:r>
            <a:r>
              <a:rPr lang="en-US" sz="1600" dirty="0">
                <a:solidFill>
                  <a:srgbClr val="FFFFFF"/>
                </a:solidFill>
                <a:latin typeface="Century Gothic" charset="0"/>
                <a:ea typeface="Century Gothic" charset="0"/>
                <a:cs typeface="Century Gothic" charset="0"/>
              </a:rPr>
              <a:t>) Run the path discovery algorithm on </a:t>
            </a:r>
            <a:r>
              <a:rPr lang="en-US" sz="1600" dirty="0" err="1">
                <a:solidFill>
                  <a:srgbClr val="FFFFFF"/>
                </a:solidFill>
                <a:latin typeface="Century Gothic" charset="0"/>
                <a:ea typeface="Century Gothic" charset="0"/>
                <a:cs typeface="Century Gothic" charset="0"/>
              </a:rPr>
              <a:t>Q</a:t>
            </a:r>
            <a:r>
              <a:rPr lang="en-US" sz="1600" baseline="-25000" dirty="0" err="1">
                <a:solidFill>
                  <a:srgbClr val="FFFFFF"/>
                </a:solidFill>
                <a:latin typeface="Century Gothic" charset="0"/>
                <a:ea typeface="Century Gothic" charset="0"/>
                <a:cs typeface="Century Gothic" charset="0"/>
              </a:rPr>
              <a:t>i</a:t>
            </a:r>
            <a:endParaRPr lang="en-US" sz="1600" dirty="0">
              <a:solidFill>
                <a:srgbClr val="FFFFFF"/>
              </a:solidFill>
              <a:latin typeface="Century Gothic" charset="0"/>
              <a:ea typeface="Century Gothic" charset="0"/>
              <a:cs typeface="Century Gothic" charset="0"/>
            </a:endParaRPr>
          </a:p>
        </p:txBody>
      </p:sp>
      <p:sp>
        <p:nvSpPr>
          <p:cNvPr id="226310" name="Slide Number Placeholder 8"/>
          <p:cNvSpPr>
            <a:spLocks noGrp="1"/>
          </p:cNvSpPr>
          <p:nvPr>
            <p:ph type="sldNum" sz="quarter" idx="12"/>
          </p:nvPr>
        </p:nvSpPr>
        <p:spPr>
          <a:noFill/>
        </p:spPr>
        <p:txBody>
          <a:bodyPr/>
          <a:lstStyle/>
          <a:p>
            <a:fld id="{067CCABA-2F31-F24E-8F83-01171CCD1882}" type="slidenum">
              <a:rPr lang="en-US" smtClean="0">
                <a:latin typeface="Eurostile" charset="0"/>
                <a:ea typeface="Eurostile" charset="0"/>
                <a:cs typeface="Eurostile" charset="0"/>
              </a:rPr>
              <a:pPr/>
              <a:t>190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Message Transmission</a:t>
            </a:r>
          </a:p>
        </p:txBody>
      </p:sp>
      <p:sp>
        <p:nvSpPr>
          <p:cNvPr id="11" name="Text Box 8"/>
          <p:cNvSpPr txBox="1">
            <a:spLocks noChangeArrowheads="1"/>
          </p:cNvSpPr>
          <p:nvPr/>
        </p:nvSpPr>
        <p:spPr bwMode="auto">
          <a:xfrm>
            <a:off x="876300" y="914400"/>
            <a:ext cx="7391400" cy="3016250"/>
          </a:xfrm>
          <a:prstGeom prst="rect">
            <a:avLst/>
          </a:prstGeom>
          <a:noFill/>
          <a:ln w="9525">
            <a:noFill/>
            <a:miter lim="800000"/>
            <a:headEnd/>
            <a:tailEnd/>
          </a:ln>
        </p:spPr>
        <p:txBody>
          <a:bodyPr>
            <a:prstTxWarp prst="textNoShape">
              <a:avLst/>
            </a:prstTxWarp>
            <a:spAutoFit/>
          </a:bodyPr>
          <a:lstStyle/>
          <a:p>
            <a:pPr algn="l">
              <a:defRPr/>
            </a:pPr>
            <a:r>
              <a:rPr lang="en-US" sz="2000" dirty="0">
                <a:solidFill>
                  <a:srgbClr val="FFFFFF"/>
                </a:solidFill>
                <a:latin typeface="Century Gothic" charset="0"/>
                <a:ea typeface="Century Gothic" charset="0"/>
                <a:cs typeface="Century Gothic" charset="0"/>
              </a:rPr>
              <a:t>To transmit a message:</a:t>
            </a:r>
          </a:p>
          <a:p>
            <a:pPr marL="457200" indent="-457200" algn="l">
              <a:buFontTx/>
              <a:buAutoNum type="arabicParenR"/>
              <a:defRPr/>
            </a:pPr>
            <a:r>
              <a:rPr lang="en-US" sz="2000" dirty="0">
                <a:solidFill>
                  <a:srgbClr val="FFFFFF"/>
                </a:solidFill>
                <a:latin typeface="Century Gothic" charset="0"/>
                <a:ea typeface="Century Gothic" charset="0"/>
                <a:cs typeface="Century Gothic" charset="0"/>
              </a:rPr>
              <a:t>The sending STS selects a path from the receiving STS to itself from its update path cache, or requests one out of band from the receiving STS</a:t>
            </a:r>
          </a:p>
          <a:p>
            <a:pPr marL="457200" indent="-457200" algn="l">
              <a:buFontTx/>
              <a:buAutoNum type="arabicParenR"/>
              <a:defRPr/>
            </a:pPr>
            <a:r>
              <a:rPr lang="en-US" sz="2000" dirty="0">
                <a:solidFill>
                  <a:srgbClr val="FFFFFF"/>
                </a:solidFill>
                <a:latin typeface="Century Gothic" charset="0"/>
                <a:ea typeface="Century Gothic" charset="0"/>
                <a:cs typeface="Century Gothic" charset="0"/>
              </a:rPr>
              <a:t>The sending STS places the message, policies, source information, and its public key in a message packet, signs it, and adds the path on as a header</a:t>
            </a:r>
          </a:p>
          <a:p>
            <a:pPr marL="457200" indent="-457200" algn="l">
              <a:buFontTx/>
              <a:buAutoNum type="arabicParenR"/>
              <a:defRPr/>
            </a:pPr>
            <a:r>
              <a:rPr lang="en-US" sz="2000" dirty="0">
                <a:solidFill>
                  <a:srgbClr val="FFFFFF"/>
                </a:solidFill>
                <a:latin typeface="Century Gothic" charset="0"/>
                <a:ea typeface="Century Gothic" charset="0"/>
                <a:cs typeface="Century Gothic" charset="0"/>
              </a:rPr>
              <a:t>The message is source routed to the receiving STS</a:t>
            </a:r>
          </a:p>
        </p:txBody>
      </p:sp>
      <p:pic>
        <p:nvPicPr>
          <p:cNvPr id="216068" name="Picture 20" descr="Message Packet.pdf"/>
          <p:cNvPicPr>
            <a:picLocks noChangeAspect="1"/>
          </p:cNvPicPr>
          <p:nvPr/>
        </p:nvPicPr>
        <p:blipFill>
          <a:blip r:embed="rId3"/>
          <a:srcRect/>
          <a:stretch>
            <a:fillRect/>
          </a:stretch>
        </p:blipFill>
        <p:spPr bwMode="auto">
          <a:xfrm>
            <a:off x="889000" y="4419600"/>
            <a:ext cx="7366000" cy="1346200"/>
          </a:xfrm>
          <a:prstGeom prst="rect">
            <a:avLst/>
          </a:prstGeom>
          <a:noFill/>
          <a:ln w="9525">
            <a:noFill/>
            <a:miter lim="800000"/>
            <a:headEnd/>
            <a:tailEnd/>
          </a:ln>
        </p:spPr>
      </p:pic>
      <p:sp>
        <p:nvSpPr>
          <p:cNvPr id="22" name="Text Box 8"/>
          <p:cNvSpPr txBox="1">
            <a:spLocks noChangeArrowheads="1"/>
          </p:cNvSpPr>
          <p:nvPr/>
        </p:nvSpPr>
        <p:spPr bwMode="auto">
          <a:xfrm>
            <a:off x="2295525" y="5765800"/>
            <a:ext cx="4552950" cy="338138"/>
          </a:xfrm>
          <a:prstGeom prst="rect">
            <a:avLst/>
          </a:prstGeom>
          <a:noFill/>
          <a:ln w="9525">
            <a:noFill/>
            <a:miter lim="800000"/>
            <a:headEnd/>
            <a:tailEnd/>
          </a:ln>
        </p:spPr>
        <p:txBody>
          <a:bodyPr>
            <a:prstTxWarp prst="textNoShape">
              <a:avLst/>
            </a:prstTxWarp>
            <a:spAutoFit/>
          </a:bodyPr>
          <a:lstStyle/>
          <a:p>
            <a:r>
              <a:rPr lang="en-US" sz="1600">
                <a:solidFill>
                  <a:srgbClr val="00FF00"/>
                </a:solidFill>
                <a:latin typeface="Century Gothic" charset="0"/>
                <a:ea typeface="Century Gothic" charset="0"/>
                <a:cs typeface="Century Gothic" charset="0"/>
              </a:rPr>
              <a:t>Format of a message packet</a:t>
            </a:r>
          </a:p>
        </p:txBody>
      </p:sp>
      <p:sp>
        <p:nvSpPr>
          <p:cNvPr id="216070" name="Slide Number Placeholder 8"/>
          <p:cNvSpPr>
            <a:spLocks noGrp="1"/>
          </p:cNvSpPr>
          <p:nvPr>
            <p:ph type="sldNum" sz="quarter" idx="12"/>
          </p:nvPr>
        </p:nvSpPr>
        <p:spPr>
          <a:noFill/>
        </p:spPr>
        <p:txBody>
          <a:bodyPr/>
          <a:lstStyle/>
          <a:p>
            <a:fld id="{4B28F8FD-BA41-A048-8B5D-2E748B608B79}" type="slidenum">
              <a:rPr lang="en-US" smtClean="0">
                <a:latin typeface="Eurostile" charset="0"/>
                <a:ea typeface="Eurostile" charset="0"/>
                <a:cs typeface="Eurostile" charset="0"/>
              </a:rPr>
              <a:pPr/>
              <a:t>191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Evaluation</a:t>
            </a:r>
          </a:p>
        </p:txBody>
      </p:sp>
      <p:sp>
        <p:nvSpPr>
          <p:cNvPr id="11" name="Text Box 8"/>
          <p:cNvSpPr txBox="1">
            <a:spLocks noChangeArrowheads="1"/>
          </p:cNvSpPr>
          <p:nvPr/>
        </p:nvSpPr>
        <p:spPr bwMode="auto">
          <a:xfrm>
            <a:off x="876300" y="609600"/>
            <a:ext cx="7391400" cy="3278188"/>
          </a:xfrm>
          <a:prstGeom prst="rect">
            <a:avLst/>
          </a:prstGeom>
          <a:noFill/>
          <a:ln w="9525">
            <a:noFill/>
            <a:miter lim="800000"/>
            <a:headEnd/>
            <a:tailEnd/>
          </a:ln>
        </p:spPr>
        <p:txBody>
          <a:bodyPr>
            <a:prstTxWarp prst="textNoShape">
              <a:avLst/>
            </a:prstTxWarp>
            <a:spAutoFit/>
          </a:bodyPr>
          <a:lstStyle/>
          <a:p>
            <a:pPr algn="l">
              <a:defRPr/>
            </a:pPr>
            <a:r>
              <a:rPr lang="en-US" sz="1800" dirty="0">
                <a:solidFill>
                  <a:srgbClr val="FFFFFF"/>
                </a:solidFill>
                <a:latin typeface="Century Gothic" charset="0"/>
                <a:ea typeface="Century Gothic" charset="0"/>
                <a:cs typeface="Century Gothic" charset="0"/>
              </a:rPr>
              <a:t>To evaluate the path taken by a message:</a:t>
            </a:r>
          </a:p>
          <a:p>
            <a:pPr marL="457200" indent="-457200" algn="l">
              <a:buFontTx/>
              <a:buAutoNum type="arabicParenR"/>
              <a:defRPr/>
            </a:pPr>
            <a:r>
              <a:rPr lang="en-US" sz="1800" dirty="0">
                <a:solidFill>
                  <a:srgbClr val="FFFFFF"/>
                </a:solidFill>
                <a:latin typeface="Century Gothic" charset="0"/>
                <a:ea typeface="Century Gothic" charset="0"/>
                <a:cs typeface="Century Gothic" charset="0"/>
              </a:rPr>
              <a:t>Each message is extracted from the message packet</a:t>
            </a:r>
          </a:p>
          <a:p>
            <a:pPr marL="457200" indent="-457200" algn="l">
              <a:buFontTx/>
              <a:buAutoNum type="arabicParenR"/>
              <a:defRPr/>
            </a:pPr>
            <a:r>
              <a:rPr lang="en-US" sz="1800" dirty="0">
                <a:solidFill>
                  <a:srgbClr val="FFFFFF"/>
                </a:solidFill>
                <a:latin typeface="Century Gothic" charset="0"/>
                <a:ea typeface="Century Gothic" charset="0"/>
                <a:cs typeface="Century Gothic" charset="0"/>
              </a:rPr>
              <a:t>Signatures are validated</a:t>
            </a:r>
          </a:p>
          <a:p>
            <a:pPr marL="457200" indent="-457200" algn="l">
              <a:buFontTx/>
              <a:buAutoNum type="arabicParenR"/>
              <a:defRPr/>
            </a:pPr>
            <a:r>
              <a:rPr lang="en-US" sz="1800" dirty="0">
                <a:solidFill>
                  <a:srgbClr val="FFFFFF"/>
                </a:solidFill>
                <a:latin typeface="Century Gothic" charset="0"/>
                <a:ea typeface="Century Gothic" charset="0"/>
                <a:cs typeface="Century Gothic" charset="0"/>
              </a:rPr>
              <a:t>The pairs &lt;</a:t>
            </a:r>
            <a:r>
              <a:rPr lang="en-US" sz="1800" dirty="0" err="1">
                <a:solidFill>
                  <a:srgbClr val="FFFFFF"/>
                </a:solidFill>
                <a:latin typeface="Century Gothic" charset="0"/>
                <a:ea typeface="Century Gothic" charset="0"/>
                <a:cs typeface="Century Gothic" charset="0"/>
              </a:rPr>
              <a:t>S</a:t>
            </a:r>
            <a:r>
              <a:rPr lang="en-US" sz="1800" baseline="-25000" dirty="0" err="1">
                <a:solidFill>
                  <a:srgbClr val="FFFFFF"/>
                </a:solidFill>
                <a:latin typeface="Century Gothic" charset="0"/>
                <a:ea typeface="Century Gothic" charset="0"/>
                <a:cs typeface="Century Gothic" charset="0"/>
              </a:rPr>
              <a:t>i</a:t>
            </a:r>
            <a:r>
              <a:rPr lang="en-US" sz="1800" dirty="0" err="1">
                <a:solidFill>
                  <a:srgbClr val="FFFFFF"/>
                </a:solidFill>
                <a:latin typeface="Century Gothic" charset="0"/>
                <a:ea typeface="Century Gothic" charset="0"/>
                <a:cs typeface="Century Gothic" charset="0"/>
              </a:rPr>
              <a:t>,O</a:t>
            </a:r>
            <a:r>
              <a:rPr lang="en-US" sz="1800" baseline="-25000" dirty="0" err="1">
                <a:solidFill>
                  <a:srgbClr val="FFFFFF"/>
                </a:solidFill>
                <a:latin typeface="Century Gothic" charset="0"/>
                <a:ea typeface="Century Gothic" charset="0"/>
                <a:cs typeface="Century Gothic" charset="0"/>
              </a:rPr>
              <a:t>i</a:t>
            </a:r>
            <a:r>
              <a:rPr lang="en-US" sz="1800" dirty="0">
                <a:solidFill>
                  <a:srgbClr val="FFFFFF"/>
                </a:solidFill>
                <a:latin typeface="Century Gothic" charset="0"/>
                <a:ea typeface="Century Gothic" charset="0"/>
                <a:cs typeface="Century Gothic" charset="0"/>
              </a:rPr>
              <a:t>&gt; for each hop are combined into a path</a:t>
            </a:r>
          </a:p>
          <a:p>
            <a:pPr marL="457200" indent="-457200" algn="l">
              <a:buFontTx/>
              <a:buAutoNum type="arabicParenR"/>
              <a:defRPr/>
            </a:pPr>
            <a:r>
              <a:rPr lang="en-US" sz="1800" dirty="0">
                <a:solidFill>
                  <a:srgbClr val="FFFFFF"/>
                </a:solidFill>
                <a:latin typeface="Century Gothic" charset="0"/>
                <a:ea typeface="Century Gothic" charset="0"/>
                <a:cs typeface="Century Gothic" charset="0"/>
              </a:rPr>
              <a:t>The rule sets are evaluated from newest to oldest against the path</a:t>
            </a:r>
          </a:p>
          <a:p>
            <a:pPr marL="457200" indent="-457200" algn="l">
              <a:buFontTx/>
              <a:buAutoNum type="arabicParenR"/>
              <a:defRPr/>
            </a:pPr>
            <a:r>
              <a:rPr lang="en-US" sz="1800" dirty="0">
                <a:solidFill>
                  <a:srgbClr val="FFFFFF"/>
                </a:solidFill>
                <a:latin typeface="Century Gothic" charset="0"/>
                <a:ea typeface="Century Gothic" charset="0"/>
                <a:cs typeface="Century Gothic" charset="0"/>
              </a:rPr>
              <a:t>If the rule sets do not eliminate the path, the message is placed in the appropriate orbit for that path based on the policies of the receiving STS</a:t>
            </a:r>
          </a:p>
        </p:txBody>
      </p:sp>
      <p:grpSp>
        <p:nvGrpSpPr>
          <p:cNvPr id="2" name="Group 30"/>
          <p:cNvGrpSpPr>
            <a:grpSpLocks/>
          </p:cNvGrpSpPr>
          <p:nvPr/>
        </p:nvGrpSpPr>
        <p:grpSpPr bwMode="auto">
          <a:xfrm>
            <a:off x="2228850" y="3940175"/>
            <a:ext cx="4610100" cy="2867025"/>
            <a:chOff x="2266950" y="3990400"/>
            <a:chExt cx="4610100" cy="2867600"/>
          </a:xfrm>
        </p:grpSpPr>
        <p:grpSp>
          <p:nvGrpSpPr>
            <p:cNvPr id="3" name="Group 28"/>
            <p:cNvGrpSpPr>
              <a:grpSpLocks/>
            </p:cNvGrpSpPr>
            <p:nvPr/>
          </p:nvGrpSpPr>
          <p:grpSpPr bwMode="auto">
            <a:xfrm>
              <a:off x="2266950" y="3990400"/>
              <a:ext cx="4610100" cy="2867600"/>
              <a:chOff x="3124200" y="3990400"/>
              <a:chExt cx="4610100" cy="2867600"/>
            </a:xfrm>
          </p:grpSpPr>
          <p:pic>
            <p:nvPicPr>
              <p:cNvPr id="224264" name="Picture 16" descr="Path.pdf"/>
              <p:cNvPicPr>
                <a:picLocks noChangeAspect="1"/>
              </p:cNvPicPr>
              <p:nvPr/>
            </p:nvPicPr>
            <p:blipFill>
              <a:blip r:embed="rId3"/>
              <a:srcRect/>
              <a:stretch>
                <a:fillRect/>
              </a:stretch>
            </p:blipFill>
            <p:spPr bwMode="auto">
              <a:xfrm>
                <a:off x="6248400" y="4279900"/>
                <a:ext cx="1485900" cy="2578100"/>
              </a:xfrm>
              <a:prstGeom prst="rect">
                <a:avLst/>
              </a:prstGeom>
              <a:noFill/>
              <a:ln w="9525">
                <a:noFill/>
                <a:miter lim="800000"/>
                <a:headEnd/>
                <a:tailEnd/>
              </a:ln>
            </p:spPr>
          </p:pic>
          <p:cxnSp>
            <p:nvCxnSpPr>
              <p:cNvPr id="224265" name="Straight Arrow Connector 136"/>
              <p:cNvCxnSpPr>
                <a:cxnSpLocks noChangeShapeType="1"/>
              </p:cNvCxnSpPr>
              <p:nvPr/>
            </p:nvCxnSpPr>
            <p:spPr bwMode="auto">
              <a:xfrm>
                <a:off x="4343400" y="4573588"/>
                <a:ext cx="1676400" cy="1588"/>
              </a:xfrm>
              <a:prstGeom prst="straightConnector1">
                <a:avLst/>
              </a:prstGeom>
              <a:noFill/>
              <a:ln w="53975">
                <a:solidFill>
                  <a:srgbClr val="00FF00"/>
                </a:solidFill>
                <a:round/>
                <a:headEnd/>
                <a:tailEnd type="triangle" w="med" len="med"/>
              </a:ln>
            </p:spPr>
          </p:cxnSp>
          <p:pic>
            <p:nvPicPr>
              <p:cNvPr id="224266" name="Picture 22" descr="Composite rule set.pdf"/>
              <p:cNvPicPr>
                <a:picLocks noChangeAspect="1"/>
              </p:cNvPicPr>
              <p:nvPr/>
            </p:nvPicPr>
            <p:blipFill>
              <a:blip r:embed="rId4"/>
              <a:srcRect/>
              <a:stretch>
                <a:fillRect/>
              </a:stretch>
            </p:blipFill>
            <p:spPr bwMode="auto">
              <a:xfrm>
                <a:off x="3124200" y="4241363"/>
                <a:ext cx="1028700" cy="2590800"/>
              </a:xfrm>
              <a:prstGeom prst="rect">
                <a:avLst/>
              </a:prstGeom>
              <a:noFill/>
              <a:ln w="9525">
                <a:noFill/>
                <a:miter lim="800000"/>
                <a:headEnd/>
                <a:tailEnd/>
              </a:ln>
            </p:spPr>
          </p:pic>
          <p:cxnSp>
            <p:nvCxnSpPr>
              <p:cNvPr id="224267" name="Straight Arrow Connector 136"/>
              <p:cNvCxnSpPr>
                <a:cxnSpLocks noChangeShapeType="1"/>
              </p:cNvCxnSpPr>
              <p:nvPr/>
            </p:nvCxnSpPr>
            <p:spPr bwMode="auto">
              <a:xfrm>
                <a:off x="4343400" y="5257800"/>
                <a:ext cx="1676400" cy="1588"/>
              </a:xfrm>
              <a:prstGeom prst="straightConnector1">
                <a:avLst/>
              </a:prstGeom>
              <a:noFill/>
              <a:ln w="53975">
                <a:solidFill>
                  <a:srgbClr val="00FF00"/>
                </a:solidFill>
                <a:round/>
                <a:headEnd/>
                <a:tailEnd type="triangle" w="med" len="med"/>
              </a:ln>
            </p:spPr>
          </p:cxnSp>
          <p:cxnSp>
            <p:nvCxnSpPr>
              <p:cNvPr id="224268" name="Straight Arrow Connector 136"/>
              <p:cNvCxnSpPr>
                <a:cxnSpLocks noChangeShapeType="1"/>
              </p:cNvCxnSpPr>
              <p:nvPr/>
            </p:nvCxnSpPr>
            <p:spPr bwMode="auto">
              <a:xfrm>
                <a:off x="4343400" y="5867400"/>
                <a:ext cx="1676400" cy="1588"/>
              </a:xfrm>
              <a:prstGeom prst="straightConnector1">
                <a:avLst/>
              </a:prstGeom>
              <a:noFill/>
              <a:ln w="53975">
                <a:solidFill>
                  <a:srgbClr val="FF0000"/>
                </a:solidFill>
                <a:round/>
                <a:headEnd/>
                <a:tailEnd type="triangle" w="med" len="med"/>
              </a:ln>
            </p:spPr>
          </p:cxnSp>
          <p:sp>
            <p:nvSpPr>
              <p:cNvPr id="224269" name="Rectangle 25"/>
              <p:cNvSpPr>
                <a:spLocks noChangeArrowheads="1"/>
              </p:cNvSpPr>
              <p:nvPr/>
            </p:nvSpPr>
            <p:spPr bwMode="auto">
              <a:xfrm>
                <a:off x="4963076" y="5284212"/>
                <a:ext cx="428322" cy="584776"/>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Zapf Dingbats" charset="2"/>
                    <a:ea typeface="Zapf Dingbats" charset="2"/>
                    <a:cs typeface="Zapf Dingbats" charset="2"/>
                  </a:rPr>
                  <a:t>✗</a:t>
                </a:r>
                <a:endParaRPr lang="en-US"/>
              </a:p>
            </p:txBody>
          </p:sp>
          <p:sp>
            <p:nvSpPr>
              <p:cNvPr id="224270" name="Rectangle 26"/>
              <p:cNvSpPr>
                <a:spLocks noChangeArrowheads="1"/>
              </p:cNvSpPr>
              <p:nvPr/>
            </p:nvSpPr>
            <p:spPr bwMode="auto">
              <a:xfrm>
                <a:off x="4963076" y="3990400"/>
                <a:ext cx="494446" cy="584776"/>
              </a:xfrm>
              <a:prstGeom prst="rect">
                <a:avLst/>
              </a:prstGeom>
              <a:noFill/>
              <a:ln w="9525">
                <a:noFill/>
                <a:miter lim="800000"/>
                <a:headEnd/>
                <a:tailEnd/>
              </a:ln>
            </p:spPr>
            <p:txBody>
              <a:bodyPr wrap="none">
                <a:prstTxWarp prst="textNoShape">
                  <a:avLst/>
                </a:prstTxWarp>
                <a:spAutoFit/>
              </a:bodyPr>
              <a:lstStyle/>
              <a:p>
                <a:r>
                  <a:rPr lang="en-US">
                    <a:solidFill>
                      <a:srgbClr val="00FF00"/>
                    </a:solidFill>
                    <a:latin typeface="Zapf Dingbats" charset="2"/>
                    <a:ea typeface="Zapf Dingbats" charset="2"/>
                    <a:cs typeface="Zapf Dingbats" charset="2"/>
                  </a:rPr>
                  <a:t>✓</a:t>
                </a:r>
                <a:endParaRPr lang="en-US"/>
              </a:p>
            </p:txBody>
          </p:sp>
          <p:sp>
            <p:nvSpPr>
              <p:cNvPr id="224271" name="Rectangle 27"/>
              <p:cNvSpPr>
                <a:spLocks noChangeArrowheads="1"/>
              </p:cNvSpPr>
              <p:nvPr/>
            </p:nvSpPr>
            <p:spPr bwMode="auto">
              <a:xfrm>
                <a:off x="4963076" y="4699436"/>
                <a:ext cx="494446" cy="584776"/>
              </a:xfrm>
              <a:prstGeom prst="rect">
                <a:avLst/>
              </a:prstGeom>
              <a:noFill/>
              <a:ln w="9525">
                <a:noFill/>
                <a:miter lim="800000"/>
                <a:headEnd/>
                <a:tailEnd/>
              </a:ln>
            </p:spPr>
            <p:txBody>
              <a:bodyPr wrap="none">
                <a:prstTxWarp prst="textNoShape">
                  <a:avLst/>
                </a:prstTxWarp>
                <a:spAutoFit/>
              </a:bodyPr>
              <a:lstStyle/>
              <a:p>
                <a:r>
                  <a:rPr lang="en-US">
                    <a:solidFill>
                      <a:srgbClr val="00FF00"/>
                    </a:solidFill>
                    <a:latin typeface="Zapf Dingbats" charset="2"/>
                    <a:ea typeface="Zapf Dingbats" charset="2"/>
                    <a:cs typeface="Zapf Dingbats" charset="2"/>
                  </a:rPr>
                  <a:t>✓</a:t>
                </a:r>
                <a:endParaRPr lang="en-US"/>
              </a:p>
            </p:txBody>
          </p:sp>
        </p:grpSp>
        <p:sp>
          <p:nvSpPr>
            <p:cNvPr id="224263" name="Rectangle 29"/>
            <p:cNvSpPr>
              <a:spLocks noChangeArrowheads="1"/>
            </p:cNvSpPr>
            <p:nvPr/>
          </p:nvSpPr>
          <p:spPr bwMode="auto">
            <a:xfrm>
              <a:off x="4105826" y="6096000"/>
              <a:ext cx="428322" cy="584776"/>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Zapf Dingbats" charset="2"/>
                  <a:ea typeface="Zapf Dingbats" charset="2"/>
                  <a:cs typeface="Zapf Dingbats" charset="2"/>
                </a:rPr>
                <a:t>✗</a:t>
              </a:r>
              <a:endParaRPr lang="en-US"/>
            </a:p>
          </p:txBody>
        </p:sp>
      </p:grpSp>
      <p:sp>
        <p:nvSpPr>
          <p:cNvPr id="224261" name="Slide Number Placeholder 17"/>
          <p:cNvSpPr>
            <a:spLocks noGrp="1"/>
          </p:cNvSpPr>
          <p:nvPr>
            <p:ph type="sldNum" sz="quarter" idx="12"/>
          </p:nvPr>
        </p:nvSpPr>
        <p:spPr>
          <a:noFill/>
        </p:spPr>
        <p:txBody>
          <a:bodyPr/>
          <a:lstStyle/>
          <a:p>
            <a:fld id="{E17CDFEF-9EA4-FE46-BFEB-67E5CB1BD138}" type="slidenum">
              <a:rPr lang="en-US" smtClean="0">
                <a:latin typeface="Eurostile" charset="0"/>
                <a:ea typeface="Eurostile" charset="0"/>
                <a:cs typeface="Eurostile" charset="0"/>
              </a:rPr>
              <a:pPr/>
              <a:t>192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0" name="Text Box 8"/>
          <p:cNvSpPr txBox="1">
            <a:spLocks noChangeArrowheads="1"/>
          </p:cNvSpPr>
          <p:nvPr/>
        </p:nvSpPr>
        <p:spPr bwMode="auto">
          <a:xfrm>
            <a:off x="0" y="80486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Three path caches are used to retain and update state information about relationships with other entities, and to improve performance</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Caching</a:t>
            </a:r>
          </a:p>
        </p:txBody>
      </p:sp>
      <p:sp>
        <p:nvSpPr>
          <p:cNvPr id="9" name="Text Box 8"/>
          <p:cNvSpPr txBox="1">
            <a:spLocks noChangeArrowheads="1"/>
          </p:cNvSpPr>
          <p:nvPr/>
        </p:nvSpPr>
        <p:spPr bwMode="auto">
          <a:xfrm>
            <a:off x="0" y="2317750"/>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Received Query Cache: Caches path query messages received from other STSs. Cached messages are used to update the trust network</a:t>
            </a:r>
          </a:p>
        </p:txBody>
      </p:sp>
      <p:sp>
        <p:nvSpPr>
          <p:cNvPr id="10" name="Text Box 8"/>
          <p:cNvSpPr txBox="1">
            <a:spLocks noChangeArrowheads="1"/>
          </p:cNvSpPr>
          <p:nvPr/>
        </p:nvSpPr>
        <p:spPr bwMode="auto">
          <a:xfrm>
            <a:off x="0" y="3832225"/>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Update Path Cache: Caches all path, and their subpaths, received from other STSs. This is the set of all STSs that trust the local entity sufficiently </a:t>
            </a:r>
          </a:p>
        </p:txBody>
      </p:sp>
      <p:sp>
        <p:nvSpPr>
          <p:cNvPr id="11" name="Text Box 8"/>
          <p:cNvSpPr txBox="1">
            <a:spLocks noChangeArrowheads="1"/>
          </p:cNvSpPr>
          <p:nvPr/>
        </p:nvSpPr>
        <p:spPr bwMode="auto">
          <a:xfrm>
            <a:off x="0" y="534511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Trusted Path Cache: Caches all of the paths that the local STS considers sufficiently trusted in a specific context</a:t>
            </a:r>
          </a:p>
        </p:txBody>
      </p:sp>
      <p:sp>
        <p:nvSpPr>
          <p:cNvPr id="166919" name="Slide Number Placeholder 13"/>
          <p:cNvSpPr>
            <a:spLocks noGrp="1"/>
          </p:cNvSpPr>
          <p:nvPr>
            <p:ph type="sldNum" sz="quarter" idx="12"/>
          </p:nvPr>
        </p:nvSpPr>
        <p:spPr>
          <a:noFill/>
        </p:spPr>
        <p:txBody>
          <a:bodyPr/>
          <a:lstStyle/>
          <a:p>
            <a:fld id="{1836B4C1-988C-1B4D-A5EB-B48E61F5AFE1}" type="slidenum">
              <a:rPr lang="en-US" smtClean="0">
                <a:latin typeface="Eurostile" charset="0"/>
                <a:ea typeface="Eurostile" charset="0"/>
                <a:cs typeface="Eurostile" charset="0"/>
              </a:rPr>
              <a:pPr/>
              <a:t>193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9" grpId="0"/>
      <p:bldP spid="10" grpId="0"/>
      <p:bldP spid="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How This Talk is Structured</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Introduction</a:t>
            </a:r>
            <a:endParaRPr lang="en-US" dirty="0">
              <a:solidFill>
                <a:schemeClr val="accent3"/>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2</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0"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Static paths are found from each entity, subject to constraints</a:t>
            </a:r>
            <a:endParaRPr lang="en-US" sz="2000" dirty="0">
              <a:solidFill>
                <a:srgbClr val="FFFFFF"/>
              </a:solidFill>
              <a:latin typeface="Century Gothic" charset="0"/>
              <a:ea typeface="Century Gothic" charset="0"/>
              <a:cs typeface="Century Gothic" charset="0"/>
            </a:endParaRPr>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Static Trust Paths</a:t>
            </a:r>
          </a:p>
        </p:txBody>
      </p:sp>
      <p:sp>
        <p:nvSpPr>
          <p:cNvPr id="74760" name="Slide Number Placeholder 14"/>
          <p:cNvSpPr>
            <a:spLocks noGrp="1"/>
          </p:cNvSpPr>
          <p:nvPr>
            <p:ph type="sldNum" sz="quarter" idx="12"/>
          </p:nvPr>
        </p:nvSpPr>
        <p:spPr>
          <a:noFill/>
        </p:spPr>
        <p:txBody>
          <a:bodyPr/>
          <a:lstStyle/>
          <a:p>
            <a:fld id="{F8098B75-9410-7B49-9CB1-C212066B6E47}" type="slidenum">
              <a:rPr lang="en-US" smtClean="0">
                <a:latin typeface="Eurostile" charset="0"/>
                <a:ea typeface="Eurostile" charset="0"/>
                <a:cs typeface="Eurostile" charset="0"/>
              </a:rPr>
              <a:pPr/>
              <a:t>20</a:t>
            </a:fld>
            <a:endParaRPr lang="en-US" smtClean="0">
              <a:latin typeface="Eurostile" charset="0"/>
              <a:ea typeface="Eurostile" charset="0"/>
              <a:cs typeface="Eurostile" charset="0"/>
            </a:endParaRPr>
          </a:p>
        </p:txBody>
      </p:sp>
      <p:grpSp>
        <p:nvGrpSpPr>
          <p:cNvPr id="61" name="Group 60"/>
          <p:cNvGrpSpPr/>
          <p:nvPr/>
        </p:nvGrpSpPr>
        <p:grpSpPr>
          <a:xfrm>
            <a:off x="784722" y="1852810"/>
            <a:ext cx="7574557" cy="3152381"/>
            <a:chOff x="169506" y="1911367"/>
            <a:chExt cx="7574557" cy="3152381"/>
          </a:xfrm>
        </p:grpSpPr>
        <p:cxnSp>
          <p:nvCxnSpPr>
            <p:cNvPr id="47" name="Straight Arrow Connector 40"/>
            <p:cNvCxnSpPr>
              <a:cxnSpLocks noChangeShapeType="1"/>
              <a:endCxn id="45" idx="7"/>
            </p:cNvCxnSpPr>
            <p:nvPr/>
          </p:nvCxnSpPr>
          <p:spPr bwMode="auto">
            <a:xfrm flipV="1">
              <a:off x="5319833" y="2629542"/>
              <a:ext cx="1192407" cy="414626"/>
            </a:xfrm>
            <a:prstGeom prst="straightConnector1">
              <a:avLst/>
            </a:prstGeom>
            <a:noFill/>
            <a:ln w="53975">
              <a:solidFill>
                <a:srgbClr val="00FF00"/>
              </a:solidFill>
              <a:round/>
              <a:headEnd type="none" w="med" len="med"/>
              <a:tailEnd type="triangle" w="med" len="med"/>
            </a:ln>
          </p:spPr>
        </p:cxnSp>
        <p:cxnSp>
          <p:nvCxnSpPr>
            <p:cNvPr id="49" name="Straight Arrow Connector 40"/>
            <p:cNvCxnSpPr>
              <a:cxnSpLocks noChangeShapeType="1"/>
              <a:stCxn id="20" idx="3"/>
              <a:endCxn id="46" idx="8"/>
            </p:cNvCxnSpPr>
            <p:nvPr/>
          </p:nvCxnSpPr>
          <p:spPr bwMode="auto">
            <a:xfrm>
              <a:off x="5319833" y="3074946"/>
              <a:ext cx="1192407" cy="725611"/>
            </a:xfrm>
            <a:prstGeom prst="straightConnector1">
              <a:avLst/>
            </a:prstGeom>
            <a:noFill/>
            <a:ln w="53975">
              <a:solidFill>
                <a:srgbClr val="00FF00"/>
              </a:solidFill>
              <a:round/>
              <a:headEnd type="none" w="med" len="med"/>
              <a:tailEnd type="triangle" w="med" len="med"/>
            </a:ln>
          </p:spPr>
        </p:cxnSp>
        <p:cxnSp>
          <p:nvCxnSpPr>
            <p:cNvPr id="14" name="Straight Arrow Connector 40"/>
            <p:cNvCxnSpPr>
              <a:cxnSpLocks noChangeShapeType="1"/>
              <a:endCxn id="20" idx="1"/>
            </p:cNvCxnSpPr>
            <p:nvPr/>
          </p:nvCxnSpPr>
          <p:spPr bwMode="auto">
            <a:xfrm flipV="1">
              <a:off x="2744669" y="3074946"/>
              <a:ext cx="1079501" cy="396500"/>
            </a:xfrm>
            <a:prstGeom prst="straightConnector1">
              <a:avLst/>
            </a:prstGeom>
            <a:noFill/>
            <a:ln w="53975">
              <a:solidFill>
                <a:srgbClr val="00FF00"/>
              </a:solidFill>
              <a:round/>
              <a:headEnd type="none" w="med" len="med"/>
              <a:tailEnd type="triangle" w="med" len="med"/>
            </a:ln>
          </p:spPr>
        </p:cxnSp>
        <p:sp>
          <p:nvSpPr>
            <p:cNvPr id="15" name="Text Box 8"/>
            <p:cNvSpPr txBox="1">
              <a:spLocks noChangeArrowheads="1"/>
            </p:cNvSpPr>
            <p:nvPr/>
          </p:nvSpPr>
          <p:spPr bwMode="auto">
            <a:xfrm>
              <a:off x="1665169" y="3044168"/>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Trusts</a:t>
              </a:r>
              <a:endParaRPr lang="en-US" sz="2000" dirty="0">
                <a:solidFill>
                  <a:srgbClr val="FFFFFF"/>
                </a:solidFill>
                <a:latin typeface="Century Gothic" charset="0"/>
                <a:ea typeface="Century Gothic" charset="0"/>
                <a:cs typeface="Century Gothic" charset="0"/>
              </a:endParaRPr>
            </a:p>
          </p:txBody>
        </p:sp>
        <p:grpSp>
          <p:nvGrpSpPr>
            <p:cNvPr id="41" name="Group 40"/>
            <p:cNvGrpSpPr/>
            <p:nvPr/>
          </p:nvGrpSpPr>
          <p:grpSpPr>
            <a:xfrm>
              <a:off x="3824170" y="2905669"/>
              <a:ext cx="1495663" cy="1046663"/>
              <a:chOff x="3824170" y="2597816"/>
              <a:chExt cx="1495663" cy="1046663"/>
            </a:xfrm>
          </p:grpSpPr>
          <p:sp>
            <p:nvSpPr>
              <p:cNvPr id="23" name="Rectangle 22"/>
              <p:cNvSpPr/>
              <p:nvPr/>
            </p:nvSpPr>
            <p:spPr bwMode="auto">
              <a:xfrm>
                <a:off x="3824170" y="3305925"/>
                <a:ext cx="1495663" cy="338554"/>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rgbClr val="FFFFFF"/>
                    </a:solidFill>
                    <a:latin typeface="Century Gothic"/>
                    <a:cs typeface="Century Gothic"/>
                  </a:rPr>
                  <a:t>Mechanics</a:t>
                </a:r>
              </a:p>
            </p:txBody>
          </p:sp>
          <p:sp>
            <p:nvSpPr>
              <p:cNvPr id="20" name="Rectangle 19"/>
              <p:cNvSpPr/>
              <p:nvPr/>
            </p:nvSpPr>
            <p:spPr bwMode="auto">
              <a:xfrm>
                <a:off x="3824170" y="2597816"/>
                <a:ext cx="1495663" cy="338554"/>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rgbClr val="FFFFFF"/>
                    </a:solidFill>
                    <a:latin typeface="Century Gothic"/>
                    <a:cs typeface="Century Gothic"/>
                  </a:rPr>
                  <a:t>Doctors</a:t>
                </a:r>
              </a:p>
            </p:txBody>
          </p:sp>
        </p:grpSp>
        <p:cxnSp>
          <p:nvCxnSpPr>
            <p:cNvPr id="24" name="Straight Arrow Connector 40"/>
            <p:cNvCxnSpPr>
              <a:cxnSpLocks noChangeShapeType="1"/>
              <a:endCxn id="23" idx="1"/>
            </p:cNvCxnSpPr>
            <p:nvPr/>
          </p:nvCxnSpPr>
          <p:spPr bwMode="auto">
            <a:xfrm>
              <a:off x="2744668" y="3471446"/>
              <a:ext cx="1079502" cy="311609"/>
            </a:xfrm>
            <a:prstGeom prst="straightConnector1">
              <a:avLst/>
            </a:prstGeom>
            <a:noFill/>
            <a:ln w="53975">
              <a:solidFill>
                <a:srgbClr val="00FF00"/>
              </a:solidFill>
              <a:round/>
              <a:headEnd type="none" w="med" len="med"/>
              <a:tailEnd type="triangle" w="med" len="med"/>
            </a:ln>
          </p:spPr>
        </p:cxnSp>
        <p:grpSp>
          <p:nvGrpSpPr>
            <p:cNvPr id="26" name="Group 25"/>
            <p:cNvGrpSpPr/>
            <p:nvPr/>
          </p:nvGrpSpPr>
          <p:grpSpPr>
            <a:xfrm>
              <a:off x="169506" y="2681031"/>
              <a:ext cx="2575163" cy="1495938"/>
              <a:chOff x="501174" y="2257585"/>
              <a:chExt cx="2575163" cy="1495938"/>
            </a:xfrm>
          </p:grpSpPr>
          <p:sp>
            <p:nvSpPr>
              <p:cNvPr id="13" name="Oval 12"/>
              <p:cNvSpPr/>
              <p:nvPr/>
            </p:nvSpPr>
            <p:spPr bwMode="auto">
              <a:xfrm>
                <a:off x="501174" y="2257585"/>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Alice</a:t>
                </a:r>
                <a:endParaRPr lang="en-US" sz="1600" dirty="0">
                  <a:solidFill>
                    <a:srgbClr val="FFFFFF"/>
                  </a:solidFill>
                  <a:latin typeface="Century Gothic"/>
                  <a:cs typeface="Century Gothic"/>
                </a:endParaRPr>
              </a:p>
            </p:txBody>
          </p:sp>
          <p:cxnSp>
            <p:nvCxnSpPr>
              <p:cNvPr id="25" name="Straight Arrow Connector 40"/>
              <p:cNvCxnSpPr>
                <a:cxnSpLocks noChangeShapeType="1"/>
              </p:cNvCxnSpPr>
              <p:nvPr/>
            </p:nvCxnSpPr>
            <p:spPr bwMode="auto">
              <a:xfrm>
                <a:off x="1996837" y="3048000"/>
                <a:ext cx="1079500" cy="0"/>
              </a:xfrm>
              <a:prstGeom prst="straightConnector1">
                <a:avLst/>
              </a:prstGeom>
              <a:noFill/>
              <a:ln w="53975">
                <a:solidFill>
                  <a:srgbClr val="00FF00"/>
                </a:solidFill>
                <a:round/>
                <a:headEnd type="none" w="med" len="med"/>
                <a:tailEnd type="none" w="med" len="med"/>
              </a:ln>
            </p:spPr>
          </p:cxnSp>
        </p:grpSp>
        <p:sp>
          <p:nvSpPr>
            <p:cNvPr id="45" name="Dodecagon 44"/>
            <p:cNvSpPr/>
            <p:nvPr/>
          </p:nvSpPr>
          <p:spPr bwMode="auto">
            <a:xfrm>
              <a:off x="6512240" y="1911367"/>
              <a:ext cx="1231823" cy="1132801"/>
            </a:xfrm>
            <a:prstGeom prst="dodecagon">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Nurses</a:t>
              </a:r>
              <a:endParaRPr lang="en-US" sz="1600" dirty="0">
                <a:solidFill>
                  <a:srgbClr val="FFFFFF"/>
                </a:solidFill>
                <a:latin typeface="Century Gothic"/>
                <a:cs typeface="Century Gothic"/>
              </a:endParaRPr>
            </a:p>
          </p:txBody>
        </p:sp>
        <p:sp>
          <p:nvSpPr>
            <p:cNvPr id="46" name="Dodecagon 45"/>
            <p:cNvSpPr/>
            <p:nvPr/>
          </p:nvSpPr>
          <p:spPr bwMode="auto">
            <a:xfrm>
              <a:off x="6512240" y="3385931"/>
              <a:ext cx="1231823" cy="1132801"/>
            </a:xfrm>
            <a:prstGeom prst="dodecagon">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400" dirty="0" smtClean="0">
                  <a:solidFill>
                    <a:srgbClr val="FFFFFF"/>
                  </a:solidFill>
                  <a:latin typeface="Century Gothic"/>
                  <a:cs typeface="Century Gothic"/>
                </a:rPr>
                <a:t>Patients</a:t>
              </a:r>
              <a:endParaRPr lang="en-US" sz="1400" dirty="0">
                <a:solidFill>
                  <a:srgbClr val="FFFFFF"/>
                </a:solidFill>
                <a:latin typeface="Century Gothic"/>
                <a:cs typeface="Century Gothic"/>
              </a:endParaRPr>
            </a:p>
          </p:txBody>
        </p:sp>
        <p:sp>
          <p:nvSpPr>
            <p:cNvPr id="53" name="Text Box 8"/>
            <p:cNvSpPr txBox="1">
              <a:spLocks noChangeArrowheads="1"/>
            </p:cNvSpPr>
            <p:nvPr/>
          </p:nvSpPr>
          <p:spPr bwMode="auto">
            <a:xfrm rot="20429257">
              <a:off x="5319833" y="2429487"/>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Trusts</a:t>
              </a:r>
              <a:endParaRPr lang="en-US" sz="2000" dirty="0">
                <a:solidFill>
                  <a:srgbClr val="FFFFFF"/>
                </a:solidFill>
                <a:latin typeface="Century Gothic" charset="0"/>
                <a:ea typeface="Century Gothic" charset="0"/>
                <a:cs typeface="Century Gothic" charset="0"/>
              </a:endParaRPr>
            </a:p>
          </p:txBody>
        </p:sp>
        <p:sp>
          <p:nvSpPr>
            <p:cNvPr id="54" name="Text Box 8"/>
            <p:cNvSpPr txBox="1">
              <a:spLocks noChangeArrowheads="1"/>
            </p:cNvSpPr>
            <p:nvPr/>
          </p:nvSpPr>
          <p:spPr bwMode="auto">
            <a:xfrm rot="1866858">
              <a:off x="5322559" y="3344076"/>
              <a:ext cx="942737"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Trusts</a:t>
              </a:r>
              <a:endParaRPr lang="en-US" sz="2000" dirty="0">
                <a:solidFill>
                  <a:srgbClr val="FFFFFF"/>
                </a:solidFill>
                <a:latin typeface="Century Gothic" charset="0"/>
                <a:ea typeface="Century Gothic" charset="0"/>
                <a:cs typeface="Century Gothic" charset="0"/>
              </a:endParaRPr>
            </a:p>
          </p:txBody>
        </p:sp>
        <p:cxnSp>
          <p:nvCxnSpPr>
            <p:cNvPr id="55" name="Straight Arrow Connector 40"/>
            <p:cNvCxnSpPr>
              <a:cxnSpLocks noChangeShapeType="1"/>
              <a:stCxn id="23" idx="2"/>
            </p:cNvCxnSpPr>
            <p:nvPr/>
          </p:nvCxnSpPr>
          <p:spPr bwMode="auto">
            <a:xfrm rot="5400000">
              <a:off x="4185968" y="4338366"/>
              <a:ext cx="772068" cy="1588"/>
            </a:xfrm>
            <a:prstGeom prst="straightConnector1">
              <a:avLst/>
            </a:prstGeom>
            <a:noFill/>
            <a:ln w="53975">
              <a:solidFill>
                <a:srgbClr val="FF0000"/>
              </a:solidFill>
              <a:prstDash val="sysDot"/>
              <a:round/>
              <a:headEnd type="none" w="med" len="med"/>
              <a:tailEnd type="triangle" w="med" len="med"/>
            </a:ln>
          </p:spPr>
        </p:cxnSp>
        <p:sp>
          <p:nvSpPr>
            <p:cNvPr id="59" name="Rectangle 58"/>
            <p:cNvSpPr/>
            <p:nvPr/>
          </p:nvSpPr>
          <p:spPr bwMode="auto">
            <a:xfrm>
              <a:off x="3824964" y="4725194"/>
              <a:ext cx="1495663" cy="338554"/>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rgbClr val="FFFFFF"/>
                  </a:solidFill>
                  <a:latin typeface="Century Gothic"/>
                  <a:cs typeface="Century Gothic"/>
                </a:rPr>
                <a:t>Competitors</a:t>
              </a:r>
            </a:p>
          </p:txBody>
        </p:sp>
        <p:sp>
          <p:nvSpPr>
            <p:cNvPr id="60" name="Text Box 8"/>
            <p:cNvSpPr txBox="1">
              <a:spLocks noChangeArrowheads="1"/>
            </p:cNvSpPr>
            <p:nvPr/>
          </p:nvSpPr>
          <p:spPr bwMode="auto">
            <a:xfrm>
              <a:off x="3581400" y="4058772"/>
              <a:ext cx="942737"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FFFFFF"/>
                  </a:solidFill>
                  <a:latin typeface="Century Gothic" charset="0"/>
                  <a:ea typeface="Century Gothic" charset="0"/>
                  <a:cs typeface="Century Gothic" charset="0"/>
                </a:rPr>
                <a:t>¬Trusts</a:t>
              </a:r>
              <a:endParaRPr lang="en-US" sz="1800" dirty="0">
                <a:solidFill>
                  <a:srgbClr val="FFFFFF"/>
                </a:solidFill>
                <a:latin typeface="Century Gothic" charset="0"/>
                <a:ea typeface="Century Gothic" charset="0"/>
                <a:cs typeface="Century Gothic"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hangingPunct="1">
              <a:lnSpc>
                <a:spcPct val="80000"/>
              </a:lnSpc>
              <a:spcBef>
                <a:spcPct val="0"/>
              </a:spcBef>
              <a:defRPr/>
            </a:pPr>
            <a:r>
              <a:rPr lang="en-US" sz="2000" dirty="0">
                <a:solidFill>
                  <a:srgbClr val="FFFFFF"/>
                </a:solidFill>
                <a:latin typeface="Century Gothic" charset="0"/>
                <a:ea typeface="Century Gothic" charset="0"/>
                <a:cs typeface="Century Gothic" charset="0"/>
              </a:rPr>
              <a:t>MAJOR CONTRIBUTIONS OF STATIC TRUST CLASSES AND PATHS</a:t>
            </a:r>
          </a:p>
        </p:txBody>
      </p:sp>
      <p:sp>
        <p:nvSpPr>
          <p:cNvPr id="11" name="Text Box 8"/>
          <p:cNvSpPr txBox="1">
            <a:spLocks noChangeArrowheads="1"/>
          </p:cNvSpPr>
          <p:nvPr/>
        </p:nvSpPr>
        <p:spPr bwMode="auto">
          <a:xfrm>
            <a:off x="0" y="1711325"/>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 is evaluated in the context of a specific trust class</a:t>
            </a:r>
            <a:endParaRPr lang="en-US" sz="2000" dirty="0">
              <a:solidFill>
                <a:srgbClr val="FFFFFF"/>
              </a:solidFill>
              <a:latin typeface="Century Gothic" charset="0"/>
              <a:ea typeface="Century Gothic" charset="0"/>
              <a:cs typeface="Century Gothic" charset="0"/>
            </a:endParaRPr>
          </a:p>
        </p:txBody>
      </p:sp>
      <p:sp>
        <p:nvSpPr>
          <p:cNvPr id="61" name="Text Box 8"/>
          <p:cNvSpPr txBox="1">
            <a:spLocks noChangeArrowheads="1"/>
          </p:cNvSpPr>
          <p:nvPr/>
        </p:nvSpPr>
        <p:spPr bwMode="auto">
          <a:xfrm>
            <a:off x="0" y="4130675"/>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Paths of trust - trust depends on constraints imposed by entities along a path</a:t>
            </a:r>
            <a:endParaRPr lang="en-US" sz="2000" dirty="0">
              <a:solidFill>
                <a:srgbClr val="FFFFFF"/>
              </a:solidFill>
              <a:latin typeface="Century Gothic" charset="0"/>
              <a:ea typeface="Century Gothic" charset="0"/>
              <a:cs typeface="Century Gothic" charset="0"/>
            </a:endParaRPr>
          </a:p>
        </p:txBody>
      </p:sp>
      <p:sp>
        <p:nvSpPr>
          <p:cNvPr id="76805" name="Slide Number Placeholder 7"/>
          <p:cNvSpPr>
            <a:spLocks noGrp="1"/>
          </p:cNvSpPr>
          <p:nvPr>
            <p:ph type="sldNum" sz="quarter" idx="12"/>
          </p:nvPr>
        </p:nvSpPr>
        <p:spPr>
          <a:noFill/>
        </p:spPr>
        <p:txBody>
          <a:bodyPr/>
          <a:lstStyle/>
          <a:p>
            <a:fld id="{E0A32859-5766-EF43-815C-50754307A5CC}" type="slidenum">
              <a:rPr lang="en-US" smtClean="0">
                <a:latin typeface="Eurostile" charset="0"/>
                <a:ea typeface="Eurostile" charset="0"/>
                <a:cs typeface="Eurostile" charset="0"/>
              </a:rPr>
              <a:pPr/>
              <a:t>21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0" y="1916113"/>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Trust in the real world</a:t>
            </a:r>
            <a:r>
              <a:rPr lang="en-US" sz="2000" dirty="0" smtClean="0">
                <a:solidFill>
                  <a:srgbClr val="FFFFFF"/>
                </a:solidFill>
                <a:latin typeface="Century Gothic" charset="0"/>
                <a:ea typeface="Century Gothic" charset="0"/>
                <a:cs typeface="Century Gothic" charset="0"/>
              </a:rPr>
              <a:t> is not static</a:t>
            </a:r>
            <a:endParaRPr lang="en-US" sz="2000" dirty="0">
              <a:solidFill>
                <a:srgbClr val="FFFFFF"/>
              </a:solidFill>
              <a:latin typeface="Century Gothic" charset="0"/>
              <a:ea typeface="Century Gothic" charset="0"/>
              <a:cs typeface="Century Gothic" charset="0"/>
            </a:endParaRPr>
          </a:p>
        </p:txBody>
      </p:sp>
      <p:sp>
        <p:nvSpPr>
          <p:cNvPr id="61" name="Text Box 8"/>
          <p:cNvSpPr txBox="1">
            <a:spLocks noChangeArrowheads="1"/>
          </p:cNvSpPr>
          <p:nvPr/>
        </p:nvSpPr>
        <p:spPr bwMode="auto">
          <a:xfrm>
            <a:off x="0" y="4233863"/>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People don’t normally classify others in terms of</a:t>
            </a:r>
            <a:r>
              <a:rPr lang="en-US" sz="2000" dirty="0" smtClean="0">
                <a:solidFill>
                  <a:srgbClr val="FFFFFF"/>
                </a:solidFill>
                <a:latin typeface="Century Gothic" charset="0"/>
                <a:ea typeface="Century Gothic" charset="0"/>
                <a:cs typeface="Century Gothic" charset="0"/>
              </a:rPr>
              <a:t> permissions</a:t>
            </a:r>
            <a:endParaRPr lang="en-US" sz="2000" dirty="0">
              <a:solidFill>
                <a:srgbClr val="FFFFFF"/>
              </a:solidFill>
              <a:latin typeface="Century Gothic" charset="0"/>
              <a:ea typeface="Century Gothic" charset="0"/>
              <a:cs typeface="Century Gothic" charset="0"/>
            </a:endParaRPr>
          </a:p>
        </p:txBody>
      </p:sp>
      <p:sp>
        <p:nvSpPr>
          <p:cNvPr id="5"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kern="0" cap="small" dirty="0">
                <a:solidFill>
                  <a:srgbClr val="FFFFFF"/>
                </a:solidFill>
                <a:latin typeface="Century Gothic"/>
                <a:ea typeface="+mj-ea"/>
                <a:cs typeface="Century Gothic"/>
              </a:rPr>
              <a:t>Limitations of Static Trust Classes and Paths</a:t>
            </a:r>
          </a:p>
        </p:txBody>
      </p:sp>
      <p:sp>
        <p:nvSpPr>
          <p:cNvPr id="78853" name="Slide Number Placeholder 8"/>
          <p:cNvSpPr>
            <a:spLocks noGrp="1"/>
          </p:cNvSpPr>
          <p:nvPr>
            <p:ph type="sldNum" sz="quarter" idx="12"/>
          </p:nvPr>
        </p:nvSpPr>
        <p:spPr>
          <a:noFill/>
        </p:spPr>
        <p:txBody>
          <a:bodyPr/>
          <a:lstStyle/>
          <a:p>
            <a:fld id="{BE017F70-F5B0-D04A-B07B-ADA6B6E010FB}" type="slidenum">
              <a:rPr lang="en-US" smtClean="0">
                <a:latin typeface="Eurostile" charset="0"/>
                <a:ea typeface="Eurostile" charset="0"/>
                <a:cs typeface="Eurostile" charset="0"/>
              </a:rPr>
              <a:pPr/>
              <a:t>22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PGP Web of Trust Model</a:t>
            </a:r>
          </a:p>
        </p:txBody>
      </p:sp>
      <p:sp>
        <p:nvSpPr>
          <p:cNvPr id="80901" name="Slide Number Placeholder 9"/>
          <p:cNvSpPr>
            <a:spLocks noGrp="1"/>
          </p:cNvSpPr>
          <p:nvPr>
            <p:ph type="sldNum" sz="quarter" idx="12"/>
          </p:nvPr>
        </p:nvSpPr>
        <p:spPr>
          <a:noFill/>
        </p:spPr>
        <p:txBody>
          <a:bodyPr/>
          <a:lstStyle/>
          <a:p>
            <a:fld id="{D6536C3C-95EA-564C-B845-91E3BC8726F8}" type="slidenum">
              <a:rPr lang="en-US" smtClean="0">
                <a:latin typeface="Eurostile" charset="0"/>
                <a:ea typeface="Eurostile" charset="0"/>
                <a:cs typeface="Eurostile" charset="0"/>
              </a:rPr>
              <a:pPr/>
              <a:t>23</a:t>
            </a:fld>
            <a:endParaRPr lang="en-US" smtClean="0">
              <a:latin typeface="Eurostile" charset="0"/>
              <a:ea typeface="Eurostile" charset="0"/>
              <a:cs typeface="Eurostile" charset="0"/>
            </a:endParaRPr>
          </a:p>
        </p:txBody>
      </p:sp>
      <p:sp>
        <p:nvSpPr>
          <p:cNvPr id="97" name="Text Box 8"/>
          <p:cNvSpPr txBox="1">
            <a:spLocks noChangeArrowheads="1"/>
          </p:cNvSpPr>
          <p:nvPr/>
        </p:nvSpPr>
        <p:spPr bwMode="auto">
          <a:xfrm>
            <a:off x="0"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New keys are trusted if enough trusted introducer keys trust them</a:t>
            </a:r>
            <a:endParaRPr lang="en-US" sz="2000" dirty="0">
              <a:solidFill>
                <a:srgbClr val="FFFFFF"/>
              </a:solidFill>
              <a:latin typeface="Century Gothic" charset="0"/>
              <a:ea typeface="Century Gothic" charset="0"/>
              <a:cs typeface="Century Gothic" charset="0"/>
            </a:endParaRPr>
          </a:p>
        </p:txBody>
      </p:sp>
      <p:grpSp>
        <p:nvGrpSpPr>
          <p:cNvPr id="108" name="Group 107"/>
          <p:cNvGrpSpPr/>
          <p:nvPr/>
        </p:nvGrpSpPr>
        <p:grpSpPr>
          <a:xfrm>
            <a:off x="176901" y="1965445"/>
            <a:ext cx="8790199" cy="2927110"/>
            <a:chOff x="176901" y="2254490"/>
            <a:chExt cx="8790199" cy="2927110"/>
          </a:xfrm>
        </p:grpSpPr>
        <p:grpSp>
          <p:nvGrpSpPr>
            <p:cNvPr id="24" name="Group 23"/>
            <p:cNvGrpSpPr/>
            <p:nvPr/>
          </p:nvGrpSpPr>
          <p:grpSpPr>
            <a:xfrm>
              <a:off x="3430588" y="4419600"/>
              <a:ext cx="2286000" cy="762000"/>
              <a:chOff x="2438400" y="1827212"/>
              <a:chExt cx="2286000" cy="762000"/>
            </a:xfrm>
          </p:grpSpPr>
          <p:cxnSp>
            <p:nvCxnSpPr>
              <p:cNvPr id="11" name="Straight Connector 10"/>
              <p:cNvCxnSpPr/>
              <p:nvPr/>
            </p:nvCxnSpPr>
            <p:spPr bwMode="auto">
              <a:xfrm>
                <a:off x="2438400" y="2209800"/>
                <a:ext cx="1676400" cy="1588"/>
              </a:xfrm>
              <a:prstGeom prst="line">
                <a:avLst/>
              </a:prstGeom>
              <a:solidFill>
                <a:schemeClr val="tx1">
                  <a:alpha val="50000"/>
                </a:schemeClr>
              </a:solidFill>
              <a:ln w="76200" cap="rnd"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rot="5400000" flipH="1" flipV="1">
                <a:off x="2362597" y="2285603"/>
                <a:ext cx="153194"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rot="5400000" flipH="1" flipV="1">
                <a:off x="2482455" y="2324497"/>
                <a:ext cx="22463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rot="5400000" flipH="1" flipV="1">
                <a:off x="2669382" y="2362994"/>
                <a:ext cx="3032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rot="5400000" flipH="1" flipV="1">
                <a:off x="2972594" y="2361406"/>
                <a:ext cx="306388"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rot="5400000" flipH="1" flipV="1">
                <a:off x="3202782" y="2285206"/>
                <a:ext cx="15240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rot="5400000" flipH="1" flipV="1">
                <a:off x="3316288" y="2398712"/>
                <a:ext cx="3794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sp>
            <p:nvSpPr>
              <p:cNvPr id="23" name="Oval 22"/>
              <p:cNvSpPr/>
              <p:nvPr/>
            </p:nvSpPr>
            <p:spPr bwMode="auto">
              <a:xfrm>
                <a:off x="3962400" y="1827212"/>
                <a:ext cx="762000" cy="762000"/>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marL="0" marR="0" indent="0" defTabSz="914400" eaLnBrk="1" latinLnBrk="0" hangingPunct="1">
                  <a:lnSpc>
                    <a:spcPct val="100000"/>
                  </a:lnSpc>
                  <a:spcBef>
                    <a:spcPct val="0"/>
                  </a:spcBef>
                  <a:buClrTx/>
                  <a:buSzTx/>
                  <a:buFontTx/>
                  <a:buNone/>
                  <a:tabLst/>
                  <a:defRPr/>
                </a:pPr>
                <a:r>
                  <a:rPr lang="en-US" sz="1200" dirty="0" smtClean="0">
                    <a:solidFill>
                      <a:srgbClr val="FFFFFF"/>
                    </a:solidFill>
                    <a:latin typeface="Century Gothic" charset="0"/>
                    <a:ea typeface="Century Gothic" charset="0"/>
                    <a:cs typeface="Century Gothic" charset="0"/>
                  </a:rPr>
                  <a:t>New Key</a:t>
                </a:r>
                <a:endParaRPr lang="en-US" sz="1200" dirty="0">
                  <a:solidFill>
                    <a:srgbClr val="FFFFFF"/>
                  </a:solidFill>
                  <a:latin typeface="Century Gothic" charset="0"/>
                  <a:ea typeface="Century Gothic" charset="0"/>
                  <a:cs typeface="Century Gothic" charset="0"/>
                </a:endParaRPr>
              </a:p>
            </p:txBody>
          </p:sp>
        </p:grpSp>
        <p:grpSp>
          <p:nvGrpSpPr>
            <p:cNvPr id="98" name="Group 97"/>
            <p:cNvGrpSpPr/>
            <p:nvPr/>
          </p:nvGrpSpPr>
          <p:grpSpPr>
            <a:xfrm>
              <a:off x="176901" y="2254490"/>
              <a:ext cx="8790199" cy="1315088"/>
              <a:chOff x="261235" y="2771456"/>
              <a:chExt cx="8790199" cy="1315088"/>
            </a:xfrm>
          </p:grpSpPr>
          <p:grpSp>
            <p:nvGrpSpPr>
              <p:cNvPr id="70" name="Group 69"/>
              <p:cNvGrpSpPr/>
              <p:nvPr/>
            </p:nvGrpSpPr>
            <p:grpSpPr>
              <a:xfrm>
                <a:off x="261235" y="2771456"/>
                <a:ext cx="3945264" cy="1315088"/>
                <a:chOff x="2438400" y="1827212"/>
                <a:chExt cx="2286000" cy="762000"/>
              </a:xfrm>
            </p:grpSpPr>
            <p:cxnSp>
              <p:nvCxnSpPr>
                <p:cNvPr id="71" name="Straight Connector 70"/>
                <p:cNvCxnSpPr/>
                <p:nvPr/>
              </p:nvCxnSpPr>
              <p:spPr bwMode="auto">
                <a:xfrm>
                  <a:off x="2438400" y="2209800"/>
                  <a:ext cx="1676400" cy="1588"/>
                </a:xfrm>
                <a:prstGeom prst="line">
                  <a:avLst/>
                </a:prstGeom>
                <a:gradFill flip="none" rotWithShape="1">
                  <a:gsLst>
                    <a:gs pos="0">
                      <a:srgbClr val="0E3C0D"/>
                    </a:gs>
                    <a:gs pos="100000">
                      <a:srgbClr val="66FF33"/>
                    </a:gs>
                  </a:gsLst>
                  <a:path path="circle">
                    <a:fillToRect l="100000" t="100000"/>
                  </a:path>
                  <a:tileRect r="-100000" b="-100000"/>
                </a:gradFill>
                <a:ln w="76200" cap="rnd"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2" name="Straight Connector 71"/>
                <p:cNvCxnSpPr/>
                <p:nvPr/>
              </p:nvCxnSpPr>
              <p:spPr bwMode="auto">
                <a:xfrm rot="5400000" flipH="1" flipV="1">
                  <a:off x="2362597" y="2285603"/>
                  <a:ext cx="153194"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3" name="Straight Connector 72"/>
                <p:cNvCxnSpPr/>
                <p:nvPr/>
              </p:nvCxnSpPr>
              <p:spPr bwMode="auto">
                <a:xfrm rot="5400000" flipH="1" flipV="1">
                  <a:off x="2482455" y="2324497"/>
                  <a:ext cx="224630"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4" name="Straight Connector 73"/>
                <p:cNvCxnSpPr/>
                <p:nvPr/>
              </p:nvCxnSpPr>
              <p:spPr bwMode="auto">
                <a:xfrm rot="5400000" flipH="1" flipV="1">
                  <a:off x="2669382" y="2362994"/>
                  <a:ext cx="303212"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5" name="Straight Connector 74"/>
                <p:cNvCxnSpPr/>
                <p:nvPr/>
              </p:nvCxnSpPr>
              <p:spPr bwMode="auto">
                <a:xfrm rot="5400000" flipH="1" flipV="1">
                  <a:off x="2972594" y="2361406"/>
                  <a:ext cx="306388"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6" name="Straight Connector 75"/>
                <p:cNvCxnSpPr/>
                <p:nvPr/>
              </p:nvCxnSpPr>
              <p:spPr bwMode="auto">
                <a:xfrm rot="5400000" flipH="1" flipV="1">
                  <a:off x="3202782" y="2285206"/>
                  <a:ext cx="152400"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77" name="Straight Connector 76"/>
                <p:cNvCxnSpPr/>
                <p:nvPr/>
              </p:nvCxnSpPr>
              <p:spPr bwMode="auto">
                <a:xfrm rot="5400000" flipH="1" flipV="1">
                  <a:off x="3316288" y="2398712"/>
                  <a:ext cx="379412"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sp>
              <p:nvSpPr>
                <p:cNvPr id="78" name="Oval 77"/>
                <p:cNvSpPr/>
                <p:nvPr/>
              </p:nvSpPr>
              <p:spPr bwMode="auto">
                <a:xfrm>
                  <a:off x="3962400" y="1827212"/>
                  <a:ext cx="762000" cy="7620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Century Gothic"/>
                      <a:cs typeface="Century Gothic"/>
                    </a:rPr>
                    <a:t>4 Fully Trusted Introducer</a:t>
                  </a:r>
                </a:p>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Century Gothic"/>
                      <a:cs typeface="Century Gothic"/>
                    </a:rPr>
                    <a:t>Keys</a:t>
                  </a:r>
                </a:p>
              </p:txBody>
            </p:sp>
          </p:grpSp>
          <p:grpSp>
            <p:nvGrpSpPr>
              <p:cNvPr id="79" name="Group 78"/>
              <p:cNvGrpSpPr/>
              <p:nvPr/>
            </p:nvGrpSpPr>
            <p:grpSpPr>
              <a:xfrm>
                <a:off x="5106170" y="2771456"/>
                <a:ext cx="3945264" cy="1315088"/>
                <a:chOff x="2438400" y="1827212"/>
                <a:chExt cx="2286000" cy="762000"/>
              </a:xfrm>
            </p:grpSpPr>
            <p:cxnSp>
              <p:nvCxnSpPr>
                <p:cNvPr id="80" name="Straight Connector 79"/>
                <p:cNvCxnSpPr/>
                <p:nvPr/>
              </p:nvCxnSpPr>
              <p:spPr bwMode="auto">
                <a:xfrm>
                  <a:off x="2438400" y="2209800"/>
                  <a:ext cx="1676400" cy="1588"/>
                </a:xfrm>
                <a:prstGeom prst="line">
                  <a:avLst/>
                </a:prstGeom>
                <a:gradFill flip="none" rotWithShape="1">
                  <a:gsLst>
                    <a:gs pos="0">
                      <a:srgbClr val="0E3C0D"/>
                    </a:gs>
                    <a:gs pos="100000">
                      <a:srgbClr val="66FF33"/>
                    </a:gs>
                  </a:gsLst>
                  <a:path path="circle">
                    <a:fillToRect l="100000" t="100000"/>
                  </a:path>
                  <a:tileRect r="-100000" b="-100000"/>
                </a:gradFill>
                <a:ln w="76200" cap="rnd"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1" name="Straight Connector 80"/>
                <p:cNvCxnSpPr/>
                <p:nvPr/>
              </p:nvCxnSpPr>
              <p:spPr bwMode="auto">
                <a:xfrm rot="5400000" flipH="1" flipV="1">
                  <a:off x="2362597" y="2285603"/>
                  <a:ext cx="153194"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2" name="Straight Connector 81"/>
                <p:cNvCxnSpPr/>
                <p:nvPr/>
              </p:nvCxnSpPr>
              <p:spPr bwMode="auto">
                <a:xfrm rot="5400000" flipH="1" flipV="1">
                  <a:off x="2482455" y="2324497"/>
                  <a:ext cx="224630"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3" name="Straight Connector 82"/>
                <p:cNvCxnSpPr/>
                <p:nvPr/>
              </p:nvCxnSpPr>
              <p:spPr bwMode="auto">
                <a:xfrm rot="5400000" flipH="1" flipV="1">
                  <a:off x="2669382" y="2362994"/>
                  <a:ext cx="303212"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4" name="Straight Connector 83"/>
                <p:cNvCxnSpPr/>
                <p:nvPr/>
              </p:nvCxnSpPr>
              <p:spPr bwMode="auto">
                <a:xfrm rot="5400000" flipH="1" flipV="1">
                  <a:off x="2972594" y="2361406"/>
                  <a:ext cx="306388"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5" name="Straight Connector 84"/>
                <p:cNvCxnSpPr/>
                <p:nvPr/>
              </p:nvCxnSpPr>
              <p:spPr bwMode="auto">
                <a:xfrm rot="5400000" flipH="1" flipV="1">
                  <a:off x="3202782" y="2285206"/>
                  <a:ext cx="152400"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cxnSp>
              <p:nvCxnSpPr>
                <p:cNvPr id="86" name="Straight Connector 85"/>
                <p:cNvCxnSpPr/>
                <p:nvPr/>
              </p:nvCxnSpPr>
              <p:spPr bwMode="auto">
                <a:xfrm rot="5400000" flipH="1" flipV="1">
                  <a:off x="3316288" y="2398712"/>
                  <a:ext cx="379412" cy="1588"/>
                </a:xfrm>
                <a:prstGeom prst="line">
                  <a:avLst/>
                </a:prstGeom>
                <a:gradFill flip="none" rotWithShape="1">
                  <a:gsLst>
                    <a:gs pos="0">
                      <a:srgbClr val="0E3C0D"/>
                    </a:gs>
                    <a:gs pos="100000">
                      <a:srgbClr val="66FF33"/>
                    </a:gs>
                  </a:gsLst>
                  <a:path path="circle">
                    <a:fillToRect l="100000" t="100000"/>
                  </a:path>
                  <a:tileRect r="-100000" b="-100000"/>
                </a:gradFill>
                <a:ln w="76200" cap="flat" cmpd="sng" algn="ctr">
                  <a:solidFill>
                    <a:srgbClr val="66FF33"/>
                  </a:solidFill>
                  <a:prstDash val="solid"/>
                  <a:round/>
                  <a:headEnd type="none" w="med" len="med"/>
                  <a:tailEnd type="none" w="med" len="med"/>
                </a:ln>
                <a:effectLst>
                  <a:outerShdw blurRad="40000" dist="23000" dir="5400000" rotWithShape="0">
                    <a:srgbClr val="000000">
                      <a:alpha val="35000"/>
                    </a:srgbClr>
                  </a:outerShdw>
                </a:effectLst>
              </p:spPr>
            </p:cxnSp>
            <p:sp>
              <p:nvSpPr>
                <p:cNvPr id="87" name="Oval 86"/>
                <p:cNvSpPr/>
                <p:nvPr/>
              </p:nvSpPr>
              <p:spPr bwMode="auto">
                <a:xfrm>
                  <a:off x="3962400" y="1827212"/>
                  <a:ext cx="762000" cy="7620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Century Gothic"/>
                      <a:cs typeface="Century Gothic"/>
                    </a:rPr>
                    <a:t>8 Marginally Trusted</a:t>
                  </a:r>
                </a:p>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Century Gothic"/>
                      <a:cs typeface="Century Gothic"/>
                    </a:rPr>
                    <a:t>Introducer</a:t>
                  </a:r>
                </a:p>
                <a:p>
                  <a:pPr marL="0" marR="0" indent="0" defTabSz="91440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Century Gothic"/>
                      <a:cs typeface="Century Gothic"/>
                    </a:rPr>
                    <a:t>Keys</a:t>
                  </a:r>
                </a:p>
              </p:txBody>
            </p:sp>
          </p:grpSp>
        </p:grpSp>
        <p:cxnSp>
          <p:nvCxnSpPr>
            <p:cNvPr id="88" name="Straight Arrow Connector 40"/>
            <p:cNvCxnSpPr>
              <a:cxnSpLocks noChangeShapeType="1"/>
            </p:cNvCxnSpPr>
            <p:nvPr/>
          </p:nvCxnSpPr>
          <p:spPr bwMode="auto">
            <a:xfrm rot="16200000" flipH="1">
              <a:off x="2820989" y="3808411"/>
              <a:ext cx="685801" cy="536578"/>
            </a:xfrm>
            <a:prstGeom prst="straightConnector1">
              <a:avLst/>
            </a:prstGeom>
            <a:noFill/>
            <a:ln w="53975">
              <a:solidFill>
                <a:srgbClr val="00FF00"/>
              </a:solidFill>
              <a:round/>
              <a:headEnd type="none" w="med" len="med"/>
              <a:tailEnd type="triangle" w="med" len="med"/>
            </a:ln>
          </p:spPr>
        </p:cxnSp>
        <p:cxnSp>
          <p:nvCxnSpPr>
            <p:cNvPr id="94" name="Straight Arrow Connector 40"/>
            <p:cNvCxnSpPr>
              <a:cxnSpLocks noChangeShapeType="1"/>
            </p:cNvCxnSpPr>
            <p:nvPr/>
          </p:nvCxnSpPr>
          <p:spPr bwMode="auto">
            <a:xfrm rot="10800000" flipV="1">
              <a:off x="5867400" y="3733800"/>
              <a:ext cx="690854" cy="685799"/>
            </a:xfrm>
            <a:prstGeom prst="straightConnector1">
              <a:avLst/>
            </a:prstGeom>
            <a:noFill/>
            <a:ln w="53975">
              <a:solidFill>
                <a:srgbClr val="00FF00"/>
              </a:solidFill>
              <a:round/>
              <a:headEnd type="none" w="med" len="med"/>
              <a:tailEnd type="triangle" w="med" len="med"/>
            </a:ln>
          </p:spPr>
        </p:cxnSp>
        <p:sp>
          <p:nvSpPr>
            <p:cNvPr id="99" name="Text Box 8"/>
            <p:cNvSpPr txBox="1">
              <a:spLocks noChangeArrowheads="1"/>
            </p:cNvSpPr>
            <p:nvPr/>
          </p:nvSpPr>
          <p:spPr bwMode="auto">
            <a:xfrm>
              <a:off x="4207188" y="3228945"/>
              <a:ext cx="729624"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Or</a:t>
              </a:r>
              <a:endParaRPr lang="en-US" sz="2000" dirty="0">
                <a:solidFill>
                  <a:srgbClr val="FFFFFF"/>
                </a:solidFill>
                <a:latin typeface="Century Gothic" charset="0"/>
                <a:ea typeface="Century Gothic" charset="0"/>
                <a:cs typeface="Century Gothic"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PGP Web of Trust Model</a:t>
            </a:r>
          </a:p>
        </p:txBody>
      </p:sp>
      <p:sp>
        <p:nvSpPr>
          <p:cNvPr id="80901" name="Slide Number Placeholder 9"/>
          <p:cNvSpPr>
            <a:spLocks noGrp="1"/>
          </p:cNvSpPr>
          <p:nvPr>
            <p:ph type="sldNum" sz="quarter" idx="12"/>
          </p:nvPr>
        </p:nvSpPr>
        <p:spPr>
          <a:noFill/>
        </p:spPr>
        <p:txBody>
          <a:bodyPr/>
          <a:lstStyle/>
          <a:p>
            <a:fld id="{D6536C3C-95EA-564C-B845-91E3BC8726F8}" type="slidenum">
              <a:rPr lang="en-US" smtClean="0">
                <a:latin typeface="Eurostile" charset="0"/>
                <a:ea typeface="Eurostile" charset="0"/>
                <a:cs typeface="Eurostile" charset="0"/>
              </a:rPr>
              <a:pPr/>
              <a:t>24</a:t>
            </a:fld>
            <a:endParaRPr lang="en-US" smtClean="0">
              <a:latin typeface="Eurostile" charset="0"/>
              <a:ea typeface="Eurostile" charset="0"/>
              <a:cs typeface="Eurostile" charset="0"/>
            </a:endParaRPr>
          </a:p>
        </p:txBody>
      </p:sp>
      <p:sp>
        <p:nvSpPr>
          <p:cNvPr id="97" name="Text Box 8"/>
          <p:cNvSpPr txBox="1">
            <a:spLocks noChangeArrowheads="1"/>
          </p:cNvSpPr>
          <p:nvPr/>
        </p:nvSpPr>
        <p:spPr bwMode="auto">
          <a:xfrm>
            <a:off x="0"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New keys are trusted if enough certificates trust them</a:t>
            </a:r>
            <a:endParaRPr lang="en-US" sz="2000" dirty="0">
              <a:solidFill>
                <a:srgbClr val="FFFFFF"/>
              </a:solidFill>
              <a:latin typeface="Century Gothic" charset="0"/>
              <a:ea typeface="Century Gothic" charset="0"/>
              <a:cs typeface="Century Gothic" charset="0"/>
            </a:endParaRPr>
          </a:p>
        </p:txBody>
      </p:sp>
      <p:grpSp>
        <p:nvGrpSpPr>
          <p:cNvPr id="153" name="Group 152"/>
          <p:cNvGrpSpPr/>
          <p:nvPr/>
        </p:nvGrpSpPr>
        <p:grpSpPr>
          <a:xfrm>
            <a:off x="962393" y="1206669"/>
            <a:ext cx="7219214" cy="4444663"/>
            <a:chOff x="962393" y="660737"/>
            <a:chExt cx="7219214" cy="4444663"/>
          </a:xfrm>
        </p:grpSpPr>
        <p:grpSp>
          <p:nvGrpSpPr>
            <p:cNvPr id="2" name="Group 23"/>
            <p:cNvGrpSpPr/>
            <p:nvPr/>
          </p:nvGrpSpPr>
          <p:grpSpPr>
            <a:xfrm>
              <a:off x="3429000" y="4343400"/>
              <a:ext cx="2286000" cy="762000"/>
              <a:chOff x="2438400" y="1827212"/>
              <a:chExt cx="2286000" cy="762000"/>
            </a:xfrm>
          </p:grpSpPr>
          <p:cxnSp>
            <p:nvCxnSpPr>
              <p:cNvPr id="11" name="Straight Connector 10"/>
              <p:cNvCxnSpPr/>
              <p:nvPr/>
            </p:nvCxnSpPr>
            <p:spPr bwMode="auto">
              <a:xfrm>
                <a:off x="2438400" y="2209800"/>
                <a:ext cx="1676400" cy="1588"/>
              </a:xfrm>
              <a:prstGeom prst="line">
                <a:avLst/>
              </a:prstGeom>
              <a:solidFill>
                <a:schemeClr val="tx1">
                  <a:alpha val="50000"/>
                </a:schemeClr>
              </a:solidFill>
              <a:ln w="76200" cap="rnd"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rot="5400000" flipH="1" flipV="1">
                <a:off x="2362597" y="2285603"/>
                <a:ext cx="153194"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rot="5400000" flipH="1" flipV="1">
                <a:off x="2482455" y="2324497"/>
                <a:ext cx="22463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rot="5400000" flipH="1" flipV="1">
                <a:off x="2669382" y="2362994"/>
                <a:ext cx="3032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rot="5400000" flipH="1" flipV="1">
                <a:off x="2972594" y="2361406"/>
                <a:ext cx="306388"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rot="5400000" flipH="1" flipV="1">
                <a:off x="3202782" y="2285206"/>
                <a:ext cx="15240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rot="5400000" flipH="1" flipV="1">
                <a:off x="3316288" y="2398712"/>
                <a:ext cx="3794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sp>
            <p:nvSpPr>
              <p:cNvPr id="23" name="Oval 22"/>
              <p:cNvSpPr/>
              <p:nvPr/>
            </p:nvSpPr>
            <p:spPr bwMode="auto">
              <a:xfrm>
                <a:off x="3962400" y="1827212"/>
                <a:ext cx="762000" cy="762000"/>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marL="0" marR="0" indent="0" defTabSz="914400" eaLnBrk="1" latinLnBrk="0" hangingPunct="1">
                  <a:lnSpc>
                    <a:spcPct val="100000"/>
                  </a:lnSpc>
                  <a:spcBef>
                    <a:spcPct val="0"/>
                  </a:spcBef>
                  <a:buClrTx/>
                  <a:buSzTx/>
                  <a:buFontTx/>
                  <a:buNone/>
                  <a:tabLst/>
                  <a:defRPr/>
                </a:pPr>
                <a:r>
                  <a:rPr lang="en-US" sz="1200" dirty="0" smtClean="0">
                    <a:solidFill>
                      <a:srgbClr val="FFFFFF"/>
                    </a:solidFill>
                    <a:latin typeface="Century Gothic" charset="0"/>
                    <a:ea typeface="Century Gothic" charset="0"/>
                    <a:cs typeface="Century Gothic" charset="0"/>
                  </a:rPr>
                  <a:t>New Key</a:t>
                </a:r>
                <a:endParaRPr lang="en-US" sz="1200" dirty="0">
                  <a:solidFill>
                    <a:srgbClr val="FFFFFF"/>
                  </a:solidFill>
                  <a:latin typeface="Century Gothic" charset="0"/>
                  <a:ea typeface="Century Gothic" charset="0"/>
                  <a:cs typeface="Century Gothic" charset="0"/>
                </a:endParaRPr>
              </a:p>
            </p:txBody>
          </p:sp>
        </p:grpSp>
        <p:cxnSp>
          <p:nvCxnSpPr>
            <p:cNvPr id="88" name="Straight Arrow Connector 40"/>
            <p:cNvCxnSpPr>
              <a:cxnSpLocks noChangeShapeType="1"/>
            </p:cNvCxnSpPr>
            <p:nvPr/>
          </p:nvCxnSpPr>
          <p:spPr bwMode="auto">
            <a:xfrm rot="16200000" flipH="1">
              <a:off x="2409218" y="3686781"/>
              <a:ext cx="914401" cy="856037"/>
            </a:xfrm>
            <a:prstGeom prst="straightConnector1">
              <a:avLst/>
            </a:prstGeom>
            <a:noFill/>
            <a:ln w="53975">
              <a:solidFill>
                <a:srgbClr val="00FF00"/>
              </a:solidFill>
              <a:round/>
              <a:headEnd type="none" w="med" len="med"/>
              <a:tailEnd type="triangle" w="med" len="med"/>
            </a:ln>
          </p:spPr>
        </p:cxnSp>
        <p:cxnSp>
          <p:nvCxnSpPr>
            <p:cNvPr id="94" name="Straight Arrow Connector 40"/>
            <p:cNvCxnSpPr>
              <a:cxnSpLocks noChangeShapeType="1"/>
            </p:cNvCxnSpPr>
            <p:nvPr/>
          </p:nvCxnSpPr>
          <p:spPr bwMode="auto">
            <a:xfrm rot="10800000" flipV="1">
              <a:off x="5715000" y="3657600"/>
              <a:ext cx="872164" cy="685800"/>
            </a:xfrm>
            <a:prstGeom prst="straightConnector1">
              <a:avLst/>
            </a:prstGeom>
            <a:noFill/>
            <a:ln w="53975">
              <a:solidFill>
                <a:srgbClr val="00FF00"/>
              </a:solidFill>
              <a:round/>
              <a:headEnd type="none" w="med" len="med"/>
              <a:tailEnd type="triangle" w="med" len="med"/>
            </a:ln>
          </p:spPr>
        </p:cxnSp>
        <p:grpSp>
          <p:nvGrpSpPr>
            <p:cNvPr id="144" name="Group 143"/>
            <p:cNvGrpSpPr/>
            <p:nvPr/>
          </p:nvGrpSpPr>
          <p:grpSpPr>
            <a:xfrm>
              <a:off x="962393" y="660737"/>
              <a:ext cx="7219214" cy="2867888"/>
              <a:chOff x="762000" y="660737"/>
              <a:chExt cx="7219214" cy="2867888"/>
            </a:xfrm>
          </p:grpSpPr>
          <p:grpSp>
            <p:nvGrpSpPr>
              <p:cNvPr id="125" name="Group 124"/>
              <p:cNvGrpSpPr/>
              <p:nvPr/>
            </p:nvGrpSpPr>
            <p:grpSpPr>
              <a:xfrm>
                <a:off x="5257800" y="660737"/>
                <a:ext cx="2723414" cy="2867888"/>
                <a:chOff x="5257800" y="660737"/>
                <a:chExt cx="2723414" cy="2867888"/>
              </a:xfrm>
            </p:grpSpPr>
            <p:grpSp>
              <p:nvGrpSpPr>
                <p:cNvPr id="99" name="Group 98"/>
                <p:cNvGrpSpPr/>
                <p:nvPr/>
              </p:nvGrpSpPr>
              <p:grpSpPr>
                <a:xfrm>
                  <a:off x="5257800" y="660737"/>
                  <a:ext cx="2723414" cy="2867888"/>
                  <a:chOff x="249974" y="630293"/>
                  <a:chExt cx="2723414" cy="2867888"/>
                </a:xfrm>
              </p:grpSpPr>
              <p:sp>
                <p:nvSpPr>
                  <p:cNvPr id="100" name="Rectangle 99"/>
                  <p:cNvSpPr/>
                  <p:nvPr/>
                </p:nvSpPr>
                <p:spPr bwMode="auto">
                  <a:xfrm>
                    <a:off x="249974" y="630293"/>
                    <a:ext cx="2723414" cy="2867888"/>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solidFill>
                        <a:srgbClr val="FFFFFF"/>
                      </a:solidFill>
                      <a:latin typeface="Century Gothic"/>
                      <a:cs typeface="Century Gothic"/>
                    </a:endParaRPr>
                  </a:p>
                </p:txBody>
              </p:sp>
              <p:sp>
                <p:nvSpPr>
                  <p:cNvPr id="102" name="TextBox 101"/>
                  <p:cNvSpPr txBox="1"/>
                  <p:nvPr/>
                </p:nvSpPr>
                <p:spPr>
                  <a:xfrm>
                    <a:off x="322005" y="696586"/>
                    <a:ext cx="2579352" cy="584776"/>
                  </a:xfrm>
                  <a:prstGeom prst="rect">
                    <a:avLst/>
                  </a:prstGeom>
                  <a:noFill/>
                </p:spPr>
                <p:txBody>
                  <a:bodyPr wrap="none" rtlCol="0">
                    <a:spAutoFit/>
                  </a:bodyPr>
                  <a:lstStyle/>
                  <a:p>
                    <a:r>
                      <a:rPr lang="en-US" dirty="0" smtClean="0">
                        <a:solidFill>
                          <a:schemeClr val="tx1"/>
                        </a:solidFill>
                      </a:rPr>
                      <a:t>2 Certificates</a:t>
                    </a:r>
                    <a:endParaRPr lang="en-US" dirty="0">
                      <a:solidFill>
                        <a:schemeClr val="tx1"/>
                      </a:solidFill>
                    </a:endParaRPr>
                  </a:p>
                </p:txBody>
              </p:sp>
              <p:sp>
                <p:nvSpPr>
                  <p:cNvPr id="103" name="TextBox 102"/>
                  <p:cNvSpPr txBox="1"/>
                  <p:nvPr/>
                </p:nvSpPr>
                <p:spPr>
                  <a:xfrm>
                    <a:off x="618516" y="2857406"/>
                    <a:ext cx="1986341" cy="338554"/>
                  </a:xfrm>
                  <a:prstGeom prst="rect">
                    <a:avLst/>
                  </a:prstGeom>
                  <a:noFill/>
                </p:spPr>
                <p:txBody>
                  <a:bodyPr wrap="none" rtlCol="0">
                    <a:spAutoFit/>
                  </a:bodyPr>
                  <a:lstStyle/>
                  <a:p>
                    <a:r>
                      <a:rPr lang="en-US" sz="1600" dirty="0" smtClean="0">
                        <a:solidFill>
                          <a:schemeClr val="tx1"/>
                        </a:solidFill>
                      </a:rPr>
                      <a:t>(completely trusted)</a:t>
                    </a:r>
                    <a:endParaRPr lang="en-US" sz="1600" dirty="0">
                      <a:solidFill>
                        <a:schemeClr val="tx1"/>
                      </a:solidFill>
                    </a:endParaRPr>
                  </a:p>
                </p:txBody>
              </p:sp>
            </p:grpSp>
            <p:grpSp>
              <p:nvGrpSpPr>
                <p:cNvPr id="112" name="Group 23"/>
                <p:cNvGrpSpPr/>
                <p:nvPr/>
              </p:nvGrpSpPr>
              <p:grpSpPr>
                <a:xfrm>
                  <a:off x="5546983" y="1642875"/>
                  <a:ext cx="2286000" cy="762000"/>
                  <a:chOff x="2438400" y="1827212"/>
                  <a:chExt cx="2286000" cy="762000"/>
                </a:xfrm>
              </p:grpSpPr>
              <p:cxnSp>
                <p:nvCxnSpPr>
                  <p:cNvPr id="113" name="Straight Connector 112"/>
                  <p:cNvCxnSpPr/>
                  <p:nvPr/>
                </p:nvCxnSpPr>
                <p:spPr bwMode="auto">
                  <a:xfrm>
                    <a:off x="2438400" y="2209800"/>
                    <a:ext cx="1676400" cy="1588"/>
                  </a:xfrm>
                  <a:prstGeom prst="line">
                    <a:avLst/>
                  </a:prstGeom>
                  <a:solidFill>
                    <a:schemeClr val="tx1">
                      <a:alpha val="50000"/>
                    </a:schemeClr>
                  </a:solidFill>
                  <a:ln w="76200" cap="rnd" cmpd="sng" algn="ctr">
                    <a:solidFill>
                      <a:srgbClr val="FF0000"/>
                    </a:solidFill>
                    <a:prstDash val="solid"/>
                    <a:round/>
                    <a:headEnd type="none" w="med" len="med"/>
                    <a:tailEnd type="none" w="med" len="med"/>
                  </a:ln>
                  <a:effectLst/>
                </p:spPr>
              </p:cxnSp>
              <p:cxnSp>
                <p:nvCxnSpPr>
                  <p:cNvPr id="114" name="Straight Connector 113"/>
                  <p:cNvCxnSpPr/>
                  <p:nvPr/>
                </p:nvCxnSpPr>
                <p:spPr bwMode="auto">
                  <a:xfrm rot="5400000" flipH="1" flipV="1">
                    <a:off x="2362597" y="2285603"/>
                    <a:ext cx="153194"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15" name="Straight Connector 114"/>
                  <p:cNvCxnSpPr/>
                  <p:nvPr/>
                </p:nvCxnSpPr>
                <p:spPr bwMode="auto">
                  <a:xfrm rot="5400000" flipH="1" flipV="1">
                    <a:off x="2482455" y="2324497"/>
                    <a:ext cx="22463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16" name="Straight Connector 115"/>
                  <p:cNvCxnSpPr/>
                  <p:nvPr/>
                </p:nvCxnSpPr>
                <p:spPr bwMode="auto">
                  <a:xfrm rot="5400000" flipH="1" flipV="1">
                    <a:off x="2669382" y="2362994"/>
                    <a:ext cx="3032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rot="5400000" flipH="1" flipV="1">
                    <a:off x="2972594" y="2361406"/>
                    <a:ext cx="306388"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18" name="Straight Connector 117"/>
                  <p:cNvCxnSpPr/>
                  <p:nvPr/>
                </p:nvCxnSpPr>
                <p:spPr bwMode="auto">
                  <a:xfrm rot="5400000" flipH="1" flipV="1">
                    <a:off x="3202782" y="2285206"/>
                    <a:ext cx="15240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19" name="Straight Connector 118"/>
                  <p:cNvCxnSpPr/>
                  <p:nvPr/>
                </p:nvCxnSpPr>
                <p:spPr bwMode="auto">
                  <a:xfrm rot="5400000" flipH="1" flipV="1">
                    <a:off x="3316288" y="2398712"/>
                    <a:ext cx="3794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sp>
                <p:nvSpPr>
                  <p:cNvPr id="120" name="Oval 119"/>
                  <p:cNvSpPr/>
                  <p:nvPr/>
                </p:nvSpPr>
                <p:spPr bwMode="auto">
                  <a:xfrm>
                    <a:off x="3962400" y="1827212"/>
                    <a:ext cx="762000" cy="762000"/>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marL="0" marR="0" indent="0" defTabSz="914400" eaLnBrk="1" latinLnBrk="0" hangingPunct="1">
                      <a:lnSpc>
                        <a:spcPct val="100000"/>
                      </a:lnSpc>
                      <a:spcBef>
                        <a:spcPct val="0"/>
                      </a:spcBef>
                      <a:buClrTx/>
                      <a:buSzTx/>
                      <a:buFontTx/>
                      <a:buNone/>
                      <a:tabLst/>
                      <a:defRPr/>
                    </a:pPr>
                    <a:r>
                      <a:rPr lang="en-US" sz="1200" dirty="0" smtClean="0">
                        <a:solidFill>
                          <a:srgbClr val="FFFFFF"/>
                        </a:solidFill>
                        <a:latin typeface="Century Gothic" charset="0"/>
                        <a:ea typeface="Century Gothic" charset="0"/>
                        <a:cs typeface="Century Gothic" charset="0"/>
                      </a:rPr>
                      <a:t>New Key</a:t>
                    </a:r>
                    <a:endParaRPr lang="en-US" sz="1200" dirty="0">
                      <a:solidFill>
                        <a:srgbClr val="FFFFFF"/>
                      </a:solidFill>
                      <a:latin typeface="Century Gothic" charset="0"/>
                      <a:ea typeface="Century Gothic" charset="0"/>
                      <a:cs typeface="Century Gothic" charset="0"/>
                    </a:endParaRPr>
                  </a:p>
                </p:txBody>
              </p:sp>
            </p:grpSp>
          </p:grpSp>
          <p:grpSp>
            <p:nvGrpSpPr>
              <p:cNvPr id="126" name="Group 125"/>
              <p:cNvGrpSpPr/>
              <p:nvPr/>
            </p:nvGrpSpPr>
            <p:grpSpPr>
              <a:xfrm>
                <a:off x="762000" y="660737"/>
                <a:ext cx="2723414" cy="2867888"/>
                <a:chOff x="5257800" y="660737"/>
                <a:chExt cx="2723414" cy="2867888"/>
              </a:xfrm>
            </p:grpSpPr>
            <p:grpSp>
              <p:nvGrpSpPr>
                <p:cNvPr id="127" name="Group 98"/>
                <p:cNvGrpSpPr/>
                <p:nvPr/>
              </p:nvGrpSpPr>
              <p:grpSpPr>
                <a:xfrm>
                  <a:off x="5257800" y="660737"/>
                  <a:ext cx="2723414" cy="2867888"/>
                  <a:chOff x="249974" y="630293"/>
                  <a:chExt cx="2723414" cy="2867888"/>
                </a:xfrm>
              </p:grpSpPr>
              <p:sp>
                <p:nvSpPr>
                  <p:cNvPr id="137" name="Rectangle 136"/>
                  <p:cNvSpPr/>
                  <p:nvPr/>
                </p:nvSpPr>
                <p:spPr bwMode="auto">
                  <a:xfrm>
                    <a:off x="249974" y="630293"/>
                    <a:ext cx="2723414" cy="2867888"/>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solidFill>
                        <a:srgbClr val="FFFFFF"/>
                      </a:solidFill>
                      <a:latin typeface="Century Gothic"/>
                      <a:cs typeface="Century Gothic"/>
                    </a:endParaRPr>
                  </a:p>
                </p:txBody>
              </p:sp>
              <p:sp>
                <p:nvSpPr>
                  <p:cNvPr id="138" name="TextBox 137"/>
                  <p:cNvSpPr txBox="1"/>
                  <p:nvPr/>
                </p:nvSpPr>
                <p:spPr>
                  <a:xfrm>
                    <a:off x="322005" y="696586"/>
                    <a:ext cx="2579352" cy="584776"/>
                  </a:xfrm>
                  <a:prstGeom prst="rect">
                    <a:avLst/>
                  </a:prstGeom>
                  <a:noFill/>
                </p:spPr>
                <p:txBody>
                  <a:bodyPr wrap="none" rtlCol="0">
                    <a:spAutoFit/>
                  </a:bodyPr>
                  <a:lstStyle/>
                  <a:p>
                    <a:r>
                      <a:rPr lang="en-US" dirty="0" smtClean="0">
                        <a:solidFill>
                          <a:schemeClr val="tx1"/>
                        </a:solidFill>
                      </a:rPr>
                      <a:t>4 Certificates</a:t>
                    </a:r>
                    <a:endParaRPr lang="en-US" dirty="0">
                      <a:solidFill>
                        <a:schemeClr val="tx1"/>
                      </a:solidFill>
                    </a:endParaRPr>
                  </a:p>
                </p:txBody>
              </p:sp>
              <p:sp>
                <p:nvSpPr>
                  <p:cNvPr id="139" name="TextBox 138"/>
                  <p:cNvSpPr txBox="1"/>
                  <p:nvPr/>
                </p:nvSpPr>
                <p:spPr>
                  <a:xfrm>
                    <a:off x="641361" y="2857406"/>
                    <a:ext cx="1940655" cy="338554"/>
                  </a:xfrm>
                  <a:prstGeom prst="rect">
                    <a:avLst/>
                  </a:prstGeom>
                  <a:noFill/>
                </p:spPr>
                <p:txBody>
                  <a:bodyPr wrap="none" rtlCol="0">
                    <a:spAutoFit/>
                  </a:bodyPr>
                  <a:lstStyle/>
                  <a:p>
                    <a:r>
                      <a:rPr lang="en-US" sz="1600" dirty="0" smtClean="0">
                        <a:solidFill>
                          <a:schemeClr val="tx1"/>
                        </a:solidFill>
                      </a:rPr>
                      <a:t>(marginally trusted)</a:t>
                    </a:r>
                    <a:endParaRPr lang="en-US" sz="1600" dirty="0">
                      <a:solidFill>
                        <a:schemeClr val="tx1"/>
                      </a:solidFill>
                    </a:endParaRPr>
                  </a:p>
                </p:txBody>
              </p:sp>
            </p:grpSp>
            <p:grpSp>
              <p:nvGrpSpPr>
                <p:cNvPr id="128" name="Group 23"/>
                <p:cNvGrpSpPr/>
                <p:nvPr/>
              </p:nvGrpSpPr>
              <p:grpSpPr>
                <a:xfrm>
                  <a:off x="5546983" y="1642875"/>
                  <a:ext cx="2286000" cy="762000"/>
                  <a:chOff x="2438400" y="1827212"/>
                  <a:chExt cx="2286000" cy="762000"/>
                </a:xfrm>
              </p:grpSpPr>
              <p:cxnSp>
                <p:nvCxnSpPr>
                  <p:cNvPr id="129" name="Straight Connector 128"/>
                  <p:cNvCxnSpPr/>
                  <p:nvPr/>
                </p:nvCxnSpPr>
                <p:spPr bwMode="auto">
                  <a:xfrm>
                    <a:off x="2438400" y="2209800"/>
                    <a:ext cx="1676400" cy="1588"/>
                  </a:xfrm>
                  <a:prstGeom prst="line">
                    <a:avLst/>
                  </a:prstGeom>
                  <a:solidFill>
                    <a:schemeClr val="tx1">
                      <a:alpha val="50000"/>
                    </a:schemeClr>
                  </a:solidFill>
                  <a:ln w="76200" cap="rnd" cmpd="sng" algn="ctr">
                    <a:solidFill>
                      <a:srgbClr val="FF0000"/>
                    </a:solidFill>
                    <a:prstDash val="solid"/>
                    <a:round/>
                    <a:headEnd type="none" w="med" len="med"/>
                    <a:tailEnd type="none" w="med" len="med"/>
                  </a:ln>
                  <a:effectLst/>
                </p:spPr>
              </p:cxnSp>
              <p:cxnSp>
                <p:nvCxnSpPr>
                  <p:cNvPr id="130" name="Straight Connector 129"/>
                  <p:cNvCxnSpPr/>
                  <p:nvPr/>
                </p:nvCxnSpPr>
                <p:spPr bwMode="auto">
                  <a:xfrm rot="5400000" flipH="1" flipV="1">
                    <a:off x="2362597" y="2285603"/>
                    <a:ext cx="153194"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31" name="Straight Connector 130"/>
                  <p:cNvCxnSpPr/>
                  <p:nvPr/>
                </p:nvCxnSpPr>
                <p:spPr bwMode="auto">
                  <a:xfrm rot="5400000" flipH="1" flipV="1">
                    <a:off x="2482455" y="2324497"/>
                    <a:ext cx="22463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32" name="Straight Connector 131"/>
                  <p:cNvCxnSpPr/>
                  <p:nvPr/>
                </p:nvCxnSpPr>
                <p:spPr bwMode="auto">
                  <a:xfrm rot="5400000" flipH="1" flipV="1">
                    <a:off x="2669382" y="2362994"/>
                    <a:ext cx="3032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33" name="Straight Connector 132"/>
                  <p:cNvCxnSpPr/>
                  <p:nvPr/>
                </p:nvCxnSpPr>
                <p:spPr bwMode="auto">
                  <a:xfrm rot="5400000" flipH="1" flipV="1">
                    <a:off x="2972594" y="2361406"/>
                    <a:ext cx="306388"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34" name="Straight Connector 133"/>
                  <p:cNvCxnSpPr/>
                  <p:nvPr/>
                </p:nvCxnSpPr>
                <p:spPr bwMode="auto">
                  <a:xfrm rot="5400000" flipH="1" flipV="1">
                    <a:off x="3202782" y="2285206"/>
                    <a:ext cx="152400"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cxnSp>
                <p:nvCxnSpPr>
                  <p:cNvPr id="135" name="Straight Connector 134"/>
                  <p:cNvCxnSpPr/>
                  <p:nvPr/>
                </p:nvCxnSpPr>
                <p:spPr bwMode="auto">
                  <a:xfrm rot="5400000" flipH="1" flipV="1">
                    <a:off x="3316288" y="2398712"/>
                    <a:ext cx="379412" cy="1588"/>
                  </a:xfrm>
                  <a:prstGeom prst="line">
                    <a:avLst/>
                  </a:prstGeom>
                  <a:solidFill>
                    <a:schemeClr val="tx1">
                      <a:alpha val="50000"/>
                    </a:schemeClr>
                  </a:solidFill>
                  <a:ln w="76200" cap="flat" cmpd="sng" algn="ctr">
                    <a:solidFill>
                      <a:srgbClr val="FF0000"/>
                    </a:solidFill>
                    <a:prstDash val="solid"/>
                    <a:round/>
                    <a:headEnd type="none" w="med" len="med"/>
                    <a:tailEnd type="none" w="med" len="med"/>
                  </a:ln>
                  <a:effectLst/>
                </p:spPr>
              </p:cxnSp>
              <p:sp>
                <p:nvSpPr>
                  <p:cNvPr id="136" name="Oval 135"/>
                  <p:cNvSpPr/>
                  <p:nvPr/>
                </p:nvSpPr>
                <p:spPr bwMode="auto">
                  <a:xfrm>
                    <a:off x="3962400" y="1827212"/>
                    <a:ext cx="762000" cy="762000"/>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marL="0" marR="0" indent="0" defTabSz="914400" eaLnBrk="1" latinLnBrk="0" hangingPunct="1">
                      <a:lnSpc>
                        <a:spcPct val="100000"/>
                      </a:lnSpc>
                      <a:spcBef>
                        <a:spcPct val="0"/>
                      </a:spcBef>
                      <a:buClrTx/>
                      <a:buSzTx/>
                      <a:buFontTx/>
                      <a:buNone/>
                      <a:tabLst/>
                      <a:defRPr/>
                    </a:pPr>
                    <a:r>
                      <a:rPr lang="en-US" sz="1200" dirty="0" smtClean="0">
                        <a:solidFill>
                          <a:srgbClr val="FFFFFF"/>
                        </a:solidFill>
                        <a:latin typeface="Century Gothic" charset="0"/>
                        <a:ea typeface="Century Gothic" charset="0"/>
                        <a:cs typeface="Century Gothic" charset="0"/>
                      </a:rPr>
                      <a:t>New Key</a:t>
                    </a:r>
                    <a:endParaRPr lang="en-US" sz="1200" dirty="0">
                      <a:solidFill>
                        <a:srgbClr val="FFFFFF"/>
                      </a:solidFill>
                      <a:latin typeface="Century Gothic" charset="0"/>
                      <a:ea typeface="Century Gothic" charset="0"/>
                      <a:cs typeface="Century Gothic" charset="0"/>
                    </a:endParaRPr>
                  </a:p>
                </p:txBody>
              </p:sp>
            </p:grpSp>
          </p:grpSp>
        </p:grpSp>
      </p:grpSp>
      <p:sp>
        <p:nvSpPr>
          <p:cNvPr id="154" name="Text Box 8"/>
          <p:cNvSpPr txBox="1">
            <a:spLocks noChangeArrowheads="1"/>
          </p:cNvSpPr>
          <p:nvPr/>
        </p:nvSpPr>
        <p:spPr bwMode="auto">
          <a:xfrm>
            <a:off x="4207188" y="3228945"/>
            <a:ext cx="729624"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Or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hangingPunct="1">
              <a:lnSpc>
                <a:spcPct val="80000"/>
              </a:lnSpc>
              <a:spcBef>
                <a:spcPct val="0"/>
              </a:spcBef>
              <a:defRPr/>
            </a:pPr>
            <a:r>
              <a:rPr lang="en-US" sz="2000" dirty="0">
                <a:solidFill>
                  <a:srgbClr val="FFFFFF"/>
                </a:solidFill>
                <a:latin typeface="Century Gothic" charset="0"/>
                <a:ea typeface="Century Gothic" charset="0"/>
                <a:cs typeface="Century Gothic" charset="0"/>
              </a:rPr>
              <a:t>MAJOR CONTRIBUTIONS OF THE PGP WEB OF TRUST MODEL</a:t>
            </a:r>
          </a:p>
        </p:txBody>
      </p:sp>
      <p:sp>
        <p:nvSpPr>
          <p:cNvPr id="11" name="Text Box 8"/>
          <p:cNvSpPr txBox="1">
            <a:spLocks noChangeArrowheads="1"/>
          </p:cNvSpPr>
          <p:nvPr/>
        </p:nvSpPr>
        <p:spPr bwMode="auto">
          <a:xfrm>
            <a:off x="0" y="809595"/>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Relative trust – Users can trust other users to one of several levels</a:t>
            </a:r>
          </a:p>
        </p:txBody>
      </p:sp>
      <p:sp>
        <p:nvSpPr>
          <p:cNvPr id="61" name="Text Box 8"/>
          <p:cNvSpPr txBox="1">
            <a:spLocks noChangeArrowheads="1"/>
          </p:cNvSpPr>
          <p:nvPr/>
        </p:nvSpPr>
        <p:spPr bwMode="auto">
          <a:xfrm>
            <a:off x="0" y="201924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Non-transitive </a:t>
            </a:r>
            <a:r>
              <a:rPr lang="en-US" sz="2000" dirty="0" smtClean="0">
                <a:solidFill>
                  <a:srgbClr val="FFFFFF"/>
                </a:solidFill>
                <a:latin typeface="Century Gothic" charset="0"/>
                <a:ea typeface="Century Gothic" charset="0"/>
                <a:cs typeface="Century Gothic" charset="0"/>
              </a:rPr>
              <a:t>trust</a:t>
            </a:r>
            <a:endParaRPr lang="en-US" sz="2000" dirty="0">
              <a:solidFill>
                <a:srgbClr val="FFFFFF"/>
              </a:solidFill>
              <a:latin typeface="Century Gothic" charset="0"/>
              <a:ea typeface="Century Gothic" charset="0"/>
              <a:cs typeface="Century Gothic" charset="0"/>
            </a:endParaRPr>
          </a:p>
        </p:txBody>
      </p:sp>
      <p:sp>
        <p:nvSpPr>
          <p:cNvPr id="5" name="Text Box 8"/>
          <p:cNvSpPr txBox="1">
            <a:spLocks noChangeArrowheads="1"/>
          </p:cNvSpPr>
          <p:nvPr/>
        </p:nvSpPr>
        <p:spPr bwMode="auto">
          <a:xfrm>
            <a:off x="0" y="3228885"/>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Popularity based</a:t>
            </a:r>
            <a:r>
              <a:rPr lang="en-US" sz="2000" dirty="0" smtClean="0">
                <a:solidFill>
                  <a:srgbClr val="FFFFFF"/>
                </a:solidFill>
                <a:latin typeface="Century Gothic" charset="0"/>
                <a:ea typeface="Century Gothic" charset="0"/>
                <a:cs typeface="Century Gothic" charset="0"/>
              </a:rPr>
              <a:t> trust (voting)</a:t>
            </a:r>
            <a:endParaRPr lang="en-US" sz="2000" dirty="0">
              <a:solidFill>
                <a:srgbClr val="FFFFFF"/>
              </a:solidFill>
              <a:latin typeface="Century Gothic" charset="0"/>
              <a:ea typeface="Century Gothic" charset="0"/>
              <a:cs typeface="Century Gothic" charset="0"/>
            </a:endParaRPr>
          </a:p>
        </p:txBody>
      </p:sp>
      <p:sp>
        <p:nvSpPr>
          <p:cNvPr id="6" name="Text Box 8"/>
          <p:cNvSpPr txBox="1">
            <a:spLocks noChangeArrowheads="1"/>
          </p:cNvSpPr>
          <p:nvPr/>
        </p:nvSpPr>
        <p:spPr bwMode="auto">
          <a:xfrm>
            <a:off x="0" y="44385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Public key authentication and identity</a:t>
            </a:r>
            <a:endParaRPr lang="en-US" sz="2000" dirty="0">
              <a:solidFill>
                <a:srgbClr val="FFFFFF"/>
              </a:solidFill>
              <a:latin typeface="Century Gothic" charset="0"/>
              <a:ea typeface="Century Gothic" charset="0"/>
              <a:cs typeface="Century Gothic" charset="0"/>
            </a:endParaRPr>
          </a:p>
        </p:txBody>
      </p:sp>
      <p:sp>
        <p:nvSpPr>
          <p:cNvPr id="7" name="Text Box 8"/>
          <p:cNvSpPr txBox="1">
            <a:spLocks noChangeArrowheads="1"/>
          </p:cNvSpPr>
          <p:nvPr/>
        </p:nvSpPr>
        <p:spPr bwMode="auto">
          <a:xfrm>
            <a:off x="0" y="5648295"/>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Multiple levels of trust, with</a:t>
            </a:r>
            <a:r>
              <a:rPr lang="en-US" sz="2000" dirty="0" smtClean="0">
                <a:solidFill>
                  <a:srgbClr val="FFFFFF"/>
                </a:solidFill>
                <a:latin typeface="Century Gothic" charset="0"/>
                <a:ea typeface="Century Gothic" charset="0"/>
                <a:cs typeface="Century Gothic" charset="0"/>
              </a:rPr>
              <a:t> user defined </a:t>
            </a:r>
            <a:r>
              <a:rPr lang="en-US" sz="2000" dirty="0" err="1" smtClean="0">
                <a:solidFill>
                  <a:srgbClr val="FFFFFF"/>
                </a:solidFill>
                <a:latin typeface="Century Gothic" charset="0"/>
                <a:ea typeface="Century Gothic" charset="0"/>
                <a:cs typeface="Century Gothic" charset="0"/>
              </a:rPr>
              <a:t>meaningss</a:t>
            </a:r>
            <a:endParaRPr lang="en-US" sz="2000" dirty="0">
              <a:solidFill>
                <a:srgbClr val="FFFFFF"/>
              </a:solidFill>
              <a:latin typeface="Century Gothic" charset="0"/>
              <a:ea typeface="Century Gothic" charset="0"/>
              <a:cs typeface="Century Gothic" charset="0"/>
            </a:endParaRPr>
          </a:p>
        </p:txBody>
      </p:sp>
      <p:sp>
        <p:nvSpPr>
          <p:cNvPr id="87048" name="Slide Number Placeholder 12"/>
          <p:cNvSpPr>
            <a:spLocks noGrp="1"/>
          </p:cNvSpPr>
          <p:nvPr>
            <p:ph type="sldNum" sz="quarter" idx="12"/>
          </p:nvPr>
        </p:nvSpPr>
        <p:spPr>
          <a:noFill/>
        </p:spPr>
        <p:txBody>
          <a:bodyPr/>
          <a:lstStyle/>
          <a:p>
            <a:fld id="{538995D5-A617-274F-8F51-A40711433FD6}" type="slidenum">
              <a:rPr lang="en-US" smtClean="0">
                <a:latin typeface="Eurostile" charset="0"/>
                <a:ea typeface="Eurostile" charset="0"/>
                <a:cs typeface="Eurostile" charset="0"/>
              </a:rPr>
              <a:pPr/>
              <a:t>25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P spid="5" grpId="0"/>
      <p:bldP spid="6" grpId="0"/>
      <p:bldP spid="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0" y="92868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Keys trusted by keys that have been revoked are not themselves revoked</a:t>
            </a:r>
          </a:p>
        </p:txBody>
      </p:sp>
      <p:sp>
        <p:nvSpPr>
          <p:cNvPr id="61" name="Text Box 8"/>
          <p:cNvSpPr txBox="1">
            <a:spLocks noChangeArrowheads="1"/>
          </p:cNvSpPr>
          <p:nvPr/>
        </p:nvSpPr>
        <p:spPr bwMode="auto">
          <a:xfrm>
            <a:off x="0" y="2565400"/>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No mechanism for propagating key revocation information</a:t>
            </a:r>
          </a:p>
        </p:txBody>
      </p:sp>
      <p:sp>
        <p:nvSpPr>
          <p:cNvPr id="5"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70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Limitations of the PGP Web of Trust Model</a:t>
            </a:r>
          </a:p>
        </p:txBody>
      </p:sp>
      <p:sp>
        <p:nvSpPr>
          <p:cNvPr id="6" name="Text Box 8"/>
          <p:cNvSpPr txBox="1">
            <a:spLocks noChangeArrowheads="1"/>
          </p:cNvSpPr>
          <p:nvPr/>
        </p:nvSpPr>
        <p:spPr bwMode="auto">
          <a:xfrm>
            <a:off x="0" y="3892550"/>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Users can not send messages until they are trusted by enough other users</a:t>
            </a:r>
          </a:p>
        </p:txBody>
      </p:sp>
      <p:sp>
        <p:nvSpPr>
          <p:cNvPr id="7" name="Text Box 8"/>
          <p:cNvSpPr txBox="1">
            <a:spLocks noChangeArrowheads="1"/>
          </p:cNvSpPr>
          <p:nvPr/>
        </p:nvSpPr>
        <p:spPr bwMode="auto">
          <a:xfrm>
            <a:off x="0" y="522128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No context sensitivity – users are either trusted or not, regardless of context</a:t>
            </a:r>
          </a:p>
        </p:txBody>
      </p:sp>
      <p:sp>
        <p:nvSpPr>
          <p:cNvPr id="89095" name="Slide Number Placeholder 11"/>
          <p:cNvSpPr>
            <a:spLocks noGrp="1"/>
          </p:cNvSpPr>
          <p:nvPr>
            <p:ph type="sldNum" sz="quarter" idx="12"/>
          </p:nvPr>
        </p:nvSpPr>
        <p:spPr>
          <a:noFill/>
        </p:spPr>
        <p:txBody>
          <a:bodyPr/>
          <a:lstStyle/>
          <a:p>
            <a:fld id="{36D8E913-885E-9845-B388-4D98690F4695}" type="slidenum">
              <a:rPr lang="en-US" smtClean="0">
                <a:latin typeface="Eurostile" charset="0"/>
                <a:ea typeface="Eurostile" charset="0"/>
                <a:cs typeface="Eurostile" charset="0"/>
              </a:rPr>
              <a:pPr/>
              <a:t>26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P spid="6"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1106488"/>
            <a:ext cx="3352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Certificate Authorities issue digital certificates</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grpSp>
        <p:nvGrpSpPr>
          <p:cNvPr id="91140" name="Group 34"/>
          <p:cNvGrpSpPr>
            <a:grpSpLocks/>
          </p:cNvGrpSpPr>
          <p:nvPr/>
        </p:nvGrpSpPr>
        <p:grpSpPr bwMode="auto">
          <a:xfrm>
            <a:off x="549275" y="1322388"/>
            <a:ext cx="4395788" cy="4137025"/>
            <a:chOff x="549547" y="914400"/>
            <a:chExt cx="4394734" cy="4136978"/>
          </a:xfrm>
        </p:grpSpPr>
        <p:sp>
          <p:nvSpPr>
            <p:cNvPr id="5" name="Oval 4"/>
            <p:cNvSpPr/>
            <p:nvPr/>
          </p:nvSpPr>
          <p:spPr bwMode="auto">
            <a:xfrm>
              <a:off x="2498453" y="9144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sp>
          <p:nvSpPr>
            <p:cNvPr id="7" name="Oval 6"/>
            <p:cNvSpPr/>
            <p:nvPr/>
          </p:nvSpPr>
          <p:spPr bwMode="auto">
            <a:xfrm>
              <a:off x="1524000" y="2514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cxnSp>
          <p:nvCxnSpPr>
            <p:cNvPr id="91157" name="Straight Arrow Connector 40"/>
            <p:cNvCxnSpPr>
              <a:cxnSpLocks noChangeShapeType="1"/>
            </p:cNvCxnSpPr>
            <p:nvPr/>
          </p:nvCxnSpPr>
          <p:spPr bwMode="auto">
            <a:xfrm rot="5400000">
              <a:off x="1942043" y="1815485"/>
              <a:ext cx="768300" cy="629931"/>
            </a:xfrm>
            <a:prstGeom prst="straightConnector1">
              <a:avLst/>
            </a:prstGeom>
            <a:noFill/>
            <a:ln w="53975">
              <a:solidFill>
                <a:srgbClr val="00FF00"/>
              </a:solidFill>
              <a:round/>
              <a:headEnd/>
              <a:tailEnd type="triangle" w="med" len="med"/>
            </a:ln>
          </p:spPr>
        </p:cxnSp>
        <p:cxnSp>
          <p:nvCxnSpPr>
            <p:cNvPr id="91158" name="Straight Arrow Connector 40"/>
            <p:cNvCxnSpPr>
              <a:cxnSpLocks noChangeShapeType="1"/>
            </p:cNvCxnSpPr>
            <p:nvPr/>
          </p:nvCxnSpPr>
          <p:spPr bwMode="auto">
            <a:xfrm rot="16200000" flipH="1">
              <a:off x="3241990" y="1834511"/>
              <a:ext cx="806354" cy="629932"/>
            </a:xfrm>
            <a:prstGeom prst="straightConnector1">
              <a:avLst/>
            </a:prstGeom>
            <a:noFill/>
            <a:ln w="53975">
              <a:solidFill>
                <a:srgbClr val="00FF00"/>
              </a:solidFill>
              <a:round/>
              <a:headEnd/>
              <a:tailEnd type="triangle" w="med" len="med"/>
            </a:ln>
          </p:spPr>
        </p:cxnSp>
        <p:sp>
          <p:nvSpPr>
            <p:cNvPr id="21" name="Oval 20"/>
            <p:cNvSpPr/>
            <p:nvPr/>
          </p:nvSpPr>
          <p:spPr bwMode="auto">
            <a:xfrm>
              <a:off x="549547" y="4076746"/>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cxnSp>
          <p:nvCxnSpPr>
            <p:cNvPr id="91162" name="Straight Arrow Connector 40"/>
            <p:cNvCxnSpPr>
              <a:cxnSpLocks noChangeShapeType="1"/>
            </p:cNvCxnSpPr>
            <p:nvPr/>
          </p:nvCxnSpPr>
          <p:spPr bwMode="auto">
            <a:xfrm rot="5400000">
              <a:off x="986617" y="3396658"/>
              <a:ext cx="730246" cy="629931"/>
            </a:xfrm>
            <a:prstGeom prst="straightConnector1">
              <a:avLst/>
            </a:prstGeom>
            <a:noFill/>
            <a:ln w="53975">
              <a:solidFill>
                <a:srgbClr val="00FF00"/>
              </a:solidFill>
              <a:round/>
              <a:headEnd/>
              <a:tailEnd type="triangle" w="med" len="med"/>
            </a:ln>
          </p:spPr>
        </p:cxnSp>
        <p:cxnSp>
          <p:nvCxnSpPr>
            <p:cNvPr id="91163" name="Straight Arrow Connector 40"/>
            <p:cNvCxnSpPr>
              <a:cxnSpLocks noChangeShapeType="1"/>
            </p:cNvCxnSpPr>
            <p:nvPr/>
          </p:nvCxnSpPr>
          <p:spPr bwMode="auto">
            <a:xfrm rot="16200000" flipH="1">
              <a:off x="2286564" y="3415684"/>
              <a:ext cx="768300" cy="629932"/>
            </a:xfrm>
            <a:prstGeom prst="straightConnector1">
              <a:avLst/>
            </a:prstGeom>
            <a:noFill/>
            <a:ln w="53975">
              <a:solidFill>
                <a:srgbClr val="00FF00"/>
              </a:solidFill>
              <a:round/>
              <a:headEnd/>
              <a:tailEnd type="triangle" w="med" len="med"/>
            </a:ln>
          </p:spPr>
        </p:cxnSp>
        <p:sp>
          <p:nvSpPr>
            <p:cNvPr id="30" name="Oval 29"/>
            <p:cNvSpPr/>
            <p:nvPr/>
          </p:nvSpPr>
          <p:spPr bwMode="auto">
            <a:xfrm>
              <a:off x="3482601" y="2552654"/>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91167" name="Straight Arrow Connector 40"/>
            <p:cNvCxnSpPr>
              <a:cxnSpLocks noChangeShapeType="1"/>
            </p:cNvCxnSpPr>
            <p:nvPr/>
          </p:nvCxnSpPr>
          <p:spPr bwMode="auto">
            <a:xfrm rot="16200000" flipH="1">
              <a:off x="4245165" y="3453738"/>
              <a:ext cx="768300" cy="629932"/>
            </a:xfrm>
            <a:prstGeom prst="straightConnector1">
              <a:avLst/>
            </a:prstGeom>
            <a:noFill/>
            <a:ln w="53975">
              <a:solidFill>
                <a:srgbClr val="00FF00"/>
              </a:solidFill>
              <a:round/>
              <a:headEnd/>
              <a:tailEnd type="triangle" w="med" len="med"/>
            </a:ln>
          </p:spPr>
        </p:cxnSp>
      </p:grpSp>
      <p:sp>
        <p:nvSpPr>
          <p:cNvPr id="36" name="Oval 35"/>
          <p:cNvSpPr/>
          <p:nvPr/>
        </p:nvSpPr>
        <p:spPr bwMode="auto">
          <a:xfrm>
            <a:off x="2498453" y="4522857"/>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38" name="Text Box 8"/>
          <p:cNvSpPr txBox="1">
            <a:spLocks noChangeArrowheads="1"/>
          </p:cNvSpPr>
          <p:nvPr/>
        </p:nvSpPr>
        <p:spPr bwMode="auto">
          <a:xfrm>
            <a:off x="5791200" y="2921000"/>
            <a:ext cx="33528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Certificates make assertions about public keys of lower level entities</a:t>
            </a:r>
          </a:p>
        </p:txBody>
      </p:sp>
      <p:sp>
        <p:nvSpPr>
          <p:cNvPr id="39" name="Text Box 8"/>
          <p:cNvSpPr txBox="1">
            <a:spLocks noChangeArrowheads="1"/>
          </p:cNvSpPr>
          <p:nvPr/>
        </p:nvSpPr>
        <p:spPr bwMode="auto">
          <a:xfrm>
            <a:off x="5791200" y="5043488"/>
            <a:ext cx="3352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Assertions in certificates are signed by the issuer</a:t>
            </a:r>
          </a:p>
        </p:txBody>
      </p:sp>
      <p:sp>
        <p:nvSpPr>
          <p:cNvPr id="91149" name="Slide Number Placeholder 21"/>
          <p:cNvSpPr>
            <a:spLocks noGrp="1"/>
          </p:cNvSpPr>
          <p:nvPr>
            <p:ph type="sldNum" sz="quarter" idx="12"/>
          </p:nvPr>
        </p:nvSpPr>
        <p:spPr>
          <a:noFill/>
        </p:spPr>
        <p:txBody>
          <a:bodyPr/>
          <a:lstStyle/>
          <a:p>
            <a:fld id="{1E31DCD9-9BE3-A549-899F-D4F7723B478B}" type="slidenum">
              <a:rPr lang="en-US" smtClean="0">
                <a:latin typeface="Eurostile" charset="0"/>
                <a:ea typeface="Eurostile" charset="0"/>
                <a:cs typeface="Eurostile" charset="0"/>
              </a:rPr>
              <a:pPr/>
              <a:t>27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1030288"/>
            <a:ext cx="3352800" cy="1014412"/>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Entities in a hierarchy with a common root trust each other</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grpSp>
        <p:nvGrpSpPr>
          <p:cNvPr id="93188" name="Group 34"/>
          <p:cNvGrpSpPr>
            <a:grpSpLocks/>
          </p:cNvGrpSpPr>
          <p:nvPr/>
        </p:nvGrpSpPr>
        <p:grpSpPr bwMode="auto">
          <a:xfrm>
            <a:off x="549275" y="1322388"/>
            <a:ext cx="4395788" cy="4137025"/>
            <a:chOff x="549547" y="914400"/>
            <a:chExt cx="4394734" cy="4136978"/>
          </a:xfrm>
        </p:grpSpPr>
        <p:sp>
          <p:nvSpPr>
            <p:cNvPr id="5" name="Oval 4"/>
            <p:cNvSpPr/>
            <p:nvPr/>
          </p:nvSpPr>
          <p:spPr bwMode="auto">
            <a:xfrm>
              <a:off x="2498453" y="9144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sp>
          <p:nvSpPr>
            <p:cNvPr id="7" name="Oval 6"/>
            <p:cNvSpPr/>
            <p:nvPr/>
          </p:nvSpPr>
          <p:spPr bwMode="auto">
            <a:xfrm>
              <a:off x="1524000" y="2514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cxnSp>
          <p:nvCxnSpPr>
            <p:cNvPr id="93204" name="Straight Arrow Connector 40"/>
            <p:cNvCxnSpPr>
              <a:cxnSpLocks noChangeShapeType="1"/>
            </p:cNvCxnSpPr>
            <p:nvPr/>
          </p:nvCxnSpPr>
          <p:spPr bwMode="auto">
            <a:xfrm rot="5400000">
              <a:off x="1942043" y="1815485"/>
              <a:ext cx="768300" cy="629931"/>
            </a:xfrm>
            <a:prstGeom prst="straightConnector1">
              <a:avLst/>
            </a:prstGeom>
            <a:noFill/>
            <a:ln w="53975">
              <a:solidFill>
                <a:srgbClr val="00FF00"/>
              </a:solidFill>
              <a:round/>
              <a:headEnd/>
              <a:tailEnd type="triangle" w="med" len="med"/>
            </a:ln>
          </p:spPr>
        </p:cxnSp>
        <p:cxnSp>
          <p:nvCxnSpPr>
            <p:cNvPr id="93205" name="Straight Arrow Connector 40"/>
            <p:cNvCxnSpPr>
              <a:cxnSpLocks noChangeShapeType="1"/>
            </p:cNvCxnSpPr>
            <p:nvPr/>
          </p:nvCxnSpPr>
          <p:spPr bwMode="auto">
            <a:xfrm rot="16200000" flipH="1">
              <a:off x="3241990" y="1834511"/>
              <a:ext cx="806354" cy="629932"/>
            </a:xfrm>
            <a:prstGeom prst="straightConnector1">
              <a:avLst/>
            </a:prstGeom>
            <a:noFill/>
            <a:ln w="53975">
              <a:solidFill>
                <a:srgbClr val="00FF00"/>
              </a:solidFill>
              <a:round/>
              <a:headEnd/>
              <a:tailEnd type="triangle" w="med" len="med"/>
            </a:ln>
          </p:spPr>
        </p:cxnSp>
        <p:sp>
          <p:nvSpPr>
            <p:cNvPr id="21" name="Oval 20"/>
            <p:cNvSpPr/>
            <p:nvPr/>
          </p:nvSpPr>
          <p:spPr bwMode="auto">
            <a:xfrm>
              <a:off x="549547" y="4076746"/>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cxnSp>
          <p:nvCxnSpPr>
            <p:cNvPr id="93209" name="Straight Arrow Connector 40"/>
            <p:cNvCxnSpPr>
              <a:cxnSpLocks noChangeShapeType="1"/>
            </p:cNvCxnSpPr>
            <p:nvPr/>
          </p:nvCxnSpPr>
          <p:spPr bwMode="auto">
            <a:xfrm rot="5400000">
              <a:off x="986617" y="3396658"/>
              <a:ext cx="730246" cy="629931"/>
            </a:xfrm>
            <a:prstGeom prst="straightConnector1">
              <a:avLst/>
            </a:prstGeom>
            <a:noFill/>
            <a:ln w="53975">
              <a:solidFill>
                <a:srgbClr val="00FF00"/>
              </a:solidFill>
              <a:round/>
              <a:headEnd/>
              <a:tailEnd type="triangle" w="med" len="med"/>
            </a:ln>
          </p:spPr>
        </p:cxnSp>
        <p:cxnSp>
          <p:nvCxnSpPr>
            <p:cNvPr id="93210" name="Straight Arrow Connector 40"/>
            <p:cNvCxnSpPr>
              <a:cxnSpLocks noChangeShapeType="1"/>
            </p:cNvCxnSpPr>
            <p:nvPr/>
          </p:nvCxnSpPr>
          <p:spPr bwMode="auto">
            <a:xfrm rot="16200000" flipH="1">
              <a:off x="2286564" y="3415684"/>
              <a:ext cx="768300" cy="629932"/>
            </a:xfrm>
            <a:prstGeom prst="straightConnector1">
              <a:avLst/>
            </a:prstGeom>
            <a:noFill/>
            <a:ln w="53975">
              <a:solidFill>
                <a:srgbClr val="00FF00"/>
              </a:solidFill>
              <a:round/>
              <a:headEnd/>
              <a:tailEnd type="triangle" w="med" len="med"/>
            </a:ln>
          </p:spPr>
        </p:cxnSp>
        <p:sp>
          <p:nvSpPr>
            <p:cNvPr id="30" name="Oval 29"/>
            <p:cNvSpPr/>
            <p:nvPr/>
          </p:nvSpPr>
          <p:spPr bwMode="auto">
            <a:xfrm>
              <a:off x="3482601" y="2552654"/>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93214" name="Straight Arrow Connector 40"/>
            <p:cNvCxnSpPr>
              <a:cxnSpLocks noChangeShapeType="1"/>
            </p:cNvCxnSpPr>
            <p:nvPr/>
          </p:nvCxnSpPr>
          <p:spPr bwMode="auto">
            <a:xfrm rot="16200000" flipH="1">
              <a:off x="4245165" y="3453738"/>
              <a:ext cx="768300" cy="629932"/>
            </a:xfrm>
            <a:prstGeom prst="straightConnector1">
              <a:avLst/>
            </a:prstGeom>
            <a:noFill/>
            <a:ln w="53975">
              <a:solidFill>
                <a:srgbClr val="00FF00"/>
              </a:solidFill>
              <a:round/>
              <a:headEnd/>
              <a:tailEnd type="triangle" w="med" len="med"/>
            </a:ln>
          </p:spPr>
        </p:cxnSp>
      </p:grpSp>
      <p:sp>
        <p:nvSpPr>
          <p:cNvPr id="36" name="Oval 35"/>
          <p:cNvSpPr/>
          <p:nvPr/>
        </p:nvSpPr>
        <p:spPr bwMode="auto">
          <a:xfrm>
            <a:off x="2498453" y="4522857"/>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38" name="Text Box 8"/>
          <p:cNvSpPr txBox="1">
            <a:spLocks noChangeArrowheads="1"/>
          </p:cNvSpPr>
          <p:nvPr/>
        </p:nvSpPr>
        <p:spPr bwMode="auto">
          <a:xfrm>
            <a:off x="5791200" y="3074988"/>
            <a:ext cx="33528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User</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trusts CA</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’s assertions, and CA</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trusts User</a:t>
            </a:r>
            <a:r>
              <a:rPr lang="en-US" sz="2000" baseline="-25000">
                <a:solidFill>
                  <a:srgbClr val="FFFFFF"/>
                </a:solidFill>
                <a:latin typeface="Century Gothic" charset="0"/>
                <a:ea typeface="Century Gothic" charset="0"/>
                <a:cs typeface="Century Gothic" charset="0"/>
              </a:rPr>
              <a:t>3</a:t>
            </a:r>
            <a:r>
              <a:rPr lang="en-US" sz="2000">
                <a:solidFill>
                  <a:srgbClr val="FFFFFF"/>
                </a:solidFill>
                <a:latin typeface="Century Gothic" charset="0"/>
                <a:ea typeface="Century Gothic" charset="0"/>
                <a:cs typeface="Century Gothic" charset="0"/>
              </a:rPr>
              <a:t>, so User</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trusts User</a:t>
            </a:r>
            <a:r>
              <a:rPr lang="en-US" sz="2000" baseline="-25000">
                <a:solidFill>
                  <a:srgbClr val="FFFFFF"/>
                </a:solidFill>
                <a:latin typeface="Century Gothic" charset="0"/>
                <a:ea typeface="Century Gothic" charset="0"/>
                <a:cs typeface="Century Gothic" charset="0"/>
              </a:rPr>
              <a:t>3</a:t>
            </a:r>
            <a:endParaRPr lang="en-US" sz="2000">
              <a:solidFill>
                <a:srgbClr val="FFFFFF"/>
              </a:solidFill>
              <a:latin typeface="Century Gothic" charset="0"/>
              <a:ea typeface="Century Gothic" charset="0"/>
              <a:cs typeface="Century Gothic" charset="0"/>
            </a:endParaRPr>
          </a:p>
        </p:txBody>
      </p:sp>
      <p:sp>
        <p:nvSpPr>
          <p:cNvPr id="28" name="Text Box 8"/>
          <p:cNvSpPr txBox="1">
            <a:spLocks noChangeArrowheads="1"/>
          </p:cNvSpPr>
          <p:nvPr/>
        </p:nvSpPr>
        <p:spPr bwMode="auto">
          <a:xfrm>
            <a:off x="5791200" y="5119688"/>
            <a:ext cx="3352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But trust in the real world is rarely transitive!</a:t>
            </a:r>
          </a:p>
        </p:txBody>
      </p:sp>
      <p:sp>
        <p:nvSpPr>
          <p:cNvPr id="93197" name="Slide Number Placeholder 21"/>
          <p:cNvSpPr>
            <a:spLocks noGrp="1"/>
          </p:cNvSpPr>
          <p:nvPr>
            <p:ph type="sldNum" sz="quarter" idx="12"/>
          </p:nvPr>
        </p:nvSpPr>
        <p:spPr>
          <a:noFill/>
        </p:spPr>
        <p:txBody>
          <a:bodyPr/>
          <a:lstStyle/>
          <a:p>
            <a:fld id="{3A5B10BB-9D26-E14E-AB78-00A65F1728D5}" type="slidenum">
              <a:rPr lang="en-US" smtClean="0">
                <a:latin typeface="Eurostile" charset="0"/>
                <a:ea typeface="Eurostile" charset="0"/>
                <a:cs typeface="Eurostile" charset="0"/>
              </a:rPr>
              <a:pPr/>
              <a:t>28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28"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1608138"/>
            <a:ext cx="33528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If two users do not have a common root, they can not trust each other</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grpSp>
        <p:nvGrpSpPr>
          <p:cNvPr id="95236" name="Group 34"/>
          <p:cNvGrpSpPr>
            <a:grpSpLocks/>
          </p:cNvGrpSpPr>
          <p:nvPr/>
        </p:nvGrpSpPr>
        <p:grpSpPr bwMode="auto">
          <a:xfrm>
            <a:off x="549275" y="2922588"/>
            <a:ext cx="4395788" cy="2536825"/>
            <a:chOff x="549547" y="2514600"/>
            <a:chExt cx="4394734" cy="2536778"/>
          </a:xfrm>
        </p:grpSpPr>
        <p:sp>
          <p:nvSpPr>
            <p:cNvPr id="7" name="Oval 6"/>
            <p:cNvSpPr/>
            <p:nvPr/>
          </p:nvSpPr>
          <p:spPr bwMode="auto">
            <a:xfrm>
              <a:off x="1524000" y="2514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21" name="Oval 20"/>
            <p:cNvSpPr/>
            <p:nvPr/>
          </p:nvSpPr>
          <p:spPr bwMode="auto">
            <a:xfrm>
              <a:off x="549547" y="4076746"/>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cxnSp>
          <p:nvCxnSpPr>
            <p:cNvPr id="95254" name="Straight Arrow Connector 40"/>
            <p:cNvCxnSpPr>
              <a:cxnSpLocks noChangeShapeType="1"/>
            </p:cNvCxnSpPr>
            <p:nvPr/>
          </p:nvCxnSpPr>
          <p:spPr bwMode="auto">
            <a:xfrm rot="5400000">
              <a:off x="986617" y="3396658"/>
              <a:ext cx="730246" cy="629931"/>
            </a:xfrm>
            <a:prstGeom prst="straightConnector1">
              <a:avLst/>
            </a:prstGeom>
            <a:noFill/>
            <a:ln w="53975">
              <a:solidFill>
                <a:srgbClr val="00FF00"/>
              </a:solidFill>
              <a:round/>
              <a:headEnd/>
              <a:tailEnd type="triangle" w="med" len="med"/>
            </a:ln>
          </p:spPr>
        </p:cxnSp>
        <p:cxnSp>
          <p:nvCxnSpPr>
            <p:cNvPr id="95255" name="Straight Arrow Connector 40"/>
            <p:cNvCxnSpPr>
              <a:cxnSpLocks noChangeShapeType="1"/>
            </p:cNvCxnSpPr>
            <p:nvPr/>
          </p:nvCxnSpPr>
          <p:spPr bwMode="auto">
            <a:xfrm rot="16200000" flipH="1">
              <a:off x="2286564" y="3415684"/>
              <a:ext cx="768300" cy="629932"/>
            </a:xfrm>
            <a:prstGeom prst="straightConnector1">
              <a:avLst/>
            </a:prstGeom>
            <a:noFill/>
            <a:ln w="53975">
              <a:solidFill>
                <a:srgbClr val="00FF00"/>
              </a:solidFill>
              <a:round/>
              <a:headEnd/>
              <a:tailEnd type="triangle" w="med" len="med"/>
            </a:ln>
          </p:spPr>
        </p:cxnSp>
        <p:sp>
          <p:nvSpPr>
            <p:cNvPr id="30" name="Oval 29"/>
            <p:cNvSpPr/>
            <p:nvPr/>
          </p:nvSpPr>
          <p:spPr bwMode="auto">
            <a:xfrm>
              <a:off x="3482601" y="2552654"/>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95259" name="Straight Arrow Connector 40"/>
            <p:cNvCxnSpPr>
              <a:cxnSpLocks noChangeShapeType="1"/>
            </p:cNvCxnSpPr>
            <p:nvPr/>
          </p:nvCxnSpPr>
          <p:spPr bwMode="auto">
            <a:xfrm rot="16200000" flipH="1">
              <a:off x="4245165" y="3453738"/>
              <a:ext cx="768300" cy="629932"/>
            </a:xfrm>
            <a:prstGeom prst="straightConnector1">
              <a:avLst/>
            </a:prstGeom>
            <a:noFill/>
            <a:ln w="53975">
              <a:solidFill>
                <a:srgbClr val="00FF00"/>
              </a:solidFill>
              <a:round/>
              <a:headEnd/>
              <a:tailEnd type="triangle" w="med" len="med"/>
            </a:ln>
          </p:spPr>
        </p:cxnSp>
      </p:grpSp>
      <p:sp>
        <p:nvSpPr>
          <p:cNvPr id="36" name="Oval 35"/>
          <p:cNvSpPr/>
          <p:nvPr/>
        </p:nvSpPr>
        <p:spPr bwMode="auto">
          <a:xfrm>
            <a:off x="2498453" y="4522857"/>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38" name="Text Box 8"/>
          <p:cNvSpPr txBox="1">
            <a:spLocks noChangeArrowheads="1"/>
          </p:cNvSpPr>
          <p:nvPr/>
        </p:nvSpPr>
        <p:spPr bwMode="auto">
          <a:xfrm>
            <a:off x="5791200" y="4233863"/>
            <a:ext cx="33528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But users in different organizations may not trust a common root!</a:t>
            </a:r>
          </a:p>
        </p:txBody>
      </p:sp>
      <p:grpSp>
        <p:nvGrpSpPr>
          <p:cNvPr id="95244" name="Group 24"/>
          <p:cNvGrpSpPr>
            <a:grpSpLocks/>
          </p:cNvGrpSpPr>
          <p:nvPr/>
        </p:nvGrpSpPr>
        <p:grpSpPr bwMode="auto">
          <a:xfrm>
            <a:off x="2670175" y="2986088"/>
            <a:ext cx="630238" cy="768350"/>
            <a:chOff x="3684417" y="1738153"/>
            <a:chExt cx="629933" cy="768301"/>
          </a:xfrm>
        </p:grpSpPr>
        <p:cxnSp>
          <p:nvCxnSpPr>
            <p:cNvPr id="95246" name="Straight Arrow Connector 40"/>
            <p:cNvCxnSpPr>
              <a:cxnSpLocks noChangeShapeType="1"/>
            </p:cNvCxnSpPr>
            <p:nvPr/>
          </p:nvCxnSpPr>
          <p:spPr bwMode="auto">
            <a:xfrm rot="16200000" flipH="1">
              <a:off x="3615233" y="1807338"/>
              <a:ext cx="768300" cy="629932"/>
            </a:xfrm>
            <a:prstGeom prst="straightConnector1">
              <a:avLst/>
            </a:prstGeom>
            <a:noFill/>
            <a:ln w="53975">
              <a:solidFill>
                <a:srgbClr val="FF0000"/>
              </a:solidFill>
              <a:round/>
              <a:headEnd/>
              <a:tailEnd/>
            </a:ln>
          </p:spPr>
        </p:cxnSp>
        <p:cxnSp>
          <p:nvCxnSpPr>
            <p:cNvPr id="95247" name="Straight Arrow Connector 40"/>
            <p:cNvCxnSpPr>
              <a:cxnSpLocks noChangeShapeType="1"/>
            </p:cNvCxnSpPr>
            <p:nvPr/>
          </p:nvCxnSpPr>
          <p:spPr bwMode="auto">
            <a:xfrm rot="5400000">
              <a:off x="3615233" y="1807338"/>
              <a:ext cx="768301" cy="629932"/>
            </a:xfrm>
            <a:prstGeom prst="straightConnector1">
              <a:avLst/>
            </a:prstGeom>
            <a:noFill/>
            <a:ln w="53975">
              <a:solidFill>
                <a:srgbClr val="FF0000"/>
              </a:solidFill>
              <a:round/>
              <a:headEnd/>
              <a:tailEnd/>
            </a:ln>
          </p:spPr>
        </p:cxnSp>
      </p:grpSp>
      <p:sp>
        <p:nvSpPr>
          <p:cNvPr id="95245" name="Slide Number Placeholder 19"/>
          <p:cNvSpPr>
            <a:spLocks noGrp="1"/>
          </p:cNvSpPr>
          <p:nvPr>
            <p:ph type="sldNum" sz="quarter" idx="12"/>
          </p:nvPr>
        </p:nvSpPr>
        <p:spPr>
          <a:noFill/>
        </p:spPr>
        <p:txBody>
          <a:bodyPr/>
          <a:lstStyle/>
          <a:p>
            <a:fld id="{612B80D5-42CD-0244-AF08-BFE374F76F6F}" type="slidenum">
              <a:rPr lang="en-US" smtClean="0">
                <a:latin typeface="Eurostile" charset="0"/>
                <a:ea typeface="Eurostile" charset="0"/>
                <a:cs typeface="Eurostile" charset="0"/>
              </a:rPr>
              <a:pPr/>
              <a:t>29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Introduction</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Introduction</a:t>
            </a:r>
            <a:endParaRPr lang="en-US" dirty="0">
              <a:solidFill>
                <a:srgbClr val="00FF00"/>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3</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6" name="Straight Arrow Connector 40"/>
          <p:cNvCxnSpPr>
            <a:cxnSpLocks noChangeShapeType="1"/>
          </p:cNvCxnSpPr>
          <p:nvPr/>
        </p:nvCxnSpPr>
        <p:spPr bwMode="auto">
          <a:xfrm>
            <a:off x="0" y="1053594"/>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1030288"/>
            <a:ext cx="3352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Cross certification is used to join disjoint hierarchies</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grpSp>
        <p:nvGrpSpPr>
          <p:cNvPr id="99332" name="Group 34"/>
          <p:cNvGrpSpPr>
            <a:grpSpLocks/>
          </p:cNvGrpSpPr>
          <p:nvPr/>
        </p:nvGrpSpPr>
        <p:grpSpPr bwMode="auto">
          <a:xfrm>
            <a:off x="549275" y="2922588"/>
            <a:ext cx="4395788" cy="2536825"/>
            <a:chOff x="549547" y="2514600"/>
            <a:chExt cx="4394734" cy="2536778"/>
          </a:xfrm>
        </p:grpSpPr>
        <p:sp>
          <p:nvSpPr>
            <p:cNvPr id="7" name="Oval 6"/>
            <p:cNvSpPr/>
            <p:nvPr/>
          </p:nvSpPr>
          <p:spPr bwMode="auto">
            <a:xfrm>
              <a:off x="1524000" y="2514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21" name="Oval 20"/>
            <p:cNvSpPr/>
            <p:nvPr/>
          </p:nvSpPr>
          <p:spPr bwMode="auto">
            <a:xfrm>
              <a:off x="549547" y="4076746"/>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cxnSp>
          <p:nvCxnSpPr>
            <p:cNvPr id="99354" name="Straight Arrow Connector 40"/>
            <p:cNvCxnSpPr>
              <a:cxnSpLocks noChangeShapeType="1"/>
            </p:cNvCxnSpPr>
            <p:nvPr/>
          </p:nvCxnSpPr>
          <p:spPr bwMode="auto">
            <a:xfrm rot="5400000">
              <a:off x="986617" y="3396658"/>
              <a:ext cx="730246" cy="629931"/>
            </a:xfrm>
            <a:prstGeom prst="straightConnector1">
              <a:avLst/>
            </a:prstGeom>
            <a:noFill/>
            <a:ln w="53975">
              <a:solidFill>
                <a:srgbClr val="00FF00"/>
              </a:solidFill>
              <a:round/>
              <a:headEnd/>
              <a:tailEnd type="triangle" w="med" len="med"/>
            </a:ln>
          </p:spPr>
        </p:cxnSp>
        <p:cxnSp>
          <p:nvCxnSpPr>
            <p:cNvPr id="99355" name="Straight Arrow Connector 40"/>
            <p:cNvCxnSpPr>
              <a:cxnSpLocks noChangeShapeType="1"/>
            </p:cNvCxnSpPr>
            <p:nvPr/>
          </p:nvCxnSpPr>
          <p:spPr bwMode="auto">
            <a:xfrm rot="16200000" flipH="1">
              <a:off x="2286564" y="3415684"/>
              <a:ext cx="768300" cy="629932"/>
            </a:xfrm>
            <a:prstGeom prst="straightConnector1">
              <a:avLst/>
            </a:prstGeom>
            <a:noFill/>
            <a:ln w="53975">
              <a:solidFill>
                <a:srgbClr val="00FF00"/>
              </a:solidFill>
              <a:round/>
              <a:headEnd/>
              <a:tailEnd type="triangle" w="med" len="med"/>
            </a:ln>
          </p:spPr>
        </p:cxnSp>
        <p:sp>
          <p:nvSpPr>
            <p:cNvPr id="30" name="Oval 29"/>
            <p:cNvSpPr/>
            <p:nvPr/>
          </p:nvSpPr>
          <p:spPr bwMode="auto">
            <a:xfrm>
              <a:off x="3482601" y="2552654"/>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99359" name="Straight Arrow Connector 40"/>
            <p:cNvCxnSpPr>
              <a:cxnSpLocks noChangeShapeType="1"/>
            </p:cNvCxnSpPr>
            <p:nvPr/>
          </p:nvCxnSpPr>
          <p:spPr bwMode="auto">
            <a:xfrm rot="16200000" flipH="1">
              <a:off x="4245165" y="3453738"/>
              <a:ext cx="768300" cy="629932"/>
            </a:xfrm>
            <a:prstGeom prst="straightConnector1">
              <a:avLst/>
            </a:prstGeom>
            <a:noFill/>
            <a:ln w="53975">
              <a:solidFill>
                <a:srgbClr val="00FF00"/>
              </a:solidFill>
              <a:round/>
              <a:headEnd/>
              <a:tailEnd type="triangle" w="med" len="med"/>
            </a:ln>
          </p:spPr>
        </p:cxnSp>
      </p:grpSp>
      <p:sp>
        <p:nvSpPr>
          <p:cNvPr id="36" name="Oval 35"/>
          <p:cNvSpPr/>
          <p:nvPr/>
        </p:nvSpPr>
        <p:spPr bwMode="auto">
          <a:xfrm>
            <a:off x="2498453" y="4522857"/>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38" name="Text Box 8"/>
          <p:cNvSpPr txBox="1">
            <a:spLocks noChangeArrowheads="1"/>
          </p:cNvSpPr>
          <p:nvPr/>
        </p:nvSpPr>
        <p:spPr bwMode="auto">
          <a:xfrm>
            <a:off x="5791200" y="2767013"/>
            <a:ext cx="3352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But users may not all trust the same internal nodes</a:t>
            </a:r>
          </a:p>
        </p:txBody>
      </p:sp>
      <p:cxnSp>
        <p:nvCxnSpPr>
          <p:cNvPr id="99340" name="Straight Arrow Connector 40"/>
          <p:cNvCxnSpPr>
            <a:cxnSpLocks noChangeShapeType="1"/>
          </p:cNvCxnSpPr>
          <p:nvPr/>
        </p:nvCxnSpPr>
        <p:spPr bwMode="auto">
          <a:xfrm flipV="1">
            <a:off x="2498725" y="3408363"/>
            <a:ext cx="974725" cy="1587"/>
          </a:xfrm>
          <a:prstGeom prst="straightConnector1">
            <a:avLst/>
          </a:prstGeom>
          <a:noFill/>
          <a:ln w="53975">
            <a:solidFill>
              <a:srgbClr val="FFFF00"/>
            </a:solidFill>
            <a:round/>
            <a:headEnd type="triangle" w="med" len="med"/>
            <a:tailEnd type="triangle" w="med" len="med"/>
          </a:ln>
        </p:spPr>
      </p:cxnSp>
      <p:sp>
        <p:nvSpPr>
          <p:cNvPr id="27" name="Oval 26"/>
          <p:cNvSpPr/>
          <p:nvPr/>
        </p:nvSpPr>
        <p:spPr bwMode="auto">
          <a:xfrm>
            <a:off x="2498453" y="1322457"/>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sp>
        <p:nvSpPr>
          <p:cNvPr id="29" name="Text Box 8"/>
          <p:cNvSpPr txBox="1">
            <a:spLocks noChangeArrowheads="1"/>
          </p:cNvSpPr>
          <p:nvPr/>
        </p:nvSpPr>
        <p:spPr bwMode="auto">
          <a:xfrm>
            <a:off x="5791200" y="4505325"/>
            <a:ext cx="3352800" cy="1322388"/>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All CAs must cross certify each other to guarantee a trusted hierarchy for each node</a:t>
            </a:r>
          </a:p>
        </p:txBody>
      </p:sp>
      <p:cxnSp>
        <p:nvCxnSpPr>
          <p:cNvPr id="99345" name="Straight Arrow Connector 40"/>
          <p:cNvCxnSpPr>
            <a:cxnSpLocks noChangeShapeType="1"/>
          </p:cNvCxnSpPr>
          <p:nvPr/>
        </p:nvCxnSpPr>
        <p:spPr bwMode="auto">
          <a:xfrm rot="16200000" flipH="1">
            <a:off x="3251994" y="2242344"/>
            <a:ext cx="806450" cy="630238"/>
          </a:xfrm>
          <a:prstGeom prst="straightConnector1">
            <a:avLst/>
          </a:prstGeom>
          <a:noFill/>
          <a:ln w="53975">
            <a:solidFill>
              <a:srgbClr val="FFFF00"/>
            </a:solidFill>
            <a:round/>
            <a:headEnd type="triangle" w="med" len="med"/>
            <a:tailEnd type="triangle" w="med" len="med"/>
          </a:ln>
        </p:spPr>
      </p:cxnSp>
      <p:cxnSp>
        <p:nvCxnSpPr>
          <p:cNvPr id="99346" name="Straight Arrow Connector 40"/>
          <p:cNvCxnSpPr>
            <a:cxnSpLocks noChangeShapeType="1"/>
          </p:cNvCxnSpPr>
          <p:nvPr/>
        </p:nvCxnSpPr>
        <p:spPr bwMode="auto">
          <a:xfrm rot="5400000" flipH="1" flipV="1">
            <a:off x="1942307" y="2223294"/>
            <a:ext cx="768350" cy="630237"/>
          </a:xfrm>
          <a:prstGeom prst="straightConnector1">
            <a:avLst/>
          </a:prstGeom>
          <a:noFill/>
          <a:ln w="53975">
            <a:solidFill>
              <a:srgbClr val="FFFF00"/>
            </a:solidFill>
            <a:round/>
            <a:headEnd type="triangle" w="med" len="med"/>
            <a:tailEnd type="triangle" w="med" len="med"/>
          </a:ln>
        </p:spPr>
      </p:cxnSp>
      <p:sp>
        <p:nvSpPr>
          <p:cNvPr id="99347" name="Slide Number Placeholder 22"/>
          <p:cNvSpPr>
            <a:spLocks noGrp="1"/>
          </p:cNvSpPr>
          <p:nvPr>
            <p:ph type="sldNum" sz="quarter" idx="12"/>
          </p:nvPr>
        </p:nvSpPr>
        <p:spPr>
          <a:noFill/>
        </p:spPr>
        <p:txBody>
          <a:bodyPr/>
          <a:lstStyle/>
          <a:p>
            <a:fld id="{4DA174DE-0687-D043-8110-292E2D8E748E}" type="slidenum">
              <a:rPr lang="en-US" smtClean="0">
                <a:latin typeface="Eurostile" charset="0"/>
                <a:ea typeface="Eurostile" charset="0"/>
                <a:cs typeface="Eurostile" charset="0"/>
              </a:rPr>
              <a:pPr/>
              <a:t>30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29"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2921000"/>
            <a:ext cx="3352800" cy="101600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Detected bad nodes invalidate all children of the bad node</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sp>
        <p:nvSpPr>
          <p:cNvPr id="5" name="Oval 4"/>
          <p:cNvSpPr/>
          <p:nvPr/>
        </p:nvSpPr>
        <p:spPr bwMode="auto">
          <a:xfrm>
            <a:off x="2498453" y="1322457"/>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sp>
        <p:nvSpPr>
          <p:cNvPr id="7" name="Oval 6"/>
          <p:cNvSpPr/>
          <p:nvPr/>
        </p:nvSpPr>
        <p:spPr bwMode="auto">
          <a:xfrm>
            <a:off x="1524000" y="2922657"/>
            <a:ext cx="974453" cy="974632"/>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p>
        </p:txBody>
      </p:sp>
      <p:cxnSp>
        <p:nvCxnSpPr>
          <p:cNvPr id="101386" name="Straight Arrow Connector 40"/>
          <p:cNvCxnSpPr>
            <a:cxnSpLocks noChangeShapeType="1"/>
          </p:cNvCxnSpPr>
          <p:nvPr/>
        </p:nvCxnSpPr>
        <p:spPr bwMode="auto">
          <a:xfrm rot="5400000">
            <a:off x="1942307" y="2223294"/>
            <a:ext cx="768350" cy="630237"/>
          </a:xfrm>
          <a:prstGeom prst="straightConnector1">
            <a:avLst/>
          </a:prstGeom>
          <a:noFill/>
          <a:ln w="53975">
            <a:solidFill>
              <a:srgbClr val="00FF00"/>
            </a:solidFill>
            <a:round/>
            <a:headEnd/>
            <a:tailEnd type="triangle" w="med" len="med"/>
          </a:ln>
        </p:spPr>
      </p:cxnSp>
      <p:cxnSp>
        <p:nvCxnSpPr>
          <p:cNvPr id="101387" name="Straight Arrow Connector 40"/>
          <p:cNvCxnSpPr>
            <a:cxnSpLocks noChangeShapeType="1"/>
          </p:cNvCxnSpPr>
          <p:nvPr/>
        </p:nvCxnSpPr>
        <p:spPr bwMode="auto">
          <a:xfrm rot="16200000" flipH="1">
            <a:off x="3242469" y="2242344"/>
            <a:ext cx="806450" cy="630238"/>
          </a:xfrm>
          <a:prstGeom prst="straightConnector1">
            <a:avLst/>
          </a:prstGeom>
          <a:noFill/>
          <a:ln w="53975">
            <a:solidFill>
              <a:srgbClr val="00FF00"/>
            </a:solidFill>
            <a:round/>
            <a:headEnd/>
            <a:tailEnd type="triangle" w="med" len="med"/>
          </a:ln>
        </p:spPr>
      </p:cxnSp>
      <p:sp>
        <p:nvSpPr>
          <p:cNvPr id="21" name="Oval 20"/>
          <p:cNvSpPr/>
          <p:nvPr/>
        </p:nvSpPr>
        <p:spPr bwMode="auto">
          <a:xfrm>
            <a:off x="549547" y="4484803"/>
            <a:ext cx="974453" cy="974632"/>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p>
        </p:txBody>
      </p:sp>
      <p:cxnSp>
        <p:nvCxnSpPr>
          <p:cNvPr id="101391" name="Straight Arrow Connector 40"/>
          <p:cNvCxnSpPr>
            <a:cxnSpLocks noChangeShapeType="1"/>
          </p:cNvCxnSpPr>
          <p:nvPr/>
        </p:nvCxnSpPr>
        <p:spPr bwMode="auto">
          <a:xfrm rot="5400000">
            <a:off x="986632" y="3804444"/>
            <a:ext cx="730250" cy="630237"/>
          </a:xfrm>
          <a:prstGeom prst="straightConnector1">
            <a:avLst/>
          </a:prstGeom>
          <a:noFill/>
          <a:ln w="53975">
            <a:solidFill>
              <a:srgbClr val="FF0000"/>
            </a:solidFill>
            <a:round/>
            <a:headEnd/>
            <a:tailEnd type="triangle" w="med" len="med"/>
          </a:ln>
        </p:spPr>
      </p:cxnSp>
      <p:cxnSp>
        <p:nvCxnSpPr>
          <p:cNvPr id="101392" name="Straight Arrow Connector 40"/>
          <p:cNvCxnSpPr>
            <a:cxnSpLocks noChangeShapeType="1"/>
          </p:cNvCxnSpPr>
          <p:nvPr/>
        </p:nvCxnSpPr>
        <p:spPr bwMode="auto">
          <a:xfrm rot="16200000" flipH="1">
            <a:off x="2286794" y="3823494"/>
            <a:ext cx="768350" cy="630238"/>
          </a:xfrm>
          <a:prstGeom prst="straightConnector1">
            <a:avLst/>
          </a:prstGeom>
          <a:noFill/>
          <a:ln w="53975">
            <a:solidFill>
              <a:srgbClr val="FF0000"/>
            </a:solidFill>
            <a:round/>
            <a:headEnd/>
            <a:tailEnd type="triangle" w="med" len="med"/>
          </a:ln>
        </p:spPr>
      </p:cxnSp>
      <p:sp>
        <p:nvSpPr>
          <p:cNvPr id="30" name="Oval 29"/>
          <p:cNvSpPr/>
          <p:nvPr/>
        </p:nvSpPr>
        <p:spPr bwMode="auto">
          <a:xfrm>
            <a:off x="3482601" y="2960711"/>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101396" name="Straight Arrow Connector 40"/>
          <p:cNvCxnSpPr>
            <a:cxnSpLocks noChangeShapeType="1"/>
          </p:cNvCxnSpPr>
          <p:nvPr/>
        </p:nvCxnSpPr>
        <p:spPr bwMode="auto">
          <a:xfrm rot="16200000" flipH="1">
            <a:off x="4245769" y="3861594"/>
            <a:ext cx="768350" cy="630238"/>
          </a:xfrm>
          <a:prstGeom prst="straightConnector1">
            <a:avLst/>
          </a:prstGeom>
          <a:noFill/>
          <a:ln w="53975">
            <a:solidFill>
              <a:srgbClr val="00FF00"/>
            </a:solidFill>
            <a:round/>
            <a:headEnd/>
            <a:tailEnd type="triangle" w="med" len="med"/>
          </a:ln>
        </p:spPr>
      </p:cxnSp>
      <p:sp>
        <p:nvSpPr>
          <p:cNvPr id="36" name="Oval 35"/>
          <p:cNvSpPr/>
          <p:nvPr/>
        </p:nvSpPr>
        <p:spPr bwMode="auto">
          <a:xfrm>
            <a:off x="2498453" y="4522857"/>
            <a:ext cx="974453" cy="974632"/>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User2</a:t>
            </a: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101403" name="Slide Number Placeholder 17"/>
          <p:cNvSpPr>
            <a:spLocks noGrp="1"/>
          </p:cNvSpPr>
          <p:nvPr>
            <p:ph type="sldNum" sz="quarter" idx="12"/>
          </p:nvPr>
        </p:nvSpPr>
        <p:spPr>
          <a:noFill/>
        </p:spPr>
        <p:txBody>
          <a:bodyPr/>
          <a:lstStyle/>
          <a:p>
            <a:fld id="{B3B6101D-04DA-2F4F-B9F8-D72956EBBF7B}" type="slidenum">
              <a:rPr lang="en-US" smtClean="0">
                <a:latin typeface="Eurostile" charset="0"/>
                <a:ea typeface="Eurostile" charset="0"/>
                <a:cs typeface="Eurostile" charset="0"/>
              </a:rPr>
              <a:pPr/>
              <a:t>31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791200" y="1198563"/>
            <a:ext cx="3352800" cy="16319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Certificates can be revoked, but revocation information may not reach other nodes immediately</a:t>
            </a:r>
          </a:p>
        </p:txBody>
      </p:sp>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PEM/X.509 Trust Hierarchies</a:t>
            </a:r>
          </a:p>
        </p:txBody>
      </p:sp>
      <p:sp>
        <p:nvSpPr>
          <p:cNvPr id="5" name="Oval 4"/>
          <p:cNvSpPr/>
          <p:nvPr/>
        </p:nvSpPr>
        <p:spPr bwMode="auto">
          <a:xfrm>
            <a:off x="2498453" y="1322457"/>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1</a:t>
            </a:r>
            <a:endParaRPr lang="en-US" sz="1600" dirty="0">
              <a:solidFill>
                <a:srgbClr val="FFFFFF"/>
              </a:solidFill>
              <a:latin typeface="Century Gothic"/>
              <a:cs typeface="Century Gothic"/>
            </a:endParaRPr>
          </a:p>
        </p:txBody>
      </p:sp>
      <p:sp>
        <p:nvSpPr>
          <p:cNvPr id="7" name="Oval 6"/>
          <p:cNvSpPr/>
          <p:nvPr/>
        </p:nvSpPr>
        <p:spPr bwMode="auto">
          <a:xfrm>
            <a:off x="1524000" y="2922657"/>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cxnSp>
        <p:nvCxnSpPr>
          <p:cNvPr id="103434" name="Straight Arrow Connector 40"/>
          <p:cNvCxnSpPr>
            <a:cxnSpLocks noChangeShapeType="1"/>
          </p:cNvCxnSpPr>
          <p:nvPr/>
        </p:nvCxnSpPr>
        <p:spPr bwMode="auto">
          <a:xfrm rot="5400000">
            <a:off x="1942307" y="2223294"/>
            <a:ext cx="768350" cy="630237"/>
          </a:xfrm>
          <a:prstGeom prst="straightConnector1">
            <a:avLst/>
          </a:prstGeom>
          <a:noFill/>
          <a:ln w="53975">
            <a:solidFill>
              <a:srgbClr val="00FF00"/>
            </a:solidFill>
            <a:round/>
            <a:headEnd/>
            <a:tailEnd type="triangle" w="med" len="med"/>
          </a:ln>
        </p:spPr>
      </p:cxnSp>
      <p:cxnSp>
        <p:nvCxnSpPr>
          <p:cNvPr id="103435" name="Straight Arrow Connector 40"/>
          <p:cNvCxnSpPr>
            <a:cxnSpLocks noChangeShapeType="1"/>
          </p:cNvCxnSpPr>
          <p:nvPr/>
        </p:nvCxnSpPr>
        <p:spPr bwMode="auto">
          <a:xfrm rot="16200000" flipH="1">
            <a:off x="3242469" y="2242344"/>
            <a:ext cx="806450" cy="630238"/>
          </a:xfrm>
          <a:prstGeom prst="straightConnector1">
            <a:avLst/>
          </a:prstGeom>
          <a:noFill/>
          <a:ln w="53975">
            <a:solidFill>
              <a:srgbClr val="00FF00"/>
            </a:solidFill>
            <a:round/>
            <a:headEnd/>
            <a:tailEnd type="triangle" w="med" len="med"/>
          </a:ln>
        </p:spPr>
      </p:cxnSp>
      <p:cxnSp>
        <p:nvCxnSpPr>
          <p:cNvPr id="103436" name="Straight Arrow Connector 40"/>
          <p:cNvCxnSpPr>
            <a:cxnSpLocks noChangeShapeType="1"/>
          </p:cNvCxnSpPr>
          <p:nvPr/>
        </p:nvCxnSpPr>
        <p:spPr bwMode="auto">
          <a:xfrm rot="5400000">
            <a:off x="986632" y="3804444"/>
            <a:ext cx="730250" cy="630237"/>
          </a:xfrm>
          <a:prstGeom prst="straightConnector1">
            <a:avLst/>
          </a:prstGeom>
          <a:noFill/>
          <a:ln w="53975">
            <a:solidFill>
              <a:srgbClr val="00FF00"/>
            </a:solidFill>
            <a:round/>
            <a:headEnd/>
            <a:tailEnd type="triangle" w="med" len="med"/>
          </a:ln>
        </p:spPr>
      </p:cxnSp>
      <p:cxnSp>
        <p:nvCxnSpPr>
          <p:cNvPr id="103437" name="Straight Arrow Connector 40"/>
          <p:cNvCxnSpPr>
            <a:cxnSpLocks noChangeShapeType="1"/>
          </p:cNvCxnSpPr>
          <p:nvPr/>
        </p:nvCxnSpPr>
        <p:spPr bwMode="auto">
          <a:xfrm rot="16200000" flipH="1">
            <a:off x="2286794" y="3823494"/>
            <a:ext cx="768350" cy="630238"/>
          </a:xfrm>
          <a:prstGeom prst="straightConnector1">
            <a:avLst/>
          </a:prstGeom>
          <a:noFill/>
          <a:ln w="53975">
            <a:solidFill>
              <a:srgbClr val="00FF00"/>
            </a:solidFill>
            <a:round/>
            <a:headEnd/>
            <a:tailEnd type="triangle" w="med" len="med"/>
          </a:ln>
        </p:spPr>
      </p:cxnSp>
      <p:sp>
        <p:nvSpPr>
          <p:cNvPr id="30" name="Oval 29"/>
          <p:cNvSpPr/>
          <p:nvPr/>
        </p:nvSpPr>
        <p:spPr bwMode="auto">
          <a:xfrm>
            <a:off x="3482601" y="2960711"/>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CA</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cxnSp>
        <p:nvCxnSpPr>
          <p:cNvPr id="103441" name="Straight Arrow Connector 40"/>
          <p:cNvCxnSpPr>
            <a:cxnSpLocks noChangeShapeType="1"/>
          </p:cNvCxnSpPr>
          <p:nvPr/>
        </p:nvCxnSpPr>
        <p:spPr bwMode="auto">
          <a:xfrm rot="16200000" flipH="1">
            <a:off x="4245769" y="3861594"/>
            <a:ext cx="768350" cy="630238"/>
          </a:xfrm>
          <a:prstGeom prst="straightConnector1">
            <a:avLst/>
          </a:prstGeom>
          <a:noFill/>
          <a:ln w="53975">
            <a:solidFill>
              <a:srgbClr val="00FF00"/>
            </a:solidFill>
            <a:round/>
            <a:headEnd/>
            <a:tailEnd type="triangle" w="med" len="med"/>
          </a:ln>
        </p:spPr>
      </p:cxnSp>
      <p:sp>
        <p:nvSpPr>
          <p:cNvPr id="36" name="Oval 35"/>
          <p:cNvSpPr/>
          <p:nvPr/>
        </p:nvSpPr>
        <p:spPr bwMode="auto">
          <a:xfrm>
            <a:off x="2498453" y="4522857"/>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2</a:t>
            </a:r>
            <a:endParaRPr lang="en-US" sz="1600" dirty="0">
              <a:solidFill>
                <a:srgbClr val="FFFFFF"/>
              </a:solidFill>
              <a:latin typeface="Century Gothic"/>
              <a:cs typeface="Century Gothic"/>
            </a:endParaRPr>
          </a:p>
        </p:txBody>
      </p:sp>
      <p:sp>
        <p:nvSpPr>
          <p:cNvPr id="37" name="Oval 36"/>
          <p:cNvSpPr/>
          <p:nvPr/>
        </p:nvSpPr>
        <p:spPr bwMode="auto">
          <a:xfrm>
            <a:off x="4457054" y="4560911"/>
            <a:ext cx="974453" cy="974632"/>
          </a:xfrm>
          <a:prstGeom prst="ellipse">
            <a:avLst/>
          </a:prstGeom>
          <a:gradFill flip="none" rotWithShape="1">
            <a:gsLst>
              <a:gs pos="0">
                <a:srgbClr val="154D15"/>
              </a:gs>
              <a:gs pos="100000">
                <a:srgbClr val="00FF00"/>
              </a:gs>
            </a:gsLst>
            <a:path path="circle">
              <a:fillToRect l="100000" t="100000"/>
            </a:path>
            <a:tileRect r="-100000" b="-100000"/>
          </a:gradFill>
          <a:ln w="9525" cap="flat" cmpd="sng" algn="ctr">
            <a:solidFill>
              <a:srgbClr val="154D15"/>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3</a:t>
            </a:r>
            <a:endParaRPr lang="en-US" sz="1600" dirty="0">
              <a:solidFill>
                <a:srgbClr val="FFFFFF"/>
              </a:solidFill>
              <a:latin typeface="Century Gothic"/>
              <a:cs typeface="Century Gothic"/>
            </a:endParaRPr>
          </a:p>
        </p:txBody>
      </p:sp>
      <p:sp>
        <p:nvSpPr>
          <p:cNvPr id="38" name="Text Box 8"/>
          <p:cNvSpPr txBox="1">
            <a:spLocks noChangeArrowheads="1"/>
          </p:cNvSpPr>
          <p:nvPr/>
        </p:nvSpPr>
        <p:spPr bwMode="auto">
          <a:xfrm>
            <a:off x="5791200" y="4027488"/>
            <a:ext cx="3352800" cy="16319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Example: CA</a:t>
            </a:r>
            <a:r>
              <a:rPr lang="en-US" sz="2000" baseline="-25000">
                <a:solidFill>
                  <a:srgbClr val="FFFFFF"/>
                </a:solidFill>
                <a:latin typeface="Century Gothic" charset="0"/>
                <a:ea typeface="Century Gothic" charset="0"/>
                <a:cs typeface="Century Gothic" charset="0"/>
              </a:rPr>
              <a:t>2</a:t>
            </a:r>
            <a:r>
              <a:rPr lang="en-US" sz="2000">
                <a:solidFill>
                  <a:srgbClr val="FFFFFF"/>
                </a:solidFill>
                <a:latin typeface="Century Gothic" charset="0"/>
                <a:ea typeface="Century Gothic" charset="0"/>
                <a:cs typeface="Century Gothic" charset="0"/>
              </a:rPr>
              <a:t> revokes User</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’s certificate. User</a:t>
            </a:r>
            <a:r>
              <a:rPr lang="en-US" sz="2000" baseline="-25000">
                <a:solidFill>
                  <a:srgbClr val="FFFFFF"/>
                </a:solidFill>
                <a:latin typeface="Century Gothic" charset="0"/>
                <a:ea typeface="Century Gothic" charset="0"/>
                <a:cs typeface="Century Gothic" charset="0"/>
              </a:rPr>
              <a:t>3</a:t>
            </a:r>
            <a:r>
              <a:rPr lang="en-US" sz="2000">
                <a:solidFill>
                  <a:srgbClr val="FFFFFF"/>
                </a:solidFill>
                <a:latin typeface="Century Gothic" charset="0"/>
                <a:ea typeface="Century Gothic" charset="0"/>
                <a:cs typeface="Century Gothic" charset="0"/>
              </a:rPr>
              <a:t> still trusts User</a:t>
            </a:r>
            <a:r>
              <a:rPr lang="en-US" sz="2000" baseline="-25000">
                <a:solidFill>
                  <a:srgbClr val="FFFFFF"/>
                </a:solidFill>
                <a:latin typeface="Century Gothic" charset="0"/>
                <a:ea typeface="Century Gothic" charset="0"/>
                <a:cs typeface="Century Gothic" charset="0"/>
              </a:rPr>
              <a:t>1</a:t>
            </a:r>
            <a:r>
              <a:rPr lang="en-US" sz="2000">
                <a:solidFill>
                  <a:srgbClr val="FFFFFF"/>
                </a:solidFill>
                <a:latin typeface="Century Gothic" charset="0"/>
                <a:ea typeface="Century Gothic" charset="0"/>
                <a:cs typeface="Century Gothic" charset="0"/>
              </a:rPr>
              <a:t> until the revocation propagates, causing a race condition</a:t>
            </a:r>
          </a:p>
        </p:txBody>
      </p:sp>
      <p:sp>
        <p:nvSpPr>
          <p:cNvPr id="103449" name="TextBox 85"/>
          <p:cNvSpPr txBox="1">
            <a:spLocks noChangeArrowheads="1"/>
          </p:cNvSpPr>
          <p:nvPr/>
        </p:nvSpPr>
        <p:spPr bwMode="auto">
          <a:xfrm>
            <a:off x="3094038" y="3124200"/>
            <a:ext cx="379412" cy="400050"/>
          </a:xfrm>
          <a:prstGeom prst="rect">
            <a:avLst/>
          </a:prstGeom>
          <a:noFill/>
          <a:ln w="9525">
            <a:noFill/>
            <a:miter lim="800000"/>
            <a:headEnd/>
            <a:tailEnd/>
          </a:ln>
        </p:spPr>
        <p:txBody>
          <a:bodyPr wrap="none">
            <a:prstTxWarp prst="textNoShape">
              <a:avLst/>
            </a:prstTxWarp>
            <a:spAutoFit/>
          </a:bodyPr>
          <a:lstStyle/>
          <a:p>
            <a:r>
              <a:rPr lang="en-US" sz="2000">
                <a:solidFill>
                  <a:srgbClr val="00FF00"/>
                </a:solidFill>
                <a:latin typeface="Zapf Dingbats" charset="2"/>
                <a:ea typeface="Zapf Dingbats" charset="2"/>
                <a:cs typeface="Zapf Dingbats" charset="2"/>
              </a:rPr>
              <a:t>✓</a:t>
            </a:r>
            <a:endParaRPr lang="en-US" sz="2000">
              <a:solidFill>
                <a:srgbClr val="00FF00"/>
              </a:solidFill>
            </a:endParaRPr>
          </a:p>
        </p:txBody>
      </p:sp>
      <p:sp>
        <p:nvSpPr>
          <p:cNvPr id="103450" name="TextBox 88"/>
          <p:cNvSpPr txBox="1">
            <a:spLocks noChangeArrowheads="1"/>
          </p:cNvSpPr>
          <p:nvPr/>
        </p:nvSpPr>
        <p:spPr bwMode="auto">
          <a:xfrm>
            <a:off x="211138" y="4643438"/>
            <a:ext cx="338137"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Zapf Dingbats" charset="2"/>
                <a:ea typeface="Zapf Dingbats" charset="2"/>
                <a:cs typeface="Zapf Dingbats" charset="2"/>
              </a:rPr>
              <a:t>✗</a:t>
            </a:r>
            <a:endParaRPr lang="en-US" sz="2000">
              <a:solidFill>
                <a:srgbClr val="FF0000"/>
              </a:solidFill>
            </a:endParaRPr>
          </a:p>
        </p:txBody>
      </p:sp>
      <p:sp>
        <p:nvSpPr>
          <p:cNvPr id="103451" name="TextBox 88"/>
          <p:cNvSpPr txBox="1">
            <a:spLocks noChangeArrowheads="1"/>
          </p:cNvSpPr>
          <p:nvPr/>
        </p:nvSpPr>
        <p:spPr bwMode="auto">
          <a:xfrm>
            <a:off x="1185863" y="3124200"/>
            <a:ext cx="338137"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Zapf Dingbats" charset="2"/>
                <a:ea typeface="Zapf Dingbats" charset="2"/>
                <a:cs typeface="Zapf Dingbats" charset="2"/>
              </a:rPr>
              <a:t>✗</a:t>
            </a:r>
            <a:endParaRPr lang="en-US" sz="2000">
              <a:solidFill>
                <a:srgbClr val="FF0000"/>
              </a:solidFill>
            </a:endParaRPr>
          </a:p>
        </p:txBody>
      </p:sp>
      <p:sp>
        <p:nvSpPr>
          <p:cNvPr id="103452" name="TextBox 85"/>
          <p:cNvSpPr txBox="1">
            <a:spLocks noChangeArrowheads="1"/>
          </p:cNvSpPr>
          <p:nvPr/>
        </p:nvSpPr>
        <p:spPr bwMode="auto">
          <a:xfrm>
            <a:off x="2120900" y="1565275"/>
            <a:ext cx="377825" cy="400050"/>
          </a:xfrm>
          <a:prstGeom prst="rect">
            <a:avLst/>
          </a:prstGeom>
          <a:noFill/>
          <a:ln w="9525">
            <a:noFill/>
            <a:miter lim="800000"/>
            <a:headEnd/>
            <a:tailEnd/>
          </a:ln>
        </p:spPr>
        <p:txBody>
          <a:bodyPr wrap="none">
            <a:prstTxWarp prst="textNoShape">
              <a:avLst/>
            </a:prstTxWarp>
            <a:spAutoFit/>
          </a:bodyPr>
          <a:lstStyle/>
          <a:p>
            <a:r>
              <a:rPr lang="en-US" sz="2000">
                <a:solidFill>
                  <a:srgbClr val="00FF00"/>
                </a:solidFill>
                <a:latin typeface="Zapf Dingbats" charset="2"/>
                <a:ea typeface="Zapf Dingbats" charset="2"/>
                <a:cs typeface="Zapf Dingbats" charset="2"/>
              </a:rPr>
              <a:t>✓</a:t>
            </a:r>
            <a:endParaRPr lang="en-US" sz="2000">
              <a:solidFill>
                <a:srgbClr val="00FF00"/>
              </a:solidFill>
            </a:endParaRPr>
          </a:p>
        </p:txBody>
      </p:sp>
      <p:sp>
        <p:nvSpPr>
          <p:cNvPr id="103453" name="TextBox 85"/>
          <p:cNvSpPr txBox="1">
            <a:spLocks noChangeArrowheads="1"/>
          </p:cNvSpPr>
          <p:nvPr/>
        </p:nvSpPr>
        <p:spPr bwMode="auto">
          <a:xfrm>
            <a:off x="4068763" y="4843463"/>
            <a:ext cx="377825" cy="400050"/>
          </a:xfrm>
          <a:prstGeom prst="rect">
            <a:avLst/>
          </a:prstGeom>
          <a:noFill/>
          <a:ln w="9525">
            <a:noFill/>
            <a:miter lim="800000"/>
            <a:headEnd/>
            <a:tailEnd/>
          </a:ln>
        </p:spPr>
        <p:txBody>
          <a:bodyPr wrap="none">
            <a:prstTxWarp prst="textNoShape">
              <a:avLst/>
            </a:prstTxWarp>
            <a:spAutoFit/>
          </a:bodyPr>
          <a:lstStyle/>
          <a:p>
            <a:r>
              <a:rPr lang="en-US" sz="2000">
                <a:solidFill>
                  <a:srgbClr val="00FF00"/>
                </a:solidFill>
                <a:latin typeface="Zapf Dingbats" charset="2"/>
                <a:ea typeface="Zapf Dingbats" charset="2"/>
                <a:cs typeface="Zapf Dingbats" charset="2"/>
              </a:rPr>
              <a:t>✓</a:t>
            </a:r>
            <a:endParaRPr lang="en-US" sz="2000">
              <a:solidFill>
                <a:srgbClr val="00FF00"/>
              </a:solidFill>
            </a:endParaRPr>
          </a:p>
        </p:txBody>
      </p:sp>
      <p:sp>
        <p:nvSpPr>
          <p:cNvPr id="33" name="Oval 32"/>
          <p:cNvSpPr/>
          <p:nvPr/>
        </p:nvSpPr>
        <p:spPr bwMode="auto">
          <a:xfrm>
            <a:off x="549547" y="4484803"/>
            <a:ext cx="974453" cy="974632"/>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User</a:t>
            </a:r>
            <a:r>
              <a:rPr lang="en-US" sz="1600" baseline="-25000" dirty="0">
                <a:solidFill>
                  <a:srgbClr val="FFFFFF"/>
                </a:solidFill>
                <a:latin typeface="Century Gothic"/>
                <a:cs typeface="Century Gothic"/>
              </a:rPr>
              <a:t>1</a:t>
            </a:r>
          </a:p>
        </p:txBody>
      </p:sp>
      <p:sp>
        <p:nvSpPr>
          <p:cNvPr id="103457" name="TextBox 88"/>
          <p:cNvSpPr txBox="1">
            <a:spLocks noChangeArrowheads="1"/>
          </p:cNvSpPr>
          <p:nvPr/>
        </p:nvSpPr>
        <p:spPr bwMode="auto">
          <a:xfrm>
            <a:off x="2160588" y="4595813"/>
            <a:ext cx="338137"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Zapf Dingbats" charset="2"/>
                <a:ea typeface="Zapf Dingbats" charset="2"/>
                <a:cs typeface="Zapf Dingbats" charset="2"/>
              </a:rPr>
              <a:t>✗</a:t>
            </a:r>
            <a:endParaRPr lang="en-US" sz="2000">
              <a:solidFill>
                <a:srgbClr val="FF0000"/>
              </a:solidFill>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PolicyMaker</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33</a:t>
            </a:fld>
            <a:endParaRPr lang="en-US" smtClean="0">
              <a:latin typeface="Eurostile" charset="0"/>
              <a:ea typeface="Eurostile" charset="0"/>
              <a:cs typeface="Eurostile" charset="0"/>
            </a:endParaRPr>
          </a:p>
        </p:txBody>
      </p:sp>
      <p:grpSp>
        <p:nvGrpSpPr>
          <p:cNvPr id="50" name="Group 49"/>
          <p:cNvGrpSpPr/>
          <p:nvPr/>
        </p:nvGrpSpPr>
        <p:grpSpPr>
          <a:xfrm>
            <a:off x="852080" y="1371600"/>
            <a:ext cx="7439841" cy="974632"/>
            <a:chOff x="152400" y="1371600"/>
            <a:chExt cx="7439841" cy="974632"/>
          </a:xfrm>
        </p:grpSpPr>
        <p:sp>
          <p:nvSpPr>
            <p:cNvPr id="5" name="Oval 4"/>
            <p:cNvSpPr/>
            <p:nvPr/>
          </p:nvSpPr>
          <p:spPr bwMode="auto">
            <a:xfrm>
              <a:off x="152400" y="1371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200" dirty="0" smtClean="0">
                  <a:solidFill>
                    <a:srgbClr val="FFFFFF"/>
                  </a:solidFill>
                  <a:latin typeface="Century Gothic"/>
                  <a:cs typeface="Century Gothic"/>
                </a:rPr>
                <a:t>Source</a:t>
              </a:r>
              <a:endParaRPr lang="en-US" sz="1200" dirty="0">
                <a:solidFill>
                  <a:srgbClr val="FFFFFF"/>
                </a:solidFill>
                <a:latin typeface="Century Gothic"/>
                <a:cs typeface="Century Gothic"/>
              </a:endParaRPr>
            </a:p>
          </p:txBody>
        </p:sp>
        <p:cxnSp>
          <p:nvCxnSpPr>
            <p:cNvPr id="103435" name="Straight Arrow Connector 40"/>
            <p:cNvCxnSpPr>
              <a:cxnSpLocks noChangeShapeType="1"/>
              <a:stCxn id="5" idx="6"/>
            </p:cNvCxnSpPr>
            <p:nvPr/>
          </p:nvCxnSpPr>
          <p:spPr bwMode="auto">
            <a:xfrm>
              <a:off x="1126853" y="1858916"/>
              <a:ext cx="1784894" cy="1588"/>
            </a:xfrm>
            <a:prstGeom prst="straightConnector1">
              <a:avLst/>
            </a:prstGeom>
            <a:noFill/>
            <a:ln w="53975">
              <a:solidFill>
                <a:srgbClr val="00FF00"/>
              </a:solidFill>
              <a:round/>
              <a:headEnd/>
              <a:tailEnd type="triangle" w="med" len="med"/>
            </a:ln>
          </p:spPr>
        </p:cxnSp>
        <p:sp>
          <p:nvSpPr>
            <p:cNvPr id="25" name="Text Box 8"/>
            <p:cNvSpPr txBox="1">
              <a:spLocks noChangeArrowheads="1"/>
            </p:cNvSpPr>
            <p:nvPr/>
          </p:nvSpPr>
          <p:spPr bwMode="auto">
            <a:xfrm>
              <a:off x="1235347"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Asserts</a:t>
              </a:r>
              <a:endParaRPr lang="en-US" sz="2000" dirty="0">
                <a:solidFill>
                  <a:srgbClr val="FFFFFF"/>
                </a:solidFill>
                <a:latin typeface="Century Gothic" charset="0"/>
                <a:ea typeface="Century Gothic" charset="0"/>
                <a:cs typeface="Century Gothic" charset="0"/>
              </a:endParaRPr>
            </a:p>
          </p:txBody>
        </p:sp>
        <p:sp>
          <p:nvSpPr>
            <p:cNvPr id="46" name="Rectangle 45"/>
            <p:cNvSpPr/>
            <p:nvPr/>
          </p:nvSpPr>
          <p:spPr bwMode="auto">
            <a:xfrm>
              <a:off x="2911747" y="1568116"/>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Authority</a:t>
              </a:r>
            </a:p>
            <a:p>
              <a:pPr eaLnBrk="1" fontAlgn="auto" hangingPunct="1">
                <a:spcBef>
                  <a:spcPts val="0"/>
                </a:spcBef>
                <a:spcAft>
                  <a:spcPts val="0"/>
                </a:spcAft>
                <a:defRPr/>
              </a:pPr>
              <a:r>
                <a:rPr lang="en-US" sz="1600" dirty="0" smtClean="0">
                  <a:solidFill>
                    <a:srgbClr val="FFFFFF"/>
                  </a:solidFill>
                  <a:latin typeface="Century Gothic"/>
                  <a:cs typeface="Century Gothic"/>
                </a:rPr>
                <a:t>Structure</a:t>
              </a:r>
              <a:endParaRPr lang="en-US" sz="1600" dirty="0">
                <a:solidFill>
                  <a:srgbClr val="FFFFFF"/>
                </a:solidFill>
                <a:latin typeface="Century Gothic"/>
                <a:cs typeface="Century Gothic"/>
              </a:endParaRPr>
            </a:p>
          </p:txBody>
        </p:sp>
        <p:cxnSp>
          <p:nvCxnSpPr>
            <p:cNvPr id="47" name="Straight Arrow Connector 40"/>
            <p:cNvCxnSpPr>
              <a:cxnSpLocks noChangeShapeType="1"/>
            </p:cNvCxnSpPr>
            <p:nvPr/>
          </p:nvCxnSpPr>
          <p:spPr bwMode="auto">
            <a:xfrm>
              <a:off x="4359547" y="1858916"/>
              <a:ext cx="1784894" cy="1588"/>
            </a:xfrm>
            <a:prstGeom prst="straightConnector1">
              <a:avLst/>
            </a:prstGeom>
            <a:noFill/>
            <a:ln w="53975">
              <a:solidFill>
                <a:srgbClr val="00FF00"/>
              </a:solidFill>
              <a:round/>
              <a:headEnd/>
              <a:tailEnd type="triangle" w="med" len="med"/>
            </a:ln>
          </p:spPr>
        </p:cxnSp>
        <p:sp>
          <p:nvSpPr>
            <p:cNvPr id="48" name="Text Box 8"/>
            <p:cNvSpPr txBox="1">
              <a:spLocks noChangeArrowheads="1"/>
            </p:cNvSpPr>
            <p:nvPr/>
          </p:nvSpPr>
          <p:spPr bwMode="auto">
            <a:xfrm>
              <a:off x="4468041"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Where</a:t>
              </a:r>
              <a:endParaRPr lang="en-US" sz="2000" dirty="0">
                <a:solidFill>
                  <a:srgbClr val="FFFFFF"/>
                </a:solidFill>
                <a:latin typeface="Century Gothic" charset="0"/>
                <a:ea typeface="Century Gothic" charset="0"/>
                <a:cs typeface="Century Gothic" charset="0"/>
              </a:endParaRPr>
            </a:p>
          </p:txBody>
        </p:sp>
        <p:sp>
          <p:nvSpPr>
            <p:cNvPr id="49" name="Rectangle 48"/>
            <p:cNvSpPr/>
            <p:nvPr/>
          </p:nvSpPr>
          <p:spPr bwMode="auto">
            <a:xfrm>
              <a:off x="6144441" y="1691227"/>
              <a:ext cx="1447800" cy="338554"/>
            </a:xfrm>
            <a:prstGeom prst="rect">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Filter</a:t>
              </a:r>
              <a:endParaRPr lang="en-US" sz="1600" dirty="0">
                <a:solidFill>
                  <a:srgbClr val="FFFFFF"/>
                </a:solidFill>
                <a:latin typeface="Century Gothic"/>
                <a:cs typeface="Century Gothic"/>
              </a:endParaRPr>
            </a:p>
          </p:txBody>
        </p:sp>
      </p:grpSp>
      <p:sp>
        <p:nvSpPr>
          <p:cNvPr id="90" name="Text Box 13"/>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Sources make assertions in an interpreted language</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PolicyMaker</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34</a:t>
            </a:fld>
            <a:endParaRPr lang="en-US" smtClean="0">
              <a:latin typeface="Eurostile" charset="0"/>
              <a:ea typeface="Eurostile" charset="0"/>
              <a:cs typeface="Eurostile" charset="0"/>
            </a:endParaRPr>
          </a:p>
        </p:txBody>
      </p:sp>
      <p:grpSp>
        <p:nvGrpSpPr>
          <p:cNvPr id="2" name="Group 49"/>
          <p:cNvGrpSpPr/>
          <p:nvPr/>
        </p:nvGrpSpPr>
        <p:grpSpPr>
          <a:xfrm>
            <a:off x="852080" y="1371600"/>
            <a:ext cx="7439841" cy="974632"/>
            <a:chOff x="152400" y="1371600"/>
            <a:chExt cx="7439841" cy="974632"/>
          </a:xfrm>
        </p:grpSpPr>
        <p:sp>
          <p:nvSpPr>
            <p:cNvPr id="5" name="Oval 4"/>
            <p:cNvSpPr/>
            <p:nvPr/>
          </p:nvSpPr>
          <p:spPr bwMode="auto">
            <a:xfrm>
              <a:off x="152400" y="1371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200" dirty="0" smtClean="0">
                  <a:solidFill>
                    <a:srgbClr val="FFFFFF"/>
                  </a:solidFill>
                  <a:latin typeface="Century Gothic"/>
                  <a:cs typeface="Century Gothic"/>
                </a:rPr>
                <a:t>Source</a:t>
              </a:r>
              <a:endParaRPr lang="en-US" sz="1200" dirty="0">
                <a:solidFill>
                  <a:srgbClr val="FFFFFF"/>
                </a:solidFill>
                <a:latin typeface="Century Gothic"/>
                <a:cs typeface="Century Gothic"/>
              </a:endParaRPr>
            </a:p>
          </p:txBody>
        </p:sp>
        <p:cxnSp>
          <p:nvCxnSpPr>
            <p:cNvPr id="103435" name="Straight Arrow Connector 40"/>
            <p:cNvCxnSpPr>
              <a:cxnSpLocks noChangeShapeType="1"/>
              <a:stCxn id="5" idx="6"/>
            </p:cNvCxnSpPr>
            <p:nvPr/>
          </p:nvCxnSpPr>
          <p:spPr bwMode="auto">
            <a:xfrm>
              <a:off x="1126853" y="1858916"/>
              <a:ext cx="1784894" cy="1588"/>
            </a:xfrm>
            <a:prstGeom prst="straightConnector1">
              <a:avLst/>
            </a:prstGeom>
            <a:noFill/>
            <a:ln w="53975">
              <a:solidFill>
                <a:srgbClr val="00FF00"/>
              </a:solidFill>
              <a:round/>
              <a:headEnd/>
              <a:tailEnd type="triangle" w="med" len="med"/>
            </a:ln>
          </p:spPr>
        </p:cxnSp>
        <p:sp>
          <p:nvSpPr>
            <p:cNvPr id="25" name="Text Box 8"/>
            <p:cNvSpPr txBox="1">
              <a:spLocks noChangeArrowheads="1"/>
            </p:cNvSpPr>
            <p:nvPr/>
          </p:nvSpPr>
          <p:spPr bwMode="auto">
            <a:xfrm>
              <a:off x="1235347"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Asserts</a:t>
              </a:r>
              <a:endParaRPr lang="en-US" sz="2000" dirty="0">
                <a:solidFill>
                  <a:srgbClr val="FFFFFF"/>
                </a:solidFill>
                <a:latin typeface="Century Gothic" charset="0"/>
                <a:ea typeface="Century Gothic" charset="0"/>
                <a:cs typeface="Century Gothic" charset="0"/>
              </a:endParaRPr>
            </a:p>
          </p:txBody>
        </p:sp>
        <p:sp>
          <p:nvSpPr>
            <p:cNvPr id="46" name="Rectangle 45"/>
            <p:cNvSpPr/>
            <p:nvPr/>
          </p:nvSpPr>
          <p:spPr bwMode="auto">
            <a:xfrm>
              <a:off x="2911747" y="1568116"/>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Authority</a:t>
              </a:r>
            </a:p>
            <a:p>
              <a:pPr eaLnBrk="1" fontAlgn="auto" hangingPunct="1">
                <a:spcBef>
                  <a:spcPts val="0"/>
                </a:spcBef>
                <a:spcAft>
                  <a:spcPts val="0"/>
                </a:spcAft>
                <a:defRPr/>
              </a:pPr>
              <a:r>
                <a:rPr lang="en-US" sz="1600" dirty="0" smtClean="0">
                  <a:solidFill>
                    <a:srgbClr val="FFFFFF"/>
                  </a:solidFill>
                  <a:latin typeface="Century Gothic"/>
                  <a:cs typeface="Century Gothic"/>
                </a:rPr>
                <a:t>Structure</a:t>
              </a:r>
              <a:endParaRPr lang="en-US" sz="1600" dirty="0">
                <a:solidFill>
                  <a:srgbClr val="FFFFFF"/>
                </a:solidFill>
                <a:latin typeface="Century Gothic"/>
                <a:cs typeface="Century Gothic"/>
              </a:endParaRPr>
            </a:p>
          </p:txBody>
        </p:sp>
        <p:cxnSp>
          <p:nvCxnSpPr>
            <p:cNvPr id="47" name="Straight Arrow Connector 40"/>
            <p:cNvCxnSpPr>
              <a:cxnSpLocks noChangeShapeType="1"/>
            </p:cNvCxnSpPr>
            <p:nvPr/>
          </p:nvCxnSpPr>
          <p:spPr bwMode="auto">
            <a:xfrm>
              <a:off x="4359547" y="1858916"/>
              <a:ext cx="1784894" cy="1588"/>
            </a:xfrm>
            <a:prstGeom prst="straightConnector1">
              <a:avLst/>
            </a:prstGeom>
            <a:noFill/>
            <a:ln w="53975">
              <a:solidFill>
                <a:srgbClr val="00FF00"/>
              </a:solidFill>
              <a:round/>
              <a:headEnd/>
              <a:tailEnd type="triangle" w="med" len="med"/>
            </a:ln>
          </p:spPr>
        </p:cxnSp>
        <p:sp>
          <p:nvSpPr>
            <p:cNvPr id="48" name="Text Box 8"/>
            <p:cNvSpPr txBox="1">
              <a:spLocks noChangeArrowheads="1"/>
            </p:cNvSpPr>
            <p:nvPr/>
          </p:nvSpPr>
          <p:spPr bwMode="auto">
            <a:xfrm>
              <a:off x="4468041"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Where</a:t>
              </a:r>
              <a:endParaRPr lang="en-US" sz="2000" dirty="0">
                <a:solidFill>
                  <a:srgbClr val="FFFFFF"/>
                </a:solidFill>
                <a:latin typeface="Century Gothic" charset="0"/>
                <a:ea typeface="Century Gothic" charset="0"/>
                <a:cs typeface="Century Gothic" charset="0"/>
              </a:endParaRPr>
            </a:p>
          </p:txBody>
        </p:sp>
        <p:sp>
          <p:nvSpPr>
            <p:cNvPr id="49" name="Rectangle 48"/>
            <p:cNvSpPr/>
            <p:nvPr/>
          </p:nvSpPr>
          <p:spPr bwMode="auto">
            <a:xfrm>
              <a:off x="6144441" y="1691227"/>
              <a:ext cx="1447800" cy="338554"/>
            </a:xfrm>
            <a:prstGeom prst="rect">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Filter</a:t>
              </a:r>
              <a:endParaRPr lang="en-US" sz="1600" dirty="0">
                <a:solidFill>
                  <a:srgbClr val="FFFFFF"/>
                </a:solidFill>
                <a:latin typeface="Century Gothic"/>
                <a:cs typeface="Century Gothic"/>
              </a:endParaRPr>
            </a:p>
          </p:txBody>
        </p:sp>
      </p:grpSp>
      <p:sp>
        <p:nvSpPr>
          <p:cNvPr id="42" name="Text Box 13"/>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Capabilities are granted or denied to keys based on assertions</a:t>
            </a:r>
            <a:endParaRPr lang="en-US" sz="2000" dirty="0">
              <a:solidFill>
                <a:srgbClr val="FFFFFF"/>
              </a:solidFill>
              <a:latin typeface="Century Gothic" charset="0"/>
              <a:ea typeface="Century Gothic" charset="0"/>
              <a:cs typeface="Century Gothic" charset="0"/>
            </a:endParaRPr>
          </a:p>
        </p:txBody>
      </p:sp>
      <p:grpSp>
        <p:nvGrpSpPr>
          <p:cNvPr id="78" name="Group 77"/>
          <p:cNvGrpSpPr/>
          <p:nvPr/>
        </p:nvGrpSpPr>
        <p:grpSpPr>
          <a:xfrm>
            <a:off x="455612" y="2209801"/>
            <a:ext cx="8229600" cy="381000"/>
            <a:chOff x="533400" y="2590801"/>
            <a:chExt cx="8229600" cy="381000"/>
          </a:xfrm>
        </p:grpSpPr>
        <p:cxnSp>
          <p:nvCxnSpPr>
            <p:cNvPr id="51" name="Straight Connector 50"/>
            <p:cNvCxnSpPr/>
            <p:nvPr/>
          </p:nvCxnSpPr>
          <p:spPr bwMode="auto">
            <a:xfrm>
              <a:off x="533400" y="2971800"/>
              <a:ext cx="8229600" cy="1"/>
            </a:xfrm>
            <a:prstGeom prst="line">
              <a:avLst/>
            </a:prstGeom>
            <a:solidFill>
              <a:schemeClr val="tx1">
                <a:alpha val="50000"/>
              </a:schemeClr>
            </a:solidFill>
            <a:ln w="76200" cap="rnd" cmpd="sng" algn="ctr">
              <a:solidFill>
                <a:srgbClr val="3366FF"/>
              </a:solidFill>
              <a:prstDash val="solid"/>
              <a:round/>
              <a:headEnd type="none" w="med" len="med"/>
              <a:tailEnd type="none" w="med" len="med"/>
            </a:ln>
            <a:effectLst/>
          </p:spPr>
        </p:cxnSp>
        <p:cxnSp>
          <p:nvCxnSpPr>
            <p:cNvPr id="63" name="Straight Connector 62"/>
            <p:cNvCxnSpPr/>
            <p:nvPr/>
          </p:nvCxnSpPr>
          <p:spPr bwMode="auto">
            <a:xfrm rot="5400000" flipH="1" flipV="1">
              <a:off x="343694"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cxnSp>
          <p:nvCxnSpPr>
            <p:cNvPr id="76" name="Straight Connector 75"/>
            <p:cNvCxnSpPr/>
            <p:nvPr/>
          </p:nvCxnSpPr>
          <p:spPr bwMode="auto">
            <a:xfrm rot="5400000" flipH="1" flipV="1">
              <a:off x="8571706"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grpSp>
      <p:cxnSp>
        <p:nvCxnSpPr>
          <p:cNvPr id="79" name="Straight Connector 78"/>
          <p:cNvCxnSpPr/>
          <p:nvPr/>
        </p:nvCxnSpPr>
        <p:spPr bwMode="auto">
          <a:xfrm rot="5400000" flipH="1" flipV="1">
            <a:off x="3506790" y="3504406"/>
            <a:ext cx="1828801" cy="1590"/>
          </a:xfrm>
          <a:prstGeom prst="line">
            <a:avLst/>
          </a:prstGeom>
          <a:solidFill>
            <a:schemeClr val="tx1">
              <a:alpha val="50000"/>
            </a:schemeClr>
          </a:solidFill>
          <a:ln w="76200" cap="flat" cmpd="sng" algn="ctr">
            <a:solidFill>
              <a:srgbClr val="3366FF"/>
            </a:solidFill>
            <a:prstDash val="solid"/>
            <a:round/>
            <a:headEnd type="triangle" w="med" len="med"/>
            <a:tailEnd type="none" w="med" len="med"/>
          </a:ln>
          <a:effectLst/>
        </p:spPr>
      </p:cxnSp>
      <p:sp>
        <p:nvSpPr>
          <p:cNvPr id="85" name="Rectangle 84"/>
          <p:cNvSpPr/>
          <p:nvPr/>
        </p:nvSpPr>
        <p:spPr bwMode="auto">
          <a:xfrm>
            <a:off x="3696495" y="4419601"/>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PolicyMaker</a:t>
            </a:r>
          </a:p>
          <a:p>
            <a:pPr eaLnBrk="1" fontAlgn="auto" hangingPunct="1">
              <a:spcBef>
                <a:spcPts val="0"/>
              </a:spcBef>
              <a:spcAft>
                <a:spcPts val="0"/>
              </a:spcAft>
              <a:defRPr/>
            </a:pPr>
            <a:r>
              <a:rPr lang="en-US" sz="1600" dirty="0" smtClean="0">
                <a:solidFill>
                  <a:srgbClr val="FFFFFF"/>
                </a:solidFill>
                <a:latin typeface="Century Gothic"/>
                <a:cs typeface="Century Gothic"/>
              </a:rPr>
              <a:t>Engine</a:t>
            </a:r>
            <a:endParaRPr lang="en-US" sz="1600" dirty="0">
              <a:solidFill>
                <a:srgbClr val="FFFFFF"/>
              </a:solidFill>
              <a:latin typeface="Century Gothic"/>
              <a:cs typeface="Century Gothic"/>
            </a:endParaRPr>
          </a:p>
        </p:txBody>
      </p:sp>
      <p:cxnSp>
        <p:nvCxnSpPr>
          <p:cNvPr id="87" name="Straight Connector 86"/>
          <p:cNvCxnSpPr/>
          <p:nvPr/>
        </p:nvCxnSpPr>
        <p:spPr bwMode="auto">
          <a:xfrm rot="10800000" flipV="1">
            <a:off x="5144295" y="4724400"/>
            <a:ext cx="1080676" cy="1"/>
          </a:xfrm>
          <a:prstGeom prst="line">
            <a:avLst/>
          </a:prstGeom>
          <a:solidFill>
            <a:schemeClr val="tx1">
              <a:alpha val="50000"/>
            </a:schemeClr>
          </a:solidFill>
          <a:ln w="76200" cap="flat" cmpd="sng" algn="ctr">
            <a:solidFill>
              <a:srgbClr val="00FF00"/>
            </a:solidFill>
            <a:prstDash val="solid"/>
            <a:round/>
            <a:headEnd type="triangle" w="med" len="med"/>
            <a:tailEnd type="none" w="med" len="med"/>
          </a:ln>
          <a:effectLst/>
        </p:spPr>
      </p:cxnSp>
      <p:sp>
        <p:nvSpPr>
          <p:cNvPr id="90" name="Text Box 8"/>
          <p:cNvSpPr txBox="1">
            <a:spLocks noChangeArrowheads="1"/>
          </p:cNvSpPr>
          <p:nvPr/>
        </p:nvSpPr>
        <p:spPr bwMode="auto">
          <a:xfrm>
            <a:off x="6413909" y="4293513"/>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FF00"/>
                </a:solidFill>
                <a:latin typeface="Century Gothic" charset="0"/>
                <a:ea typeface="Century Gothic" charset="0"/>
                <a:cs typeface="Century Gothic" charset="0"/>
              </a:rPr>
              <a:t>Action is </a:t>
            </a:r>
          </a:p>
          <a:p>
            <a:r>
              <a:rPr lang="en-US" sz="2000" dirty="0" smtClean="0">
                <a:solidFill>
                  <a:srgbClr val="00FF00"/>
                </a:solidFill>
                <a:latin typeface="Century Gothic" charset="0"/>
                <a:ea typeface="Century Gothic" charset="0"/>
                <a:cs typeface="Century Gothic" charset="0"/>
              </a:rPr>
              <a:t>acceptable</a:t>
            </a:r>
            <a:endParaRPr lang="en-US" sz="2000" dirty="0">
              <a:solidFill>
                <a:srgbClr val="00FF00"/>
              </a:solidFill>
              <a:latin typeface="Century Gothic" charset="0"/>
              <a:ea typeface="Century Gothic" charset="0"/>
              <a:cs typeface="Century Gothic" charset="0"/>
            </a:endParaRPr>
          </a:p>
        </p:txBody>
      </p:sp>
      <p:sp>
        <p:nvSpPr>
          <p:cNvPr id="92" name="Text Box 8"/>
          <p:cNvSpPr txBox="1">
            <a:spLocks noChangeArrowheads="1"/>
          </p:cNvSpPr>
          <p:nvPr/>
        </p:nvSpPr>
        <p:spPr bwMode="auto">
          <a:xfrm>
            <a:off x="609600" y="4293515"/>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0000"/>
                </a:solidFill>
                <a:latin typeface="Century Gothic" charset="0"/>
                <a:ea typeface="Century Gothic" charset="0"/>
                <a:cs typeface="Century Gothic" charset="0"/>
              </a:rPr>
              <a:t>Action is not </a:t>
            </a:r>
          </a:p>
          <a:p>
            <a:r>
              <a:rPr lang="en-US" sz="2000" dirty="0" smtClean="0">
                <a:solidFill>
                  <a:srgbClr val="FF0000"/>
                </a:solidFill>
                <a:latin typeface="Century Gothic" charset="0"/>
                <a:ea typeface="Century Gothic" charset="0"/>
                <a:cs typeface="Century Gothic" charset="0"/>
              </a:rPr>
              <a:t>acceptable</a:t>
            </a:r>
            <a:endParaRPr lang="en-US" sz="2000" dirty="0">
              <a:solidFill>
                <a:srgbClr val="FF0000"/>
              </a:solidFill>
              <a:latin typeface="Century Gothic" charset="0"/>
              <a:ea typeface="Century Gothic" charset="0"/>
              <a:cs typeface="Century Gothic" charset="0"/>
            </a:endParaRPr>
          </a:p>
        </p:txBody>
      </p:sp>
      <p:cxnSp>
        <p:nvCxnSpPr>
          <p:cNvPr id="93" name="Straight Connector 92"/>
          <p:cNvCxnSpPr/>
          <p:nvPr/>
        </p:nvCxnSpPr>
        <p:spPr bwMode="auto">
          <a:xfrm rot="10800000" flipV="1">
            <a:off x="2615819" y="4724399"/>
            <a:ext cx="1080676" cy="1"/>
          </a:xfrm>
          <a:prstGeom prst="line">
            <a:avLst/>
          </a:prstGeom>
          <a:solidFill>
            <a:schemeClr val="tx1">
              <a:alpha val="50000"/>
            </a:schemeClr>
          </a:solidFill>
          <a:ln w="76200" cap="flat" cmpd="sng" algn="ctr">
            <a:solidFill>
              <a:srgbClr val="FF0000"/>
            </a:solidFill>
            <a:prstDash val="solid"/>
            <a:round/>
            <a:headEnd type="none" w="med" len="med"/>
            <a:tailEnd type="triangle" w="med" len="med"/>
          </a:ln>
          <a:effectLst/>
        </p:spPr>
      </p:cxnSp>
      <p:sp>
        <p:nvSpPr>
          <p:cNvPr id="94" name="Text Box 8"/>
          <p:cNvSpPr txBox="1">
            <a:spLocks noChangeArrowheads="1"/>
          </p:cNvSpPr>
          <p:nvPr/>
        </p:nvSpPr>
        <p:spPr bwMode="auto">
          <a:xfrm>
            <a:off x="4420395" y="3048000"/>
            <a:ext cx="3429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Keys request a capability </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PolicyMaker</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35</a:t>
            </a:fld>
            <a:endParaRPr lang="en-US" smtClean="0">
              <a:latin typeface="Eurostile" charset="0"/>
              <a:ea typeface="Eurostile" charset="0"/>
              <a:cs typeface="Eurostile" charset="0"/>
            </a:endParaRPr>
          </a:p>
        </p:txBody>
      </p:sp>
      <p:sp>
        <p:nvSpPr>
          <p:cNvPr id="42" name="Text Box 13"/>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Decisions are binary</a:t>
            </a:r>
            <a:endParaRPr lang="en-US" sz="2000" dirty="0">
              <a:solidFill>
                <a:srgbClr val="FFFFFF"/>
              </a:solidFill>
              <a:latin typeface="Century Gothic" charset="0"/>
              <a:ea typeface="Century Gothic" charset="0"/>
              <a:cs typeface="Century Gothic" charset="0"/>
            </a:endParaRPr>
          </a:p>
        </p:txBody>
      </p:sp>
      <p:sp>
        <p:nvSpPr>
          <p:cNvPr id="85" name="Rectangle 84"/>
          <p:cNvSpPr/>
          <p:nvPr/>
        </p:nvSpPr>
        <p:spPr bwMode="auto">
          <a:xfrm>
            <a:off x="3696495" y="4419601"/>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PolicyMaker</a:t>
            </a:r>
          </a:p>
          <a:p>
            <a:pPr eaLnBrk="1" fontAlgn="auto" hangingPunct="1">
              <a:spcBef>
                <a:spcPts val="0"/>
              </a:spcBef>
              <a:spcAft>
                <a:spcPts val="0"/>
              </a:spcAft>
              <a:defRPr/>
            </a:pPr>
            <a:r>
              <a:rPr lang="en-US" sz="1600" dirty="0" smtClean="0">
                <a:solidFill>
                  <a:srgbClr val="FFFFFF"/>
                </a:solidFill>
                <a:latin typeface="Century Gothic"/>
                <a:cs typeface="Century Gothic"/>
              </a:rPr>
              <a:t>Engine</a:t>
            </a:r>
            <a:endParaRPr lang="en-US" sz="1600" dirty="0">
              <a:solidFill>
                <a:srgbClr val="FFFFFF"/>
              </a:solidFill>
              <a:latin typeface="Century Gothic"/>
              <a:cs typeface="Century Gothic"/>
            </a:endParaRPr>
          </a:p>
        </p:txBody>
      </p:sp>
      <p:cxnSp>
        <p:nvCxnSpPr>
          <p:cNvPr id="87" name="Straight Connector 86"/>
          <p:cNvCxnSpPr/>
          <p:nvPr/>
        </p:nvCxnSpPr>
        <p:spPr bwMode="auto">
          <a:xfrm rot="10800000" flipV="1">
            <a:off x="5144295" y="4724400"/>
            <a:ext cx="1080676" cy="1"/>
          </a:xfrm>
          <a:prstGeom prst="line">
            <a:avLst/>
          </a:prstGeom>
          <a:solidFill>
            <a:schemeClr val="tx1">
              <a:alpha val="50000"/>
            </a:schemeClr>
          </a:solidFill>
          <a:ln w="76200" cap="flat" cmpd="sng" algn="ctr">
            <a:solidFill>
              <a:srgbClr val="00FF00"/>
            </a:solidFill>
            <a:prstDash val="solid"/>
            <a:round/>
            <a:headEnd type="triangle" w="med" len="med"/>
            <a:tailEnd type="none" w="med" len="med"/>
          </a:ln>
          <a:effectLst/>
        </p:spPr>
      </p:cxnSp>
      <p:sp>
        <p:nvSpPr>
          <p:cNvPr id="90" name="Text Box 8"/>
          <p:cNvSpPr txBox="1">
            <a:spLocks noChangeArrowheads="1"/>
          </p:cNvSpPr>
          <p:nvPr/>
        </p:nvSpPr>
        <p:spPr bwMode="auto">
          <a:xfrm>
            <a:off x="6413909" y="4293513"/>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FF00"/>
                </a:solidFill>
                <a:latin typeface="Century Gothic" charset="0"/>
                <a:ea typeface="Century Gothic" charset="0"/>
                <a:cs typeface="Century Gothic" charset="0"/>
              </a:rPr>
              <a:t>Action is </a:t>
            </a:r>
          </a:p>
          <a:p>
            <a:r>
              <a:rPr lang="en-US" sz="2000" dirty="0" smtClean="0">
                <a:solidFill>
                  <a:srgbClr val="00FF00"/>
                </a:solidFill>
                <a:latin typeface="Century Gothic" charset="0"/>
                <a:ea typeface="Century Gothic" charset="0"/>
                <a:cs typeface="Century Gothic" charset="0"/>
              </a:rPr>
              <a:t>acceptable</a:t>
            </a:r>
            <a:endParaRPr lang="en-US" sz="2000" dirty="0">
              <a:solidFill>
                <a:srgbClr val="00FF00"/>
              </a:solidFill>
              <a:latin typeface="Century Gothic" charset="0"/>
              <a:ea typeface="Century Gothic" charset="0"/>
              <a:cs typeface="Century Gothic" charset="0"/>
            </a:endParaRPr>
          </a:p>
        </p:txBody>
      </p:sp>
      <p:sp>
        <p:nvSpPr>
          <p:cNvPr id="92" name="Text Box 8"/>
          <p:cNvSpPr txBox="1">
            <a:spLocks noChangeArrowheads="1"/>
          </p:cNvSpPr>
          <p:nvPr/>
        </p:nvSpPr>
        <p:spPr bwMode="auto">
          <a:xfrm>
            <a:off x="609600" y="4293515"/>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0000"/>
                </a:solidFill>
                <a:latin typeface="Century Gothic" charset="0"/>
                <a:ea typeface="Century Gothic" charset="0"/>
                <a:cs typeface="Century Gothic" charset="0"/>
              </a:rPr>
              <a:t>Action is not </a:t>
            </a:r>
          </a:p>
          <a:p>
            <a:r>
              <a:rPr lang="en-US" sz="2000" dirty="0" smtClean="0">
                <a:solidFill>
                  <a:srgbClr val="FF0000"/>
                </a:solidFill>
                <a:latin typeface="Century Gothic" charset="0"/>
                <a:ea typeface="Century Gothic" charset="0"/>
                <a:cs typeface="Century Gothic" charset="0"/>
              </a:rPr>
              <a:t>acceptable</a:t>
            </a:r>
            <a:endParaRPr lang="en-US" sz="2000" dirty="0">
              <a:solidFill>
                <a:srgbClr val="FF0000"/>
              </a:solidFill>
              <a:latin typeface="Century Gothic" charset="0"/>
              <a:ea typeface="Century Gothic" charset="0"/>
              <a:cs typeface="Century Gothic" charset="0"/>
            </a:endParaRPr>
          </a:p>
        </p:txBody>
      </p:sp>
      <p:cxnSp>
        <p:nvCxnSpPr>
          <p:cNvPr id="93" name="Straight Connector 92"/>
          <p:cNvCxnSpPr/>
          <p:nvPr/>
        </p:nvCxnSpPr>
        <p:spPr bwMode="auto">
          <a:xfrm rot="10800000" flipV="1">
            <a:off x="2615819" y="4724399"/>
            <a:ext cx="1080676" cy="1"/>
          </a:xfrm>
          <a:prstGeom prst="line">
            <a:avLst/>
          </a:prstGeom>
          <a:solidFill>
            <a:schemeClr val="tx1">
              <a:alpha val="50000"/>
            </a:schemeClr>
          </a:solidFill>
          <a:ln w="7620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PolicyMaker</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36</a:t>
            </a:fld>
            <a:endParaRPr lang="en-US" smtClean="0">
              <a:latin typeface="Eurostile" charset="0"/>
              <a:ea typeface="Eurostile" charset="0"/>
              <a:cs typeface="Eurostile" charset="0"/>
            </a:endParaRPr>
          </a:p>
        </p:txBody>
      </p:sp>
      <p:grpSp>
        <p:nvGrpSpPr>
          <p:cNvPr id="2" name="Group 49"/>
          <p:cNvGrpSpPr/>
          <p:nvPr/>
        </p:nvGrpSpPr>
        <p:grpSpPr>
          <a:xfrm>
            <a:off x="852080" y="1371600"/>
            <a:ext cx="7439841" cy="974632"/>
            <a:chOff x="152400" y="1371600"/>
            <a:chExt cx="7439841" cy="974632"/>
          </a:xfrm>
        </p:grpSpPr>
        <p:sp>
          <p:nvSpPr>
            <p:cNvPr id="5" name="Oval 4"/>
            <p:cNvSpPr/>
            <p:nvPr/>
          </p:nvSpPr>
          <p:spPr bwMode="auto">
            <a:xfrm>
              <a:off x="152400" y="1371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200" dirty="0" smtClean="0">
                  <a:solidFill>
                    <a:srgbClr val="FFFFFF"/>
                  </a:solidFill>
                  <a:latin typeface="Century Gothic"/>
                  <a:cs typeface="Century Gothic"/>
                </a:rPr>
                <a:t>Source</a:t>
              </a:r>
              <a:endParaRPr lang="en-US" sz="1200" dirty="0">
                <a:solidFill>
                  <a:srgbClr val="FFFFFF"/>
                </a:solidFill>
                <a:latin typeface="Century Gothic"/>
                <a:cs typeface="Century Gothic"/>
              </a:endParaRPr>
            </a:p>
          </p:txBody>
        </p:sp>
        <p:cxnSp>
          <p:nvCxnSpPr>
            <p:cNvPr id="103435" name="Straight Arrow Connector 40"/>
            <p:cNvCxnSpPr>
              <a:cxnSpLocks noChangeShapeType="1"/>
              <a:stCxn id="5" idx="6"/>
            </p:cNvCxnSpPr>
            <p:nvPr/>
          </p:nvCxnSpPr>
          <p:spPr bwMode="auto">
            <a:xfrm>
              <a:off x="1126853" y="1858916"/>
              <a:ext cx="1784894" cy="1588"/>
            </a:xfrm>
            <a:prstGeom prst="straightConnector1">
              <a:avLst/>
            </a:prstGeom>
            <a:noFill/>
            <a:ln w="53975">
              <a:solidFill>
                <a:srgbClr val="00FF00"/>
              </a:solidFill>
              <a:round/>
              <a:headEnd/>
              <a:tailEnd type="triangle" w="med" len="med"/>
            </a:ln>
          </p:spPr>
        </p:cxnSp>
        <p:sp>
          <p:nvSpPr>
            <p:cNvPr id="25" name="Text Box 8"/>
            <p:cNvSpPr txBox="1">
              <a:spLocks noChangeArrowheads="1"/>
            </p:cNvSpPr>
            <p:nvPr/>
          </p:nvSpPr>
          <p:spPr bwMode="auto">
            <a:xfrm>
              <a:off x="1235347"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Asserts</a:t>
              </a:r>
              <a:endParaRPr lang="en-US" sz="2000" dirty="0">
                <a:solidFill>
                  <a:srgbClr val="FFFFFF"/>
                </a:solidFill>
                <a:latin typeface="Century Gothic" charset="0"/>
                <a:ea typeface="Century Gothic" charset="0"/>
                <a:cs typeface="Century Gothic" charset="0"/>
              </a:endParaRPr>
            </a:p>
          </p:txBody>
        </p:sp>
        <p:sp>
          <p:nvSpPr>
            <p:cNvPr id="46" name="Rectangle 45"/>
            <p:cNvSpPr/>
            <p:nvPr/>
          </p:nvSpPr>
          <p:spPr bwMode="auto">
            <a:xfrm>
              <a:off x="2911747" y="1568116"/>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Authority</a:t>
              </a:r>
            </a:p>
            <a:p>
              <a:pPr eaLnBrk="1" fontAlgn="auto" hangingPunct="1">
                <a:spcBef>
                  <a:spcPts val="0"/>
                </a:spcBef>
                <a:spcAft>
                  <a:spcPts val="0"/>
                </a:spcAft>
                <a:defRPr/>
              </a:pPr>
              <a:r>
                <a:rPr lang="en-US" sz="1600" dirty="0" smtClean="0">
                  <a:solidFill>
                    <a:srgbClr val="FFFFFF"/>
                  </a:solidFill>
                  <a:latin typeface="Century Gothic"/>
                  <a:cs typeface="Century Gothic"/>
                </a:rPr>
                <a:t>Structure</a:t>
              </a:r>
              <a:endParaRPr lang="en-US" sz="1600" dirty="0">
                <a:solidFill>
                  <a:srgbClr val="FFFFFF"/>
                </a:solidFill>
                <a:latin typeface="Century Gothic"/>
                <a:cs typeface="Century Gothic"/>
              </a:endParaRPr>
            </a:p>
          </p:txBody>
        </p:sp>
        <p:cxnSp>
          <p:nvCxnSpPr>
            <p:cNvPr id="47" name="Straight Arrow Connector 40"/>
            <p:cNvCxnSpPr>
              <a:cxnSpLocks noChangeShapeType="1"/>
            </p:cNvCxnSpPr>
            <p:nvPr/>
          </p:nvCxnSpPr>
          <p:spPr bwMode="auto">
            <a:xfrm>
              <a:off x="4359547" y="1858916"/>
              <a:ext cx="1784894" cy="1588"/>
            </a:xfrm>
            <a:prstGeom prst="straightConnector1">
              <a:avLst/>
            </a:prstGeom>
            <a:noFill/>
            <a:ln w="53975">
              <a:solidFill>
                <a:srgbClr val="00FF00"/>
              </a:solidFill>
              <a:round/>
              <a:headEnd/>
              <a:tailEnd type="triangle" w="med" len="med"/>
            </a:ln>
          </p:spPr>
        </p:cxnSp>
        <p:sp>
          <p:nvSpPr>
            <p:cNvPr id="48" name="Text Box 8"/>
            <p:cNvSpPr txBox="1">
              <a:spLocks noChangeArrowheads="1"/>
            </p:cNvSpPr>
            <p:nvPr/>
          </p:nvSpPr>
          <p:spPr bwMode="auto">
            <a:xfrm>
              <a:off x="4468041"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Where</a:t>
              </a:r>
              <a:endParaRPr lang="en-US" sz="2000" dirty="0">
                <a:solidFill>
                  <a:srgbClr val="FFFFFF"/>
                </a:solidFill>
                <a:latin typeface="Century Gothic" charset="0"/>
                <a:ea typeface="Century Gothic" charset="0"/>
                <a:cs typeface="Century Gothic" charset="0"/>
              </a:endParaRPr>
            </a:p>
          </p:txBody>
        </p:sp>
        <p:sp>
          <p:nvSpPr>
            <p:cNvPr id="49" name="Rectangle 48"/>
            <p:cNvSpPr/>
            <p:nvPr/>
          </p:nvSpPr>
          <p:spPr bwMode="auto">
            <a:xfrm>
              <a:off x="6144441" y="1691227"/>
              <a:ext cx="1447800" cy="338554"/>
            </a:xfrm>
            <a:prstGeom prst="rect">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Filter</a:t>
              </a:r>
              <a:endParaRPr lang="en-US" sz="1600" dirty="0">
                <a:solidFill>
                  <a:srgbClr val="FFFFFF"/>
                </a:solidFill>
                <a:latin typeface="Century Gothic"/>
                <a:cs typeface="Century Gothic"/>
              </a:endParaRPr>
            </a:p>
          </p:txBody>
        </p:sp>
      </p:grpSp>
      <p:sp>
        <p:nvSpPr>
          <p:cNvPr id="42" name="Text Box 13"/>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mechanism for propagating policies or revocations</a:t>
            </a:r>
            <a:endParaRPr lang="en-US" sz="2000" dirty="0">
              <a:solidFill>
                <a:srgbClr val="FFFFFF"/>
              </a:solidFill>
              <a:latin typeface="Century Gothic" charset="0"/>
              <a:ea typeface="Century Gothic" charset="0"/>
              <a:cs typeface="Century Gothic" charset="0"/>
            </a:endParaRPr>
          </a:p>
        </p:txBody>
      </p:sp>
      <p:grpSp>
        <p:nvGrpSpPr>
          <p:cNvPr id="3" name="Group 77"/>
          <p:cNvGrpSpPr/>
          <p:nvPr/>
        </p:nvGrpSpPr>
        <p:grpSpPr>
          <a:xfrm>
            <a:off x="455612" y="2209801"/>
            <a:ext cx="8229600" cy="381000"/>
            <a:chOff x="533400" y="2590801"/>
            <a:chExt cx="8229600" cy="381000"/>
          </a:xfrm>
        </p:grpSpPr>
        <p:cxnSp>
          <p:nvCxnSpPr>
            <p:cNvPr id="51" name="Straight Connector 50"/>
            <p:cNvCxnSpPr/>
            <p:nvPr/>
          </p:nvCxnSpPr>
          <p:spPr bwMode="auto">
            <a:xfrm>
              <a:off x="533400" y="2971800"/>
              <a:ext cx="8229600" cy="1"/>
            </a:xfrm>
            <a:prstGeom prst="line">
              <a:avLst/>
            </a:prstGeom>
            <a:solidFill>
              <a:schemeClr val="tx1">
                <a:alpha val="50000"/>
              </a:schemeClr>
            </a:solidFill>
            <a:ln w="76200" cap="rnd" cmpd="sng" algn="ctr">
              <a:solidFill>
                <a:srgbClr val="3366FF"/>
              </a:solidFill>
              <a:prstDash val="solid"/>
              <a:round/>
              <a:headEnd type="none" w="med" len="med"/>
              <a:tailEnd type="none" w="med" len="med"/>
            </a:ln>
            <a:effectLst/>
          </p:spPr>
        </p:cxnSp>
        <p:cxnSp>
          <p:nvCxnSpPr>
            <p:cNvPr id="63" name="Straight Connector 62"/>
            <p:cNvCxnSpPr/>
            <p:nvPr/>
          </p:nvCxnSpPr>
          <p:spPr bwMode="auto">
            <a:xfrm rot="5400000" flipH="1" flipV="1">
              <a:off x="343694"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cxnSp>
          <p:nvCxnSpPr>
            <p:cNvPr id="76" name="Straight Connector 75"/>
            <p:cNvCxnSpPr/>
            <p:nvPr/>
          </p:nvCxnSpPr>
          <p:spPr bwMode="auto">
            <a:xfrm rot="5400000" flipH="1" flipV="1">
              <a:off x="8571706"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grpSp>
      <p:cxnSp>
        <p:nvCxnSpPr>
          <p:cNvPr id="79" name="Straight Connector 78"/>
          <p:cNvCxnSpPr/>
          <p:nvPr/>
        </p:nvCxnSpPr>
        <p:spPr bwMode="auto">
          <a:xfrm rot="5400000" flipH="1" flipV="1">
            <a:off x="3505996" y="3505200"/>
            <a:ext cx="1828800" cy="2"/>
          </a:xfrm>
          <a:prstGeom prst="line">
            <a:avLst/>
          </a:prstGeom>
          <a:solidFill>
            <a:schemeClr val="tx1">
              <a:alpha val="50000"/>
            </a:schemeClr>
          </a:solidFill>
          <a:ln w="76200" cap="flat" cmpd="sng" algn="ctr">
            <a:solidFill>
              <a:srgbClr val="3366FF"/>
            </a:solidFill>
            <a:prstDash val="solid"/>
            <a:round/>
            <a:headEnd type="triangle" w="med" len="med"/>
            <a:tailEnd type="none" w="med" len="med"/>
          </a:ln>
          <a:effectLst/>
        </p:spPr>
      </p:cxnSp>
      <p:sp>
        <p:nvSpPr>
          <p:cNvPr id="85" name="Rectangle 84"/>
          <p:cNvSpPr/>
          <p:nvPr/>
        </p:nvSpPr>
        <p:spPr bwMode="auto">
          <a:xfrm>
            <a:off x="3696495" y="4419601"/>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PolicyMaker</a:t>
            </a:r>
          </a:p>
          <a:p>
            <a:pPr eaLnBrk="1" fontAlgn="auto" hangingPunct="1">
              <a:spcBef>
                <a:spcPts val="0"/>
              </a:spcBef>
              <a:spcAft>
                <a:spcPts val="0"/>
              </a:spcAft>
              <a:defRPr/>
            </a:pPr>
            <a:r>
              <a:rPr lang="en-US" sz="1600" dirty="0" smtClean="0">
                <a:solidFill>
                  <a:srgbClr val="FFFFFF"/>
                </a:solidFill>
                <a:latin typeface="Century Gothic"/>
                <a:cs typeface="Century Gothic"/>
              </a:rPr>
              <a:t>Engine</a:t>
            </a:r>
            <a:endParaRPr lang="en-US" sz="1600" dirty="0">
              <a:solidFill>
                <a:srgbClr val="FFFFFF"/>
              </a:solidFill>
              <a:latin typeface="Century Gothic"/>
              <a:cs typeface="Century Gothic"/>
            </a:endParaRPr>
          </a:p>
        </p:txBody>
      </p:sp>
      <p:cxnSp>
        <p:nvCxnSpPr>
          <p:cNvPr id="87" name="Straight Connector 86"/>
          <p:cNvCxnSpPr/>
          <p:nvPr/>
        </p:nvCxnSpPr>
        <p:spPr bwMode="auto">
          <a:xfrm rot="10800000" flipV="1">
            <a:off x="5144295" y="4724400"/>
            <a:ext cx="1080676" cy="1"/>
          </a:xfrm>
          <a:prstGeom prst="line">
            <a:avLst/>
          </a:prstGeom>
          <a:solidFill>
            <a:schemeClr val="tx1">
              <a:alpha val="50000"/>
            </a:schemeClr>
          </a:solidFill>
          <a:ln w="76200" cap="flat" cmpd="sng" algn="ctr">
            <a:solidFill>
              <a:srgbClr val="00FF00"/>
            </a:solidFill>
            <a:prstDash val="solid"/>
            <a:round/>
            <a:headEnd type="triangle" w="med" len="med"/>
            <a:tailEnd type="none" w="med" len="med"/>
          </a:ln>
          <a:effectLst/>
        </p:spPr>
      </p:cxnSp>
      <p:sp>
        <p:nvSpPr>
          <p:cNvPr id="90" name="Text Box 8"/>
          <p:cNvSpPr txBox="1">
            <a:spLocks noChangeArrowheads="1"/>
          </p:cNvSpPr>
          <p:nvPr/>
        </p:nvSpPr>
        <p:spPr bwMode="auto">
          <a:xfrm>
            <a:off x="6413909" y="4293513"/>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FF00"/>
                </a:solidFill>
                <a:latin typeface="Century Gothic" charset="0"/>
                <a:ea typeface="Century Gothic" charset="0"/>
                <a:cs typeface="Century Gothic" charset="0"/>
              </a:rPr>
              <a:t>Action is </a:t>
            </a:r>
          </a:p>
          <a:p>
            <a:r>
              <a:rPr lang="en-US" sz="2000" dirty="0" smtClean="0">
                <a:solidFill>
                  <a:srgbClr val="00FF00"/>
                </a:solidFill>
                <a:latin typeface="Century Gothic" charset="0"/>
                <a:ea typeface="Century Gothic" charset="0"/>
                <a:cs typeface="Century Gothic" charset="0"/>
              </a:rPr>
              <a:t>acceptable</a:t>
            </a:r>
            <a:endParaRPr lang="en-US" sz="2000" dirty="0">
              <a:solidFill>
                <a:srgbClr val="00FF00"/>
              </a:solidFill>
              <a:latin typeface="Century Gothic" charset="0"/>
              <a:ea typeface="Century Gothic" charset="0"/>
              <a:cs typeface="Century Gothic" charset="0"/>
            </a:endParaRPr>
          </a:p>
        </p:txBody>
      </p:sp>
      <p:sp>
        <p:nvSpPr>
          <p:cNvPr id="92" name="Text Box 8"/>
          <p:cNvSpPr txBox="1">
            <a:spLocks noChangeArrowheads="1"/>
          </p:cNvSpPr>
          <p:nvPr/>
        </p:nvSpPr>
        <p:spPr bwMode="auto">
          <a:xfrm>
            <a:off x="609600" y="4293515"/>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0000"/>
                </a:solidFill>
                <a:latin typeface="Century Gothic" charset="0"/>
                <a:ea typeface="Century Gothic" charset="0"/>
                <a:cs typeface="Century Gothic" charset="0"/>
              </a:rPr>
              <a:t>Action is not </a:t>
            </a:r>
          </a:p>
          <a:p>
            <a:r>
              <a:rPr lang="en-US" sz="2000" dirty="0" smtClean="0">
                <a:solidFill>
                  <a:srgbClr val="FF0000"/>
                </a:solidFill>
                <a:latin typeface="Century Gothic" charset="0"/>
                <a:ea typeface="Century Gothic" charset="0"/>
                <a:cs typeface="Century Gothic" charset="0"/>
              </a:rPr>
              <a:t>acceptable</a:t>
            </a:r>
            <a:endParaRPr lang="en-US" sz="2000" dirty="0">
              <a:solidFill>
                <a:srgbClr val="FF0000"/>
              </a:solidFill>
              <a:latin typeface="Century Gothic" charset="0"/>
              <a:ea typeface="Century Gothic" charset="0"/>
              <a:cs typeface="Century Gothic" charset="0"/>
            </a:endParaRPr>
          </a:p>
        </p:txBody>
      </p:sp>
      <p:cxnSp>
        <p:nvCxnSpPr>
          <p:cNvPr id="93" name="Straight Connector 92"/>
          <p:cNvCxnSpPr/>
          <p:nvPr/>
        </p:nvCxnSpPr>
        <p:spPr bwMode="auto">
          <a:xfrm rot="10800000" flipV="1">
            <a:off x="2615819" y="4724399"/>
            <a:ext cx="1080676" cy="1"/>
          </a:xfrm>
          <a:prstGeom prst="line">
            <a:avLst/>
          </a:prstGeom>
          <a:solidFill>
            <a:schemeClr val="tx1">
              <a:alpha val="50000"/>
            </a:schemeClr>
          </a:solidFill>
          <a:ln w="76200" cap="flat" cmpd="sng" algn="ctr">
            <a:solidFill>
              <a:srgbClr val="FF0000"/>
            </a:solidFill>
            <a:prstDash val="solid"/>
            <a:round/>
            <a:headEnd type="none" w="med" len="med"/>
            <a:tailEnd type="triangle" w="med" len="med"/>
          </a:ln>
          <a:effectLst/>
        </p:spPr>
      </p:cxnSp>
      <p:sp>
        <p:nvSpPr>
          <p:cNvPr id="24" name="Text Box 8"/>
          <p:cNvSpPr txBox="1">
            <a:spLocks noChangeArrowheads="1"/>
          </p:cNvSpPr>
          <p:nvPr/>
        </p:nvSpPr>
        <p:spPr bwMode="auto">
          <a:xfrm>
            <a:off x="4420395" y="3048000"/>
            <a:ext cx="3429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Keys request a capability </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PolicyMaker</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37</a:t>
            </a:fld>
            <a:endParaRPr lang="en-US" smtClean="0">
              <a:latin typeface="Eurostile" charset="0"/>
              <a:ea typeface="Eurostile" charset="0"/>
              <a:cs typeface="Eurostile" charset="0"/>
            </a:endParaRPr>
          </a:p>
        </p:txBody>
      </p:sp>
      <p:grpSp>
        <p:nvGrpSpPr>
          <p:cNvPr id="2" name="Group 49"/>
          <p:cNvGrpSpPr/>
          <p:nvPr/>
        </p:nvGrpSpPr>
        <p:grpSpPr>
          <a:xfrm>
            <a:off x="852080" y="1371600"/>
            <a:ext cx="7439841" cy="974632"/>
            <a:chOff x="152400" y="1371600"/>
            <a:chExt cx="7439841" cy="974632"/>
          </a:xfrm>
        </p:grpSpPr>
        <p:sp>
          <p:nvSpPr>
            <p:cNvPr id="5" name="Oval 4"/>
            <p:cNvSpPr/>
            <p:nvPr/>
          </p:nvSpPr>
          <p:spPr bwMode="auto">
            <a:xfrm>
              <a:off x="152400" y="1371600"/>
              <a:ext cx="974453" cy="97463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200" dirty="0" smtClean="0">
                  <a:solidFill>
                    <a:srgbClr val="FFFFFF"/>
                  </a:solidFill>
                  <a:latin typeface="Century Gothic"/>
                  <a:cs typeface="Century Gothic"/>
                </a:rPr>
                <a:t>Source</a:t>
              </a:r>
              <a:endParaRPr lang="en-US" sz="1200" dirty="0">
                <a:solidFill>
                  <a:srgbClr val="FFFFFF"/>
                </a:solidFill>
                <a:latin typeface="Century Gothic"/>
                <a:cs typeface="Century Gothic"/>
              </a:endParaRPr>
            </a:p>
          </p:txBody>
        </p:sp>
        <p:cxnSp>
          <p:nvCxnSpPr>
            <p:cNvPr id="103435" name="Straight Arrow Connector 40"/>
            <p:cNvCxnSpPr>
              <a:cxnSpLocks noChangeShapeType="1"/>
              <a:stCxn id="5" idx="6"/>
            </p:cNvCxnSpPr>
            <p:nvPr/>
          </p:nvCxnSpPr>
          <p:spPr bwMode="auto">
            <a:xfrm>
              <a:off x="1126853" y="1858916"/>
              <a:ext cx="1784894" cy="1588"/>
            </a:xfrm>
            <a:prstGeom prst="straightConnector1">
              <a:avLst/>
            </a:prstGeom>
            <a:noFill/>
            <a:ln w="53975">
              <a:solidFill>
                <a:srgbClr val="00FF00"/>
              </a:solidFill>
              <a:round/>
              <a:headEnd/>
              <a:tailEnd type="triangle" w="med" len="med"/>
            </a:ln>
          </p:spPr>
        </p:cxnSp>
        <p:sp>
          <p:nvSpPr>
            <p:cNvPr id="25" name="Text Box 8"/>
            <p:cNvSpPr txBox="1">
              <a:spLocks noChangeArrowheads="1"/>
            </p:cNvSpPr>
            <p:nvPr/>
          </p:nvSpPr>
          <p:spPr bwMode="auto">
            <a:xfrm>
              <a:off x="1235347"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Asserts</a:t>
              </a:r>
              <a:endParaRPr lang="en-US" sz="2000" dirty="0">
                <a:solidFill>
                  <a:srgbClr val="FFFFFF"/>
                </a:solidFill>
                <a:latin typeface="Century Gothic" charset="0"/>
                <a:ea typeface="Century Gothic" charset="0"/>
                <a:cs typeface="Century Gothic" charset="0"/>
              </a:endParaRPr>
            </a:p>
          </p:txBody>
        </p:sp>
        <p:sp>
          <p:nvSpPr>
            <p:cNvPr id="46" name="Rectangle 45"/>
            <p:cNvSpPr/>
            <p:nvPr/>
          </p:nvSpPr>
          <p:spPr bwMode="auto">
            <a:xfrm>
              <a:off x="2911747" y="1568116"/>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Authority</a:t>
              </a:r>
            </a:p>
            <a:p>
              <a:pPr eaLnBrk="1" fontAlgn="auto" hangingPunct="1">
                <a:spcBef>
                  <a:spcPts val="0"/>
                </a:spcBef>
                <a:spcAft>
                  <a:spcPts val="0"/>
                </a:spcAft>
                <a:defRPr/>
              </a:pPr>
              <a:r>
                <a:rPr lang="en-US" sz="1600" dirty="0" smtClean="0">
                  <a:solidFill>
                    <a:srgbClr val="FFFFFF"/>
                  </a:solidFill>
                  <a:latin typeface="Century Gothic"/>
                  <a:cs typeface="Century Gothic"/>
                </a:rPr>
                <a:t>Structure</a:t>
              </a:r>
              <a:endParaRPr lang="en-US" sz="1600" dirty="0">
                <a:solidFill>
                  <a:srgbClr val="FFFFFF"/>
                </a:solidFill>
                <a:latin typeface="Century Gothic"/>
                <a:cs typeface="Century Gothic"/>
              </a:endParaRPr>
            </a:p>
          </p:txBody>
        </p:sp>
        <p:cxnSp>
          <p:nvCxnSpPr>
            <p:cNvPr id="47" name="Straight Arrow Connector 40"/>
            <p:cNvCxnSpPr>
              <a:cxnSpLocks noChangeShapeType="1"/>
            </p:cNvCxnSpPr>
            <p:nvPr/>
          </p:nvCxnSpPr>
          <p:spPr bwMode="auto">
            <a:xfrm>
              <a:off x="4359547" y="1858916"/>
              <a:ext cx="1784894" cy="1588"/>
            </a:xfrm>
            <a:prstGeom prst="straightConnector1">
              <a:avLst/>
            </a:prstGeom>
            <a:noFill/>
            <a:ln w="53975">
              <a:solidFill>
                <a:srgbClr val="00FF00"/>
              </a:solidFill>
              <a:round/>
              <a:headEnd/>
              <a:tailEnd type="triangle" w="med" len="med"/>
            </a:ln>
          </p:spPr>
        </p:cxnSp>
        <p:sp>
          <p:nvSpPr>
            <p:cNvPr id="48" name="Text Box 8"/>
            <p:cNvSpPr txBox="1">
              <a:spLocks noChangeArrowheads="1"/>
            </p:cNvSpPr>
            <p:nvPr/>
          </p:nvSpPr>
          <p:spPr bwMode="auto">
            <a:xfrm>
              <a:off x="4468041" y="1371600"/>
              <a:ext cx="1246188"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Where</a:t>
              </a:r>
              <a:endParaRPr lang="en-US" sz="2000" dirty="0">
                <a:solidFill>
                  <a:srgbClr val="FFFFFF"/>
                </a:solidFill>
                <a:latin typeface="Century Gothic" charset="0"/>
                <a:ea typeface="Century Gothic" charset="0"/>
                <a:cs typeface="Century Gothic" charset="0"/>
              </a:endParaRPr>
            </a:p>
          </p:txBody>
        </p:sp>
        <p:sp>
          <p:nvSpPr>
            <p:cNvPr id="49" name="Rectangle 48"/>
            <p:cNvSpPr/>
            <p:nvPr/>
          </p:nvSpPr>
          <p:spPr bwMode="auto">
            <a:xfrm>
              <a:off x="6144441" y="1691227"/>
              <a:ext cx="1447800" cy="338554"/>
            </a:xfrm>
            <a:prstGeom prst="rect">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Filter</a:t>
              </a:r>
              <a:endParaRPr lang="en-US" sz="1600" dirty="0">
                <a:solidFill>
                  <a:srgbClr val="FFFFFF"/>
                </a:solidFill>
                <a:latin typeface="Century Gothic"/>
                <a:cs typeface="Century Gothic"/>
              </a:endParaRPr>
            </a:p>
          </p:txBody>
        </p:sp>
      </p:grpSp>
      <p:sp>
        <p:nvSpPr>
          <p:cNvPr id="42" name="Text Box 13"/>
          <p:cNvSpPr txBox="1">
            <a:spLocks noChangeArrowheads="1"/>
          </p:cNvSpPr>
          <p:nvPr/>
        </p:nvSpPr>
        <p:spPr bwMode="auto">
          <a:xfrm>
            <a:off x="0" y="64579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 can not always be expressed as an action!</a:t>
            </a:r>
            <a:endParaRPr lang="en-US" sz="2000" dirty="0">
              <a:solidFill>
                <a:srgbClr val="FFFFFF"/>
              </a:solidFill>
              <a:latin typeface="Century Gothic" charset="0"/>
              <a:ea typeface="Century Gothic" charset="0"/>
              <a:cs typeface="Century Gothic" charset="0"/>
            </a:endParaRPr>
          </a:p>
        </p:txBody>
      </p:sp>
      <p:grpSp>
        <p:nvGrpSpPr>
          <p:cNvPr id="3" name="Group 77"/>
          <p:cNvGrpSpPr/>
          <p:nvPr/>
        </p:nvGrpSpPr>
        <p:grpSpPr>
          <a:xfrm>
            <a:off x="455612" y="2209801"/>
            <a:ext cx="8229600" cy="381000"/>
            <a:chOff x="533400" y="2590801"/>
            <a:chExt cx="8229600" cy="381000"/>
          </a:xfrm>
        </p:grpSpPr>
        <p:cxnSp>
          <p:nvCxnSpPr>
            <p:cNvPr id="51" name="Straight Connector 50"/>
            <p:cNvCxnSpPr/>
            <p:nvPr/>
          </p:nvCxnSpPr>
          <p:spPr bwMode="auto">
            <a:xfrm>
              <a:off x="533400" y="2971800"/>
              <a:ext cx="8229600" cy="1"/>
            </a:xfrm>
            <a:prstGeom prst="line">
              <a:avLst/>
            </a:prstGeom>
            <a:solidFill>
              <a:schemeClr val="tx1">
                <a:alpha val="50000"/>
              </a:schemeClr>
            </a:solidFill>
            <a:ln w="76200" cap="rnd" cmpd="sng" algn="ctr">
              <a:solidFill>
                <a:srgbClr val="3366FF"/>
              </a:solidFill>
              <a:prstDash val="solid"/>
              <a:round/>
              <a:headEnd type="none" w="med" len="med"/>
              <a:tailEnd type="none" w="med" len="med"/>
            </a:ln>
            <a:effectLst/>
          </p:spPr>
        </p:cxnSp>
        <p:cxnSp>
          <p:nvCxnSpPr>
            <p:cNvPr id="63" name="Straight Connector 62"/>
            <p:cNvCxnSpPr/>
            <p:nvPr/>
          </p:nvCxnSpPr>
          <p:spPr bwMode="auto">
            <a:xfrm rot="5400000" flipH="1" flipV="1">
              <a:off x="343694"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cxnSp>
          <p:nvCxnSpPr>
            <p:cNvPr id="76" name="Straight Connector 75"/>
            <p:cNvCxnSpPr/>
            <p:nvPr/>
          </p:nvCxnSpPr>
          <p:spPr bwMode="auto">
            <a:xfrm rot="5400000" flipH="1" flipV="1">
              <a:off x="8571706" y="2780507"/>
              <a:ext cx="381000" cy="1588"/>
            </a:xfrm>
            <a:prstGeom prst="line">
              <a:avLst/>
            </a:prstGeom>
            <a:solidFill>
              <a:schemeClr val="tx1">
                <a:alpha val="50000"/>
              </a:schemeClr>
            </a:solidFill>
            <a:ln w="76200" cap="flat" cmpd="sng" algn="ctr">
              <a:solidFill>
                <a:srgbClr val="3366FF"/>
              </a:solidFill>
              <a:prstDash val="solid"/>
              <a:round/>
              <a:headEnd type="none" w="med" len="med"/>
              <a:tailEnd type="none" w="med" len="med"/>
            </a:ln>
            <a:effectLst/>
          </p:spPr>
        </p:cxnSp>
      </p:grpSp>
      <p:cxnSp>
        <p:nvCxnSpPr>
          <p:cNvPr id="79" name="Straight Connector 78"/>
          <p:cNvCxnSpPr/>
          <p:nvPr/>
        </p:nvCxnSpPr>
        <p:spPr bwMode="auto">
          <a:xfrm rot="5400000" flipH="1" flipV="1">
            <a:off x="3505996" y="3505200"/>
            <a:ext cx="1828800" cy="2"/>
          </a:xfrm>
          <a:prstGeom prst="line">
            <a:avLst/>
          </a:prstGeom>
          <a:solidFill>
            <a:schemeClr val="tx1">
              <a:alpha val="50000"/>
            </a:schemeClr>
          </a:solidFill>
          <a:ln w="76200" cap="flat" cmpd="sng" algn="ctr">
            <a:solidFill>
              <a:srgbClr val="3366FF"/>
            </a:solidFill>
            <a:prstDash val="solid"/>
            <a:round/>
            <a:headEnd type="triangle" w="med" len="med"/>
            <a:tailEnd type="none" w="med" len="med"/>
          </a:ln>
          <a:effectLst/>
        </p:spPr>
      </p:cxnSp>
      <p:sp>
        <p:nvSpPr>
          <p:cNvPr id="82" name="Text Box 8"/>
          <p:cNvSpPr txBox="1">
            <a:spLocks noChangeArrowheads="1"/>
          </p:cNvSpPr>
          <p:nvPr/>
        </p:nvSpPr>
        <p:spPr bwMode="auto">
          <a:xfrm>
            <a:off x="4420395" y="3048000"/>
            <a:ext cx="3429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Keys request a capability </a:t>
            </a:r>
            <a:endParaRPr lang="en-US" sz="2000" dirty="0">
              <a:solidFill>
                <a:srgbClr val="FFFFFF"/>
              </a:solidFill>
              <a:latin typeface="Century Gothic" charset="0"/>
              <a:ea typeface="Century Gothic" charset="0"/>
              <a:cs typeface="Century Gothic" charset="0"/>
            </a:endParaRPr>
          </a:p>
        </p:txBody>
      </p:sp>
      <p:sp>
        <p:nvSpPr>
          <p:cNvPr id="85" name="Rectangle 84"/>
          <p:cNvSpPr/>
          <p:nvPr/>
        </p:nvSpPr>
        <p:spPr bwMode="auto">
          <a:xfrm>
            <a:off x="3696495" y="4419601"/>
            <a:ext cx="1447800" cy="584776"/>
          </a:xfrm>
          <a:prstGeom prst="rect">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eaLnBrk="1" fontAlgn="auto" hangingPunct="1">
              <a:spcBef>
                <a:spcPts val="0"/>
              </a:spcBef>
              <a:spcAft>
                <a:spcPts val="0"/>
              </a:spcAft>
              <a:defRPr/>
            </a:pPr>
            <a:r>
              <a:rPr lang="en-US" sz="1600" dirty="0" smtClean="0">
                <a:solidFill>
                  <a:srgbClr val="FFFFFF"/>
                </a:solidFill>
                <a:latin typeface="Century Gothic"/>
                <a:cs typeface="Century Gothic"/>
              </a:rPr>
              <a:t>PolicyMaker</a:t>
            </a:r>
          </a:p>
          <a:p>
            <a:pPr eaLnBrk="1" fontAlgn="auto" hangingPunct="1">
              <a:spcBef>
                <a:spcPts val="0"/>
              </a:spcBef>
              <a:spcAft>
                <a:spcPts val="0"/>
              </a:spcAft>
              <a:defRPr/>
            </a:pPr>
            <a:r>
              <a:rPr lang="en-US" sz="1600" dirty="0" smtClean="0">
                <a:solidFill>
                  <a:srgbClr val="FFFFFF"/>
                </a:solidFill>
                <a:latin typeface="Century Gothic"/>
                <a:cs typeface="Century Gothic"/>
              </a:rPr>
              <a:t>Engine</a:t>
            </a:r>
            <a:endParaRPr lang="en-US" sz="1600" dirty="0">
              <a:solidFill>
                <a:srgbClr val="FFFFFF"/>
              </a:solidFill>
              <a:latin typeface="Century Gothic"/>
              <a:cs typeface="Century Gothic"/>
            </a:endParaRPr>
          </a:p>
        </p:txBody>
      </p:sp>
      <p:cxnSp>
        <p:nvCxnSpPr>
          <p:cNvPr id="87" name="Straight Connector 86"/>
          <p:cNvCxnSpPr/>
          <p:nvPr/>
        </p:nvCxnSpPr>
        <p:spPr bwMode="auto">
          <a:xfrm rot="10800000" flipV="1">
            <a:off x="5144295" y="4724400"/>
            <a:ext cx="1080676" cy="1"/>
          </a:xfrm>
          <a:prstGeom prst="line">
            <a:avLst/>
          </a:prstGeom>
          <a:solidFill>
            <a:schemeClr val="tx1">
              <a:alpha val="50000"/>
            </a:schemeClr>
          </a:solidFill>
          <a:ln w="76200" cap="flat" cmpd="sng" algn="ctr">
            <a:solidFill>
              <a:srgbClr val="00FF00"/>
            </a:solidFill>
            <a:prstDash val="solid"/>
            <a:round/>
            <a:headEnd type="triangle" w="med" len="med"/>
            <a:tailEnd type="none" w="med" len="med"/>
          </a:ln>
          <a:effectLst/>
        </p:spPr>
      </p:cxnSp>
      <p:sp>
        <p:nvSpPr>
          <p:cNvPr id="90" name="Text Box 8"/>
          <p:cNvSpPr txBox="1">
            <a:spLocks noChangeArrowheads="1"/>
          </p:cNvSpPr>
          <p:nvPr/>
        </p:nvSpPr>
        <p:spPr bwMode="auto">
          <a:xfrm>
            <a:off x="6413909" y="4293513"/>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FF00"/>
                </a:solidFill>
                <a:latin typeface="Century Gothic" charset="0"/>
                <a:ea typeface="Century Gothic" charset="0"/>
                <a:cs typeface="Century Gothic" charset="0"/>
              </a:rPr>
              <a:t>Action is </a:t>
            </a:r>
          </a:p>
          <a:p>
            <a:r>
              <a:rPr lang="en-US" sz="2000" dirty="0" smtClean="0">
                <a:solidFill>
                  <a:srgbClr val="00FF00"/>
                </a:solidFill>
                <a:latin typeface="Century Gothic" charset="0"/>
                <a:ea typeface="Century Gothic" charset="0"/>
                <a:cs typeface="Century Gothic" charset="0"/>
              </a:rPr>
              <a:t>acceptable</a:t>
            </a:r>
            <a:endParaRPr lang="en-US" sz="2000" dirty="0">
              <a:solidFill>
                <a:srgbClr val="00FF00"/>
              </a:solidFill>
              <a:latin typeface="Century Gothic" charset="0"/>
              <a:ea typeface="Century Gothic" charset="0"/>
              <a:cs typeface="Century Gothic" charset="0"/>
            </a:endParaRPr>
          </a:p>
        </p:txBody>
      </p:sp>
      <p:sp>
        <p:nvSpPr>
          <p:cNvPr id="92" name="Text Box 8"/>
          <p:cNvSpPr txBox="1">
            <a:spLocks noChangeArrowheads="1"/>
          </p:cNvSpPr>
          <p:nvPr/>
        </p:nvSpPr>
        <p:spPr bwMode="auto">
          <a:xfrm>
            <a:off x="609600" y="4293515"/>
            <a:ext cx="1905000" cy="861774"/>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0000"/>
                </a:solidFill>
                <a:latin typeface="Century Gothic" charset="0"/>
                <a:ea typeface="Century Gothic" charset="0"/>
                <a:cs typeface="Century Gothic" charset="0"/>
              </a:rPr>
              <a:t>Action is not </a:t>
            </a:r>
          </a:p>
          <a:p>
            <a:r>
              <a:rPr lang="en-US" sz="2000" dirty="0" smtClean="0">
                <a:solidFill>
                  <a:srgbClr val="FF0000"/>
                </a:solidFill>
                <a:latin typeface="Century Gothic" charset="0"/>
                <a:ea typeface="Century Gothic" charset="0"/>
                <a:cs typeface="Century Gothic" charset="0"/>
              </a:rPr>
              <a:t>acceptable</a:t>
            </a:r>
            <a:endParaRPr lang="en-US" sz="2000" dirty="0">
              <a:solidFill>
                <a:srgbClr val="FF0000"/>
              </a:solidFill>
              <a:latin typeface="Century Gothic" charset="0"/>
              <a:ea typeface="Century Gothic" charset="0"/>
              <a:cs typeface="Century Gothic" charset="0"/>
            </a:endParaRPr>
          </a:p>
        </p:txBody>
      </p:sp>
      <p:cxnSp>
        <p:nvCxnSpPr>
          <p:cNvPr id="93" name="Straight Connector 92"/>
          <p:cNvCxnSpPr/>
          <p:nvPr/>
        </p:nvCxnSpPr>
        <p:spPr bwMode="auto">
          <a:xfrm rot="10800000" flipV="1">
            <a:off x="2615819" y="4724399"/>
            <a:ext cx="1080676" cy="1"/>
          </a:xfrm>
          <a:prstGeom prst="line">
            <a:avLst/>
          </a:prstGeom>
          <a:solidFill>
            <a:schemeClr val="tx1">
              <a:alpha val="50000"/>
            </a:schemeClr>
          </a:solidFill>
          <a:ln w="7620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The Distributed Trust Model</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38</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2380036"/>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Agents must agree on a </a:t>
            </a:r>
            <a:r>
              <a:rPr lang="en-US" sz="2000" u="sng" dirty="0" smtClean="0">
                <a:solidFill>
                  <a:srgbClr val="FFFFFF"/>
                </a:solidFill>
                <a:latin typeface="Century Gothic" charset="0"/>
                <a:ea typeface="Century Gothic" charset="0"/>
                <a:cs typeface="Century Gothic" charset="0"/>
              </a:rPr>
              <a:t>global ontology</a:t>
            </a:r>
            <a:r>
              <a:rPr lang="en-US" sz="2000" dirty="0" smtClean="0">
                <a:solidFill>
                  <a:srgbClr val="FFFFFF"/>
                </a:solidFill>
                <a:latin typeface="Century Gothic" charset="0"/>
                <a:ea typeface="Century Gothic" charset="0"/>
                <a:cs typeface="Century Gothic" charset="0"/>
              </a:rPr>
              <a:t> for trust categories</a:t>
            </a:r>
            <a:endParaRPr lang="en-US" sz="2000" dirty="0">
              <a:solidFill>
                <a:srgbClr val="FFFFFF"/>
              </a:solidFill>
              <a:latin typeface="Century Gothic" charset="0"/>
              <a:ea typeface="Century Gothic" charset="0"/>
              <a:cs typeface="Century Gothic" charset="0"/>
            </a:endParaRPr>
          </a:p>
        </p:txBody>
      </p:sp>
      <p:sp>
        <p:nvSpPr>
          <p:cNvPr id="26" name="Text Box 13"/>
          <p:cNvSpPr txBox="1">
            <a:spLocks noChangeArrowheads="1"/>
          </p:cNvSpPr>
          <p:nvPr/>
        </p:nvSpPr>
        <p:spPr bwMode="auto">
          <a:xfrm>
            <a:off x="0" y="3770079"/>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Peers request category specific reputation information from each other</a:t>
            </a:r>
            <a:endParaRPr lang="en-US" sz="2000" dirty="0">
              <a:solidFill>
                <a:srgbClr val="FFFFFF"/>
              </a:solidFill>
              <a:latin typeface="Century Gothic" charset="0"/>
              <a:ea typeface="Century Gothic" charset="0"/>
              <a:cs typeface="Century Gothic" charset="0"/>
            </a:endParaRPr>
          </a:p>
        </p:txBody>
      </p:sp>
      <p:sp>
        <p:nvSpPr>
          <p:cNvPr id="27" name="Text Box 13"/>
          <p:cNvSpPr txBox="1">
            <a:spLocks noChangeArrowheads="1"/>
          </p:cNvSpPr>
          <p:nvPr/>
        </p:nvSpPr>
        <p:spPr bwMode="auto">
          <a:xfrm>
            <a:off x="0" y="5160122"/>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Local reputation is computed using a </a:t>
            </a:r>
            <a:r>
              <a:rPr lang="en-US" sz="2000" u="sng" dirty="0" smtClean="0">
                <a:solidFill>
                  <a:srgbClr val="FFFFFF"/>
                </a:solidFill>
                <a:latin typeface="Century Gothic" charset="0"/>
                <a:ea typeface="Century Gothic" charset="0"/>
                <a:cs typeface="Century Gothic" charset="0"/>
              </a:rPr>
              <a:t>fixed formula</a:t>
            </a:r>
            <a:r>
              <a:rPr lang="en-US" sz="2000" dirty="0" smtClean="0">
                <a:solidFill>
                  <a:srgbClr val="FFFFFF"/>
                </a:solidFill>
                <a:latin typeface="Century Gothic" charset="0"/>
                <a:ea typeface="Century Gothic" charset="0"/>
                <a:cs typeface="Century Gothic" charset="0"/>
              </a:rPr>
              <a:t> by averaging the recommendations of other peers</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989993"/>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Trust categories describe what trust is applied to</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The Bayesian Network-Based Model</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39</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2380036"/>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Peers maintain two Bayesian models for each other peer</a:t>
            </a:r>
            <a:endParaRPr lang="en-US" sz="2000" dirty="0">
              <a:solidFill>
                <a:srgbClr val="FFFFFF"/>
              </a:solidFill>
              <a:latin typeface="Century Gothic" charset="0"/>
              <a:ea typeface="Century Gothic" charset="0"/>
              <a:cs typeface="Century Gothic" charset="0"/>
            </a:endParaRPr>
          </a:p>
        </p:txBody>
      </p:sp>
      <p:sp>
        <p:nvSpPr>
          <p:cNvPr id="26" name="Text Box 13"/>
          <p:cNvSpPr txBox="1">
            <a:spLocks noChangeArrowheads="1"/>
          </p:cNvSpPr>
          <p:nvPr/>
        </p:nvSpPr>
        <p:spPr bwMode="auto">
          <a:xfrm>
            <a:off x="0" y="3770079"/>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Model 1: Models how well a peer provides recommendations</a:t>
            </a:r>
            <a:endParaRPr lang="en-US" sz="2000" dirty="0">
              <a:solidFill>
                <a:srgbClr val="FFFFFF"/>
              </a:solidFill>
              <a:latin typeface="Century Gothic" charset="0"/>
              <a:ea typeface="Century Gothic" charset="0"/>
              <a:cs typeface="Century Gothic" charset="0"/>
            </a:endParaRPr>
          </a:p>
        </p:txBody>
      </p:sp>
      <p:sp>
        <p:nvSpPr>
          <p:cNvPr id="27" name="Text Box 13"/>
          <p:cNvSpPr txBox="1">
            <a:spLocks noChangeArrowheads="1"/>
          </p:cNvSpPr>
          <p:nvPr/>
        </p:nvSpPr>
        <p:spPr bwMode="auto">
          <a:xfrm>
            <a:off x="0" y="5160122"/>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Model 2: Models how well a peer provides a specific service</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989993"/>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Peer to peer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Problem</a:t>
            </a:r>
          </a:p>
        </p:txBody>
      </p:sp>
      <p:sp>
        <p:nvSpPr>
          <p:cNvPr id="11" name="Text Box 8"/>
          <p:cNvSpPr txBox="1">
            <a:spLocks noChangeArrowheads="1"/>
          </p:cNvSpPr>
          <p:nvPr/>
        </p:nvSpPr>
        <p:spPr bwMode="auto">
          <a:xfrm>
            <a:off x="0" y="1855788"/>
            <a:ext cx="9144000" cy="646112"/>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Given some entity, such as a person, a message, or a key, can that entity be trusted sufficiently in a particular context?</a:t>
            </a: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4</a:t>
            </a:fld>
            <a:endParaRPr lang="en-US" smtClean="0">
              <a:latin typeface="Eurostile" charset="0"/>
              <a:ea typeface="Eurostile" charset="0"/>
              <a:cs typeface="Eurostile" charset="0"/>
            </a:endParaRPr>
          </a:p>
        </p:txBody>
      </p:sp>
      <p:sp>
        <p:nvSpPr>
          <p:cNvPr id="12" name="Text Box 8"/>
          <p:cNvSpPr txBox="1">
            <a:spLocks noChangeArrowheads="1"/>
          </p:cNvSpPr>
          <p:nvPr/>
        </p:nvSpPr>
        <p:spPr bwMode="auto">
          <a:xfrm>
            <a:off x="0" y="4356100"/>
            <a:ext cx="9144000" cy="646113"/>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If multiple entities are being considered, which one can be trusted to the greatest degree?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The Bayesian Network-Based Model</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40</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443865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Negative experiences degrade a model’s score</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201930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Positive experiences reinforce a model’s score</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The Bayesian Network-Based Model</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41</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307502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Truthfulness: How closely Peer A’s experience with Peer</a:t>
            </a:r>
            <a:r>
              <a:rPr lang="en-US" sz="2000" dirty="0" smtClean="0">
                <a:solidFill>
                  <a:srgbClr val="FFFFFF"/>
                </a:solidFill>
                <a:latin typeface="Century Gothic" charset="0"/>
                <a:ea typeface="Century Gothic" charset="0"/>
                <a:cs typeface="Century Gothic" charset="0"/>
              </a:rPr>
              <a:t> C </a:t>
            </a:r>
            <a:r>
              <a:rPr lang="en-US" sz="2000" dirty="0" smtClean="0">
                <a:solidFill>
                  <a:srgbClr val="FFFFFF"/>
                </a:solidFill>
                <a:latin typeface="Century Gothic" charset="0"/>
                <a:ea typeface="Century Gothic" charset="0"/>
                <a:cs typeface="Century Gothic" charset="0"/>
              </a:rPr>
              <a:t>matches Peer</a:t>
            </a:r>
            <a:r>
              <a:rPr lang="en-US" sz="2000" dirty="0" smtClean="0">
                <a:solidFill>
                  <a:srgbClr val="FFFFFF"/>
                </a:solidFill>
                <a:latin typeface="Century Gothic" charset="0"/>
                <a:ea typeface="Century Gothic" charset="0"/>
                <a:cs typeface="Century Gothic" charset="0"/>
              </a:rPr>
              <a:t> B’s </a:t>
            </a:r>
            <a:r>
              <a:rPr lang="en-US" sz="2000" dirty="0" smtClean="0">
                <a:solidFill>
                  <a:srgbClr val="FFFFFF"/>
                </a:solidFill>
                <a:latin typeface="Century Gothic" charset="0"/>
                <a:ea typeface="Century Gothic" charset="0"/>
                <a:cs typeface="Century Gothic" charset="0"/>
              </a:rPr>
              <a:t>recommendation</a:t>
            </a:r>
            <a:r>
              <a:rPr lang="en-US" sz="2000" dirty="0" smtClean="0">
                <a:solidFill>
                  <a:srgbClr val="FFFFFF"/>
                </a:solidFill>
                <a:latin typeface="Century Gothic" charset="0"/>
                <a:ea typeface="Century Gothic" charset="0"/>
                <a:cs typeface="Century Gothic" charset="0"/>
              </a:rPr>
              <a:t> to A about </a:t>
            </a:r>
            <a:r>
              <a:rPr lang="en-US" sz="2000" dirty="0" smtClean="0">
                <a:solidFill>
                  <a:srgbClr val="FFFFFF"/>
                </a:solidFill>
                <a:latin typeface="Century Gothic" charset="0"/>
                <a:ea typeface="Century Gothic" charset="0"/>
                <a:cs typeface="Century Gothic" charset="0"/>
              </a:rPr>
              <a:t>Peer</a:t>
            </a:r>
            <a:r>
              <a:rPr lang="en-US" sz="2000" dirty="0" smtClean="0">
                <a:solidFill>
                  <a:srgbClr val="FFFFFF"/>
                </a:solidFill>
                <a:latin typeface="Century Gothic" charset="0"/>
                <a:ea typeface="Century Gothic" charset="0"/>
                <a:cs typeface="Century Gothic" charset="0"/>
              </a:rPr>
              <a:t> C</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1337488"/>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Peers are evaluated on truthfulness and similarity</a:t>
            </a:r>
            <a:endParaRPr lang="en-US" sz="2000" dirty="0">
              <a:solidFill>
                <a:srgbClr val="FFFFFF"/>
              </a:solidFill>
              <a:latin typeface="Century Gothic" charset="0"/>
              <a:ea typeface="Century Gothic" charset="0"/>
              <a:cs typeface="Century Gothic" charset="0"/>
            </a:endParaRPr>
          </a:p>
        </p:txBody>
      </p:sp>
      <p:sp>
        <p:nvSpPr>
          <p:cNvPr id="7" name="Text Box 13"/>
          <p:cNvSpPr txBox="1">
            <a:spLocks noChangeArrowheads="1"/>
          </p:cNvSpPr>
          <p:nvPr/>
        </p:nvSpPr>
        <p:spPr bwMode="auto">
          <a:xfrm>
            <a:off x="0" y="5120401"/>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Similarity: How closely two peers’ evaluation criteria match</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7"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The Bayesian Network-Based Model</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42</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423342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Peer A could be truthful and similar to Peer B, but both could reach equally bad conclusions!</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1916688"/>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Note: Similarity is not the same as correctness!</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DSL/</a:t>
            </a:r>
            <a:r>
              <a:rPr lang="en-US" sz="4800" kern="0" cap="small" dirty="0" err="1" smtClean="0">
                <a:solidFill>
                  <a:srgbClr val="FFFFFF"/>
                </a:solidFill>
                <a:latin typeface="Century Gothic"/>
                <a:ea typeface="+mj-ea"/>
                <a:cs typeface="Century Gothic"/>
              </a:rPr>
              <a:t>KarmaNET</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43</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5043443"/>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Implemented as an overlay or modified layer 3 network</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1414447"/>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Probabilistic routing of messages based on keywords</a:t>
            </a:r>
            <a:endParaRPr lang="en-US" sz="2000" dirty="0">
              <a:solidFill>
                <a:srgbClr val="FFFFFF"/>
              </a:solidFill>
              <a:latin typeface="Century Gothic" charset="0"/>
              <a:ea typeface="Century Gothic" charset="0"/>
              <a:cs typeface="Century Gothic" charset="0"/>
            </a:endParaRPr>
          </a:p>
        </p:txBody>
      </p:sp>
      <p:sp>
        <p:nvSpPr>
          <p:cNvPr id="7" name="Text Box 13"/>
          <p:cNvSpPr txBox="1">
            <a:spLocks noChangeArrowheads="1"/>
          </p:cNvSpPr>
          <p:nvPr/>
        </p:nvSpPr>
        <p:spPr bwMode="auto">
          <a:xfrm>
            <a:off x="0" y="3228945"/>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Keywords are effectively a “global” ontology</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DSL/</a:t>
            </a:r>
            <a:r>
              <a:rPr lang="en-US" sz="4800" kern="0" cap="small" dirty="0" err="1" smtClean="0">
                <a:solidFill>
                  <a:srgbClr val="FFFFFF"/>
                </a:solidFill>
                <a:latin typeface="Century Gothic"/>
                <a:ea typeface="+mj-ea"/>
                <a:cs typeface="Century Gothic"/>
              </a:rPr>
              <a:t>KarmaNET</a:t>
            </a:r>
            <a:endParaRPr lang="en-US" sz="4800" kern="0" cap="small" dirty="0">
              <a:solidFill>
                <a:srgbClr val="FFFFFF"/>
              </a:solidFill>
              <a:latin typeface="Century Gothic"/>
              <a:ea typeface="+mj-ea"/>
              <a:cs typeface="Century Gothic"/>
            </a:endParaRPr>
          </a:p>
        </p:txBody>
      </p:sp>
      <p:sp>
        <p:nvSpPr>
          <p:cNvPr id="103458" name="Slide Number Placeholder 24"/>
          <p:cNvSpPr>
            <a:spLocks noGrp="1"/>
          </p:cNvSpPr>
          <p:nvPr>
            <p:ph type="sldNum" sz="quarter" idx="12"/>
          </p:nvPr>
        </p:nvSpPr>
        <p:spPr>
          <a:noFill/>
        </p:spPr>
        <p:txBody>
          <a:bodyPr/>
          <a:lstStyle/>
          <a:p>
            <a:fld id="{DC8628B3-398A-5D42-821E-2E9E12D7EB19}" type="slidenum">
              <a:rPr lang="en-US" smtClean="0">
                <a:latin typeface="Eurostile" charset="0"/>
                <a:ea typeface="Eurostile" charset="0"/>
                <a:cs typeface="Eurostile" charset="0"/>
              </a:rPr>
              <a:pPr/>
              <a:t>44</a:t>
            </a:fld>
            <a:endParaRPr lang="en-US" smtClean="0">
              <a:latin typeface="Eurostile" charset="0"/>
              <a:ea typeface="Eurostile" charset="0"/>
              <a:cs typeface="Eurostile" charset="0"/>
            </a:endParaRPr>
          </a:p>
        </p:txBody>
      </p:sp>
      <p:sp>
        <p:nvSpPr>
          <p:cNvPr id="24" name="Text Box 13"/>
          <p:cNvSpPr txBox="1">
            <a:spLocks noChangeArrowheads="1"/>
          </p:cNvSpPr>
          <p:nvPr/>
        </p:nvSpPr>
        <p:spPr bwMode="auto">
          <a:xfrm>
            <a:off x="0" y="3075026"/>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Accept improves the probability of a message routing successfully over a certain path</a:t>
            </a:r>
            <a:endParaRPr lang="en-US" sz="2000" dirty="0">
              <a:solidFill>
                <a:srgbClr val="FFFFFF"/>
              </a:solidFill>
              <a:latin typeface="Century Gothic" charset="0"/>
              <a:ea typeface="Century Gothic" charset="0"/>
              <a:cs typeface="Century Gothic" charset="0"/>
            </a:endParaRPr>
          </a:p>
        </p:txBody>
      </p:sp>
      <p:sp>
        <p:nvSpPr>
          <p:cNvPr id="28" name="Text Box 13"/>
          <p:cNvSpPr txBox="1">
            <a:spLocks noChangeArrowheads="1"/>
          </p:cNvSpPr>
          <p:nvPr/>
        </p:nvSpPr>
        <p:spPr bwMode="auto">
          <a:xfrm>
            <a:off x="0" y="1337488"/>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Users accept or reject individual messages</a:t>
            </a:r>
            <a:endParaRPr lang="en-US" sz="2000" dirty="0">
              <a:solidFill>
                <a:srgbClr val="FFFFFF"/>
              </a:solidFill>
              <a:latin typeface="Century Gothic" charset="0"/>
              <a:ea typeface="Century Gothic" charset="0"/>
              <a:cs typeface="Century Gothic" charset="0"/>
            </a:endParaRPr>
          </a:p>
        </p:txBody>
      </p:sp>
      <p:sp>
        <p:nvSpPr>
          <p:cNvPr id="7" name="Text Box 13"/>
          <p:cNvSpPr txBox="1">
            <a:spLocks noChangeArrowheads="1"/>
          </p:cNvSpPr>
          <p:nvPr/>
        </p:nvSpPr>
        <p:spPr bwMode="auto">
          <a:xfrm>
            <a:off x="0" y="5120401"/>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Reject lowers that probability</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7"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sz="3600" kern="0" cap="small" dirty="0" smtClean="0">
                <a:solidFill>
                  <a:srgbClr val="FFFFFF"/>
                </a:solidFill>
                <a:latin typeface="Century Gothic"/>
                <a:ea typeface="+mj-ea"/>
                <a:cs typeface="Century Gothic"/>
              </a:rPr>
              <a:t>The Solar Trust Model (My Research)</a:t>
            </a:r>
            <a:endParaRPr lang="en-US" sz="36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45</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6" name="Straight Arrow Connector 40"/>
          <p:cNvCxnSpPr>
            <a:cxnSpLocks noChangeShapeType="1"/>
          </p:cNvCxnSpPr>
          <p:nvPr/>
        </p:nvCxnSpPr>
        <p:spPr bwMode="auto">
          <a:xfrm>
            <a:off x="0" y="2890668"/>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990600" y="3000375"/>
            <a:ext cx="7162800" cy="857250"/>
          </a:xfrm>
        </p:spPr>
        <p:txBody>
          <a:bodyPr/>
          <a:lstStyle/>
          <a:p>
            <a:pPr algn="ctr" eaLnBrk="1" hangingPunct="1">
              <a:buFontTx/>
              <a:buNone/>
            </a:pPr>
            <a:r>
              <a:rPr lang="en-US" sz="2400" dirty="0" smtClean="0">
                <a:solidFill>
                  <a:srgbClr val="FFFFFF"/>
                </a:solidFill>
                <a:latin typeface="Century Gothic" charset="0"/>
                <a:ea typeface="Century Gothic" charset="0"/>
                <a:cs typeface="Century Gothic" charset="0"/>
              </a:rPr>
              <a:t>A global trust network that dynamically models the trust relationships of its users from their perspectives</a:t>
            </a:r>
            <a:endParaRPr lang="en-US" sz="2800" dirty="0">
              <a:solidFill>
                <a:srgbClr val="FFFF00"/>
              </a:solidFill>
              <a:latin typeface="Arial" charset="0"/>
            </a:endParaRPr>
          </a:p>
        </p:txBody>
      </p:sp>
      <p:sp>
        <p:nvSpPr>
          <p:cNvPr id="107523"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bodyPr>
          <a:lstStyle/>
          <a:p>
            <a:pPr eaLnBrk="1" hangingPunct="1">
              <a:lnSpc>
                <a:spcPct val="80000"/>
              </a:lnSpc>
              <a:spcBef>
                <a:spcPct val="0"/>
              </a:spcBef>
            </a:pPr>
            <a:r>
              <a:rPr lang="en-US" sz="3600" dirty="0">
                <a:solidFill>
                  <a:srgbClr val="FFFFFF"/>
                </a:solidFill>
                <a:latin typeface="Century Gothic" charset="0"/>
                <a:ea typeface="Century Gothic" charset="0"/>
                <a:cs typeface="Century Gothic" charset="0"/>
              </a:rPr>
              <a:t>WHAT IS THE SOLAR TRUST MODEL?</a:t>
            </a:r>
          </a:p>
        </p:txBody>
      </p:sp>
      <p:sp>
        <p:nvSpPr>
          <p:cNvPr id="107524" name="Slide Number Placeholder 7"/>
          <p:cNvSpPr>
            <a:spLocks noGrp="1"/>
          </p:cNvSpPr>
          <p:nvPr>
            <p:ph type="sldNum" sz="quarter" idx="12"/>
          </p:nvPr>
        </p:nvSpPr>
        <p:spPr>
          <a:noFill/>
        </p:spPr>
        <p:txBody>
          <a:bodyPr/>
          <a:lstStyle/>
          <a:p>
            <a:fld id="{7FE82A6C-0E57-6B4D-862C-351B6F1741D1}" type="slidenum">
              <a:rPr lang="en-US" smtClean="0">
                <a:latin typeface="Eurostile" charset="0"/>
                <a:ea typeface="Eurostile" charset="0"/>
                <a:cs typeface="Eurostile" charset="0"/>
              </a:rPr>
              <a:pPr/>
              <a:t>46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sz="4000" kern="0" cap="small" dirty="0" smtClean="0">
                <a:solidFill>
                  <a:srgbClr val="FFFFFF"/>
                </a:solidFill>
                <a:latin typeface="Century Gothic"/>
                <a:ea typeface="+mj-ea"/>
                <a:cs typeface="Century Gothic"/>
              </a:rPr>
              <a:t>How the Solar Trust Model Works</a:t>
            </a:r>
            <a:endParaRPr lang="en-US" sz="40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47</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6" name="Straight Arrow Connector 40"/>
          <p:cNvCxnSpPr>
            <a:cxnSpLocks noChangeShapeType="1"/>
          </p:cNvCxnSpPr>
          <p:nvPr/>
        </p:nvCxnSpPr>
        <p:spPr bwMode="auto">
          <a:xfrm>
            <a:off x="0" y="3809205"/>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13667" name="Text Box 4"/>
          <p:cNvSpPr txBox="1">
            <a:spLocks noChangeArrowheads="1"/>
          </p:cNvSpPr>
          <p:nvPr/>
        </p:nvSpPr>
        <p:spPr bwMode="auto">
          <a:xfrm>
            <a:off x="0" y="5911850"/>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solar</a:t>
            </a:r>
            <a:r>
              <a:rPr lang="en-US" sz="2000">
                <a:solidFill>
                  <a:srgbClr val="FF0000"/>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system</a:t>
            </a:r>
            <a:r>
              <a:rPr lang="en-US" sz="2000">
                <a:solidFill>
                  <a:srgbClr val="FF0000"/>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represents a solar trust server (STS) and its relationships with other entities</a:t>
            </a:r>
          </a:p>
        </p:txBody>
      </p:sp>
      <p:sp>
        <p:nvSpPr>
          <p:cNvPr id="113668" name="Line 5"/>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13670" name="Slide Number Placeholder 9"/>
          <p:cNvSpPr>
            <a:spLocks noGrp="1"/>
          </p:cNvSpPr>
          <p:nvPr>
            <p:ph type="sldNum" sz="quarter" idx="12"/>
          </p:nvPr>
        </p:nvSpPr>
        <p:spPr>
          <a:noFill/>
        </p:spPr>
        <p:txBody>
          <a:bodyPr/>
          <a:lstStyle/>
          <a:p>
            <a:fld id="{668C40C3-E622-5A46-B8BC-F2B55B4BD9A3}" type="slidenum">
              <a:rPr lang="en-US" smtClean="0">
                <a:latin typeface="Eurostile" charset="0"/>
                <a:ea typeface="Eurostile" charset="0"/>
                <a:cs typeface="Eurostile" charset="0"/>
              </a:rPr>
              <a:pPr/>
              <a:t>48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15715"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15716" name="Text Box 12"/>
          <p:cNvSpPr txBox="1">
            <a:spLocks noChangeArrowheads="1"/>
          </p:cNvSpPr>
          <p:nvPr/>
        </p:nvSpPr>
        <p:spPr bwMode="auto">
          <a:xfrm>
            <a:off x="0" y="6338888"/>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Solar Systems contain an ordered, dense set of disjoint orbits, plus a star</a:t>
            </a:r>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15718" name="Slide Number Placeholder 8"/>
          <p:cNvSpPr>
            <a:spLocks noGrp="1"/>
          </p:cNvSpPr>
          <p:nvPr>
            <p:ph type="sldNum" sz="quarter" idx="12"/>
          </p:nvPr>
        </p:nvSpPr>
        <p:spPr>
          <a:noFill/>
        </p:spPr>
        <p:txBody>
          <a:bodyPr/>
          <a:lstStyle/>
          <a:p>
            <a:fld id="{3C5241AC-B987-4347-8FC0-0BBC9175AC9D}" type="slidenum">
              <a:rPr lang="en-US" smtClean="0">
                <a:latin typeface="Eurostile" charset="0"/>
                <a:ea typeface="Eurostile" charset="0"/>
                <a:cs typeface="Eurostile" charset="0"/>
              </a:rPr>
              <a:pPr/>
              <a:t>49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Example - Finding a Doctor</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3244850"/>
            <a:ext cx="9144000" cy="40011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How do you find a doctor you can trust in a new city?</a:t>
            </a:r>
          </a:p>
        </p:txBody>
      </p:sp>
      <p:sp>
        <p:nvSpPr>
          <p:cNvPr id="31748" name="Slide Number Placeholder 13"/>
          <p:cNvSpPr>
            <a:spLocks noGrp="1"/>
          </p:cNvSpPr>
          <p:nvPr>
            <p:ph type="sldNum" sz="quarter" idx="12"/>
          </p:nvPr>
        </p:nvSpPr>
        <p:spPr>
          <a:noFill/>
        </p:spPr>
        <p:txBody>
          <a:bodyPr/>
          <a:lstStyle/>
          <a:p>
            <a:fld id="{204EA7D4-F779-2B41-A1C5-4FECD7EC0932}" type="slidenum">
              <a:rPr lang="en-US" smtClean="0">
                <a:latin typeface="Eurostile" charset="0"/>
                <a:ea typeface="Eurostile" charset="0"/>
                <a:cs typeface="Eurostile" charset="0"/>
              </a:rPr>
              <a:pPr/>
              <a:t>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17763" name="Line 10"/>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grpSp>
        <p:nvGrpSpPr>
          <p:cNvPr id="117764" name="Group 21"/>
          <p:cNvGrpSpPr>
            <a:grpSpLocks/>
          </p:cNvGrpSpPr>
          <p:nvPr/>
        </p:nvGrpSpPr>
        <p:grpSpPr bwMode="auto">
          <a:xfrm>
            <a:off x="0" y="3062288"/>
            <a:ext cx="9144000" cy="3676650"/>
            <a:chOff x="0" y="1872"/>
            <a:chExt cx="5760" cy="2316"/>
          </a:xfrm>
        </p:grpSpPr>
        <p:sp>
          <p:nvSpPr>
            <p:cNvPr id="117767" name="Text Box 22"/>
            <p:cNvSpPr txBox="1">
              <a:spLocks noChangeArrowheads="1"/>
            </p:cNvSpPr>
            <p:nvPr/>
          </p:nvSpPr>
          <p:spPr bwMode="auto">
            <a:xfrm>
              <a:off x="0" y="3936"/>
              <a:ext cx="5760" cy="252"/>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The star represents the STS</a:t>
              </a:r>
            </a:p>
          </p:txBody>
        </p:sp>
        <p:sp>
          <p:nvSpPr>
            <p:cNvPr id="117768" name="Line 23"/>
            <p:cNvSpPr>
              <a:spLocks noChangeShapeType="1"/>
            </p:cNvSpPr>
            <p:nvPr/>
          </p:nvSpPr>
          <p:spPr bwMode="auto">
            <a:xfrm flipH="1" flipV="1">
              <a:off x="3024" y="1872"/>
              <a:ext cx="2256" cy="1632"/>
            </a:xfrm>
            <a:prstGeom prst="line">
              <a:avLst/>
            </a:prstGeom>
            <a:noFill/>
            <a:ln w="76200">
              <a:solidFill>
                <a:srgbClr val="FFFF00"/>
              </a:solidFill>
              <a:round/>
              <a:headEnd/>
              <a:tailEnd type="triangle" w="med" len="med"/>
            </a:ln>
          </p:spPr>
          <p:txBody>
            <a:bodyPr anchor="ctr">
              <a:prstTxWarp prst="textNoShape">
                <a:avLst/>
              </a:prstTxWarp>
              <a:spAutoFit/>
            </a:bodyPr>
            <a:lstStyle/>
            <a:p>
              <a:endParaRPr lang="en-US"/>
            </a:p>
          </p:txBody>
        </p:sp>
      </p:gr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17766" name="Slide Number Placeholder 11"/>
          <p:cNvSpPr>
            <a:spLocks noGrp="1"/>
          </p:cNvSpPr>
          <p:nvPr>
            <p:ph type="sldNum" sz="quarter" idx="12"/>
          </p:nvPr>
        </p:nvSpPr>
        <p:spPr>
          <a:noFill/>
        </p:spPr>
        <p:txBody>
          <a:bodyPr/>
          <a:lstStyle/>
          <a:p>
            <a:fld id="{8A54E263-B694-1B4D-B263-A14B4C2A2858}" type="slidenum">
              <a:rPr lang="en-US" smtClean="0">
                <a:latin typeface="Eurostile" charset="0"/>
                <a:ea typeface="Eurostile" charset="0"/>
                <a:cs typeface="Eurostile" charset="0"/>
              </a:rPr>
              <a:pPr/>
              <a:t>50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19811"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grpSp>
        <p:nvGrpSpPr>
          <p:cNvPr id="2" name="Group 9"/>
          <p:cNvGrpSpPr>
            <a:grpSpLocks/>
          </p:cNvGrpSpPr>
          <p:nvPr/>
        </p:nvGrpSpPr>
        <p:grpSpPr bwMode="auto">
          <a:xfrm>
            <a:off x="0" y="3657600"/>
            <a:ext cx="9144000" cy="2533650"/>
            <a:chOff x="0" y="3657600"/>
            <a:chExt cx="9144000" cy="2533650"/>
          </a:xfrm>
        </p:grpSpPr>
        <p:sp>
          <p:nvSpPr>
            <p:cNvPr id="119816" name="Line 7"/>
            <p:cNvSpPr>
              <a:spLocks noChangeShapeType="1"/>
            </p:cNvSpPr>
            <p:nvPr/>
          </p:nvSpPr>
          <p:spPr bwMode="auto">
            <a:xfrm flipH="1" flipV="1">
              <a:off x="7010400" y="3962400"/>
              <a:ext cx="1143000" cy="9144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19817" name="Line 8"/>
            <p:cNvSpPr>
              <a:spLocks noChangeShapeType="1"/>
            </p:cNvSpPr>
            <p:nvPr/>
          </p:nvSpPr>
          <p:spPr bwMode="auto">
            <a:xfrm flipH="1" flipV="1">
              <a:off x="5715000" y="3810000"/>
              <a:ext cx="1143000" cy="914400"/>
            </a:xfrm>
            <a:prstGeom prst="line">
              <a:avLst/>
            </a:prstGeom>
            <a:noFill/>
            <a:ln w="76200">
              <a:solidFill>
                <a:srgbClr val="154D15"/>
              </a:solidFill>
              <a:round/>
              <a:headEnd/>
              <a:tailEnd type="triangle" w="med" len="med"/>
            </a:ln>
          </p:spPr>
          <p:txBody>
            <a:bodyPr anchor="ctr">
              <a:prstTxWarp prst="textNoShape">
                <a:avLst/>
              </a:prstTxWarp>
              <a:spAutoFit/>
            </a:bodyPr>
            <a:lstStyle/>
            <a:p>
              <a:endParaRPr lang="en-US"/>
            </a:p>
          </p:txBody>
        </p:sp>
        <p:sp>
          <p:nvSpPr>
            <p:cNvPr id="119818" name="Line 9"/>
            <p:cNvSpPr>
              <a:spLocks noChangeShapeType="1"/>
            </p:cNvSpPr>
            <p:nvPr/>
          </p:nvSpPr>
          <p:spPr bwMode="auto">
            <a:xfrm flipH="1" flipV="1">
              <a:off x="4495800" y="3657600"/>
              <a:ext cx="1143000" cy="9144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19819" name="Text Box 11"/>
            <p:cNvSpPr txBox="1">
              <a:spLocks noChangeArrowheads="1"/>
            </p:cNvSpPr>
            <p:nvPr/>
          </p:nvSpPr>
          <p:spPr bwMode="auto">
            <a:xfrm>
              <a:off x="0" y="5791200"/>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Orbits</a:t>
              </a:r>
              <a:r>
                <a:rPr lang="en-US" sz="2000">
                  <a:solidFill>
                    <a:srgbClr val="FF0000"/>
                  </a:solidFill>
                  <a:latin typeface="Century Gothic" charset="0"/>
                  <a:ea typeface="Century Gothic" charset="0"/>
                  <a:cs typeface="Century Gothic" charset="0"/>
                </a:rPr>
                <a:t> </a:t>
              </a:r>
              <a:r>
                <a:rPr lang="en-US" sz="2000">
                  <a:solidFill>
                    <a:srgbClr val="FFFFFF"/>
                  </a:solidFill>
                  <a:latin typeface="Century Gothic" charset="0"/>
                  <a:ea typeface="Century Gothic" charset="0"/>
                  <a:cs typeface="Century Gothic" charset="0"/>
                </a:rPr>
                <a:t>represent levels of trust</a:t>
              </a:r>
            </a:p>
          </p:txBody>
        </p:sp>
      </p:grpSp>
      <p:sp>
        <p:nvSpPr>
          <p:cNvPr id="11276" name="Text Box 12"/>
          <p:cNvSpPr txBox="1">
            <a:spLocks noChangeArrowheads="1"/>
          </p:cNvSpPr>
          <p:nvPr/>
        </p:nvSpPr>
        <p:spPr bwMode="auto">
          <a:xfrm>
            <a:off x="0" y="6338888"/>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Inner orbits are more trusted than outer orbits</a:t>
            </a:r>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19815" name="Slide Number Placeholder 14"/>
          <p:cNvSpPr>
            <a:spLocks noGrp="1"/>
          </p:cNvSpPr>
          <p:nvPr>
            <p:ph type="sldNum" sz="quarter" idx="12"/>
          </p:nvPr>
        </p:nvSpPr>
        <p:spPr>
          <a:noFill/>
        </p:spPr>
        <p:txBody>
          <a:bodyPr/>
          <a:lstStyle/>
          <a:p>
            <a:fld id="{41CA09A7-470B-9C4A-975B-2D93032852D2}" type="slidenum">
              <a:rPr lang="en-US" smtClean="0">
                <a:latin typeface="Eurostile" charset="0"/>
                <a:ea typeface="Eurostile" charset="0"/>
                <a:cs typeface="Eurostile" charset="0"/>
              </a:rPr>
              <a:pPr/>
              <a:t>51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201930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An orbit</a:t>
            </a:r>
            <a:r>
              <a:rPr lang="en-US" sz="2000" dirty="0">
                <a:solidFill>
                  <a:srgbClr val="FF0000"/>
                </a:solidFill>
                <a:latin typeface="Century Gothic" charset="0"/>
                <a:ea typeface="Century Gothic" charset="0"/>
                <a:cs typeface="Century Gothic" charset="0"/>
              </a:rPr>
              <a:t> </a:t>
            </a:r>
            <a:r>
              <a:rPr lang="en-US" sz="2000" dirty="0">
                <a:solidFill>
                  <a:srgbClr val="FFFFFF"/>
                </a:solidFill>
                <a:latin typeface="Century Gothic" charset="0"/>
                <a:ea typeface="Century Gothic" charset="0"/>
                <a:cs typeface="Century Gothic" charset="0"/>
              </a:rPr>
              <a:t>is an unordered set of entities</a:t>
            </a:r>
          </a:p>
        </p:txBody>
      </p:sp>
      <p:sp>
        <p:nvSpPr>
          <p:cNvPr id="13325" name="Text Box 13"/>
          <p:cNvSpPr txBox="1">
            <a:spLocks noChangeArrowheads="1"/>
          </p:cNvSpPr>
          <p:nvPr/>
        </p:nvSpPr>
        <p:spPr bwMode="auto">
          <a:xfrm>
            <a:off x="0" y="443865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Orbits are labeled using rational numbers between 0.0 and 1.0</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Orbits</a:t>
            </a:r>
          </a:p>
        </p:txBody>
      </p:sp>
      <p:sp>
        <p:nvSpPr>
          <p:cNvPr id="111622" name="Slide Number Placeholder 9"/>
          <p:cNvSpPr>
            <a:spLocks noGrp="1"/>
          </p:cNvSpPr>
          <p:nvPr>
            <p:ph type="sldNum" sz="quarter" idx="12"/>
          </p:nvPr>
        </p:nvSpPr>
        <p:spPr>
          <a:noFill/>
        </p:spPr>
        <p:txBody>
          <a:bodyPr/>
          <a:lstStyle/>
          <a:p>
            <a:fld id="{B25BB1F7-FE58-4544-8623-A1AB94174DB3}" type="slidenum">
              <a:rPr lang="en-US" smtClean="0">
                <a:latin typeface="Eurostile" charset="0"/>
                <a:ea typeface="Eurostile" charset="0"/>
                <a:cs typeface="Eurostile" charset="0"/>
              </a:rPr>
              <a:pPr/>
              <a:t>52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3" descr="Solar System grey rings no planets"/>
          <p:cNvPicPr>
            <a:picLocks noChangeAspect="1" noChangeArrowheads="1"/>
          </p:cNvPicPr>
          <p:nvPr/>
        </p:nvPicPr>
        <p:blipFill>
          <a:blip r:embed="rId3"/>
          <a:srcRect/>
          <a:stretch>
            <a:fillRect/>
          </a:stretch>
        </p:blipFill>
        <p:spPr bwMode="auto">
          <a:xfrm>
            <a:off x="1522413" y="1142207"/>
            <a:ext cx="6099175" cy="4573587"/>
          </a:xfrm>
          <a:prstGeom prst="rect">
            <a:avLst/>
          </a:prstGeom>
          <a:noFill/>
          <a:ln w="38100">
            <a:solidFill>
              <a:srgbClr val="000000"/>
            </a:solidFill>
            <a:miter lim="800000"/>
            <a:headEnd/>
            <a:tailEnd/>
          </a:ln>
        </p:spPr>
      </p:pic>
      <p:sp>
        <p:nvSpPr>
          <p:cNvPr id="121859"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21863" name="Slide Number Placeholder 13"/>
          <p:cNvSpPr>
            <a:spLocks noGrp="1"/>
          </p:cNvSpPr>
          <p:nvPr>
            <p:ph type="sldNum" sz="quarter" idx="12"/>
          </p:nvPr>
        </p:nvSpPr>
        <p:spPr>
          <a:noFill/>
        </p:spPr>
        <p:txBody>
          <a:bodyPr/>
          <a:lstStyle/>
          <a:p>
            <a:fld id="{64DF838F-203E-9A4E-B95C-14D9E9EA4313}" type="slidenum">
              <a:rPr lang="en-US" smtClean="0">
                <a:latin typeface="Eurostile" charset="0"/>
                <a:ea typeface="Eurostile" charset="0"/>
                <a:cs typeface="Eurostile" charset="0"/>
              </a:rPr>
              <a:pPr/>
              <a:t>53</a:t>
            </a:fld>
            <a:endParaRPr lang="en-US" smtClean="0">
              <a:latin typeface="Eurostile" charset="0"/>
              <a:ea typeface="Eurostile" charset="0"/>
              <a:cs typeface="Eurostile" charset="0"/>
            </a:endParaRPr>
          </a:p>
        </p:txBody>
      </p:sp>
      <p:grpSp>
        <p:nvGrpSpPr>
          <p:cNvPr id="20" name="Group 19"/>
          <p:cNvGrpSpPr/>
          <p:nvPr/>
        </p:nvGrpSpPr>
        <p:grpSpPr>
          <a:xfrm>
            <a:off x="3810000" y="2700550"/>
            <a:ext cx="1397596" cy="4157450"/>
            <a:chOff x="3873202" y="2700550"/>
            <a:chExt cx="1397596" cy="4157450"/>
          </a:xfrm>
        </p:grpSpPr>
        <p:sp>
          <p:nvSpPr>
            <p:cNvPr id="17" name="Oval 16"/>
            <p:cNvSpPr/>
            <p:nvPr/>
          </p:nvSpPr>
          <p:spPr bwMode="auto">
            <a:xfrm>
              <a:off x="3873202" y="2700550"/>
              <a:ext cx="1397596" cy="4157450"/>
            </a:xfrm>
            <a:prstGeom prst="ellipse">
              <a:avLst/>
            </a:prstGeom>
            <a:gradFill flip="none" rotWithShape="1">
              <a:gsLst>
                <a:gs pos="0">
                  <a:schemeClr val="bg1">
                    <a:alpha val="0"/>
                  </a:schemeClr>
                </a:gs>
                <a:gs pos="22000">
                  <a:schemeClr val="bg1">
                    <a:alpha val="0"/>
                  </a:schemeClr>
                </a:gs>
                <a:gs pos="88000">
                  <a:schemeClr val="bg1">
                    <a:alpha val="0"/>
                  </a:schemeClr>
                </a:gs>
                <a:gs pos="50000">
                  <a:schemeClr val="bg1"/>
                </a:gs>
                <a:gs pos="100000">
                  <a:schemeClr val="bg1">
                    <a:alpha val="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3200" b="0" i="0" u="none" strike="noStrike" cap="none" normalizeH="0" baseline="0">
                <a:ln>
                  <a:noFill/>
                </a:ln>
                <a:solidFill>
                  <a:schemeClr val="bg1"/>
                </a:solidFill>
                <a:effectLst/>
                <a:latin typeface="Arial" charset="0"/>
              </a:endParaRPr>
            </a:p>
          </p:txBody>
        </p:sp>
        <p:grpSp>
          <p:nvGrpSpPr>
            <p:cNvPr id="18" name="Group 17"/>
            <p:cNvGrpSpPr/>
            <p:nvPr/>
          </p:nvGrpSpPr>
          <p:grpSpPr>
            <a:xfrm>
              <a:off x="4305300" y="2700550"/>
              <a:ext cx="533400" cy="3496508"/>
              <a:chOff x="7354888" y="2099846"/>
              <a:chExt cx="533400" cy="3496508"/>
            </a:xfrm>
          </p:grpSpPr>
          <p:sp>
            <p:nvSpPr>
              <p:cNvPr id="14" name="TextBox 84"/>
              <p:cNvSpPr txBox="1">
                <a:spLocks noChangeArrowheads="1"/>
              </p:cNvSpPr>
              <p:nvPr/>
            </p:nvSpPr>
            <p:spPr bwMode="auto">
              <a:xfrm>
                <a:off x="7361041" y="2099846"/>
                <a:ext cx="521094" cy="338554"/>
              </a:xfrm>
              <a:prstGeom prst="rect">
                <a:avLst/>
              </a:prstGeom>
              <a:noFill/>
              <a:ln w="9525">
                <a:noFill/>
                <a:miter lim="800000"/>
                <a:headEnd/>
                <a:tailEnd/>
              </a:ln>
            </p:spPr>
            <p:txBody>
              <a:bodyPr wrap="square">
                <a:prstTxWarp prst="textNoShape">
                  <a:avLst/>
                </a:prstTxWarp>
                <a:spAutoFit/>
              </a:bodyPr>
              <a:lstStyle/>
              <a:p>
                <a:pPr algn="l"/>
                <a:r>
                  <a:rPr lang="en-US" sz="1600" dirty="0" smtClean="0">
                    <a:solidFill>
                      <a:srgbClr val="00FF00"/>
                    </a:solidFill>
                  </a:rPr>
                  <a:t>1.0</a:t>
                </a:r>
                <a:endParaRPr lang="en-US" sz="1600" dirty="0">
                  <a:solidFill>
                    <a:schemeClr val="tx1"/>
                  </a:solidFill>
                </a:endParaRPr>
              </a:p>
            </p:txBody>
          </p:sp>
          <p:sp>
            <p:nvSpPr>
              <p:cNvPr id="11" name="TextBox 84"/>
              <p:cNvSpPr txBox="1">
                <a:spLocks noChangeArrowheads="1"/>
              </p:cNvSpPr>
              <p:nvPr/>
            </p:nvSpPr>
            <p:spPr bwMode="auto">
              <a:xfrm>
                <a:off x="7354888" y="5257800"/>
                <a:ext cx="533400" cy="338554"/>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FF0000"/>
                    </a:solidFill>
                  </a:rPr>
                  <a:t>0.0</a:t>
                </a:r>
                <a:endParaRPr lang="en-US" sz="1600" dirty="0">
                  <a:solidFill>
                    <a:srgbClr val="FFFFFF"/>
                  </a:solidFill>
                </a:endParaRPr>
              </a:p>
            </p:txBody>
          </p:sp>
          <p:sp>
            <p:nvSpPr>
              <p:cNvPr id="15" name="Line 8"/>
              <p:cNvSpPr>
                <a:spLocks noChangeShapeType="1"/>
              </p:cNvSpPr>
              <p:nvPr/>
            </p:nvSpPr>
            <p:spPr bwMode="auto">
              <a:xfrm>
                <a:off x="7621588" y="2438399"/>
                <a:ext cx="0" cy="2724090"/>
              </a:xfrm>
              <a:prstGeom prst="line">
                <a:avLst/>
              </a:prstGeom>
              <a:noFill/>
              <a:ln w="76200">
                <a:gradFill flip="none" rotWithShape="1">
                  <a:gsLst>
                    <a:gs pos="0">
                      <a:srgbClr val="00FF00"/>
                    </a:gs>
                    <a:gs pos="100000">
                      <a:srgbClr val="FF0000"/>
                    </a:gs>
                  </a:gsLst>
                  <a:lin ang="5400000" scaled="0"/>
                  <a:tileRect/>
                </a:gradFill>
                <a:prstDash val="solid"/>
                <a:round/>
                <a:headEnd/>
                <a:tailEnd type="triangle" w="med" len="med"/>
              </a:ln>
            </p:spPr>
            <p:txBody>
              <a:bodyPr wrap="square" anchor="ctr">
                <a:prstTxWarp prst="textNoShape">
                  <a:avLst/>
                </a:prstTxWarp>
                <a:spAutoFit/>
              </a:bodyPr>
              <a:lstStyle/>
              <a:p>
                <a:pPr>
                  <a:defRPr/>
                </a:pPr>
                <a:endParaRPr lang="en-US"/>
              </a:p>
            </p:txBody>
          </p:sp>
        </p:grpSp>
      </p:grpSp>
      <p:sp>
        <p:nvSpPr>
          <p:cNvPr id="121860" name="Text Box 11"/>
          <p:cNvSpPr txBox="1">
            <a:spLocks noChangeArrowheads="1"/>
          </p:cNvSpPr>
          <p:nvPr/>
        </p:nvSpPr>
        <p:spPr bwMode="auto">
          <a:xfrm>
            <a:off x="-76200" y="6457890"/>
            <a:ext cx="91440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chemeClr val="tx1"/>
                </a:solidFill>
                <a:latin typeface="Century Gothic" charset="0"/>
                <a:ea typeface="Century Gothic" charset="0"/>
                <a:cs typeface="Century Gothic" charset="0"/>
              </a:rPr>
              <a:t>1.0 = Most trusted, 0.0 = least trusted</a:t>
            </a:r>
            <a:endParaRPr lang="en-US" sz="2000" dirty="0">
              <a:solidFill>
                <a:schemeClr val="tx1"/>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21859"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21860" name="Text Box 11"/>
          <p:cNvSpPr txBox="1">
            <a:spLocks noChangeArrowheads="1"/>
          </p:cNvSpPr>
          <p:nvPr/>
        </p:nvSpPr>
        <p:spPr bwMode="auto">
          <a:xfrm>
            <a:off x="0" y="5791200"/>
            <a:ext cx="9144000" cy="862013"/>
          </a:xfrm>
          <a:prstGeom prst="rect">
            <a:avLst/>
          </a:prstGeom>
          <a:noFill/>
          <a:ln w="9525">
            <a:noFill/>
            <a:miter lim="800000"/>
            <a:headEnd/>
            <a:tailEnd/>
          </a:ln>
        </p:spPr>
        <p:txBody>
          <a:bodyPr>
            <a:prstTxWarp prst="textNoShape">
              <a:avLst/>
            </a:prstTxWarp>
            <a:spAutoFit/>
          </a:bodyPr>
          <a:lstStyle/>
          <a:p>
            <a:endParaRPr lang="en-US" sz="2000">
              <a:solidFill>
                <a:schemeClr val="tx1"/>
              </a:solidFill>
              <a:latin typeface="Century Gothic" charset="0"/>
              <a:ea typeface="Century Gothic" charset="0"/>
              <a:cs typeface="Century Gothic" charset="0"/>
            </a:endParaRPr>
          </a:p>
          <a:p>
            <a:r>
              <a:rPr lang="en-US" sz="2000">
                <a:solidFill>
                  <a:schemeClr val="tx1"/>
                </a:solidFill>
                <a:latin typeface="Century Gothic" charset="0"/>
                <a:ea typeface="Century Gothic" charset="0"/>
                <a:cs typeface="Century Gothic" charset="0"/>
              </a:rPr>
              <a:t>An orbit may </a:t>
            </a:r>
            <a:r>
              <a:rPr lang="en-US" sz="2000">
                <a:solidFill>
                  <a:srgbClr val="FFFFFF"/>
                </a:solidFill>
                <a:latin typeface="Century Gothic" charset="0"/>
                <a:ea typeface="Century Gothic" charset="0"/>
                <a:cs typeface="Century Gothic" charset="0"/>
              </a:rPr>
              <a:t>be minimally trusted in </a:t>
            </a:r>
            <a:r>
              <a:rPr lang="en-US" sz="2000">
                <a:solidFill>
                  <a:schemeClr val="tx1"/>
                </a:solidFill>
                <a:latin typeface="Century Gothic" charset="0"/>
                <a:ea typeface="Century Gothic" charset="0"/>
                <a:cs typeface="Century Gothic" charset="0"/>
              </a:rPr>
              <a:t>a certain context</a:t>
            </a:r>
          </a:p>
        </p:txBody>
      </p:sp>
      <p:sp>
        <p:nvSpPr>
          <p:cNvPr id="121861" name="Rectangle 83"/>
          <p:cNvSpPr>
            <a:spLocks noChangeArrowheads="1"/>
          </p:cNvSpPr>
          <p:nvPr/>
        </p:nvSpPr>
        <p:spPr bwMode="auto">
          <a:xfrm>
            <a:off x="4495800" y="1141413"/>
            <a:ext cx="3125788" cy="4573587"/>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Minimally Trusted Orbit</a:t>
            </a:r>
            <a:endParaRPr lang="en-US" sz="4800" kern="0" cap="small" dirty="0">
              <a:solidFill>
                <a:srgbClr val="FFFFFF"/>
              </a:solidFill>
              <a:latin typeface="Century Gothic"/>
              <a:ea typeface="+mj-ea"/>
              <a:cs typeface="Century Gothic"/>
            </a:endParaRPr>
          </a:p>
        </p:txBody>
      </p:sp>
      <p:sp>
        <p:nvSpPr>
          <p:cNvPr id="121863" name="Slide Number Placeholder 13"/>
          <p:cNvSpPr>
            <a:spLocks noGrp="1"/>
          </p:cNvSpPr>
          <p:nvPr>
            <p:ph type="sldNum" sz="quarter" idx="12"/>
          </p:nvPr>
        </p:nvSpPr>
        <p:spPr>
          <a:noFill/>
        </p:spPr>
        <p:txBody>
          <a:bodyPr/>
          <a:lstStyle/>
          <a:p>
            <a:fld id="{64DF838F-203E-9A4E-B95C-14D9E9EA4313}" type="slidenum">
              <a:rPr lang="en-US" smtClean="0">
                <a:latin typeface="Eurostile" charset="0"/>
                <a:ea typeface="Eurostile" charset="0"/>
                <a:cs typeface="Eurostile" charset="0"/>
              </a:rPr>
              <a:pPr/>
              <a:t>54</a:t>
            </a:fld>
            <a:endParaRPr lang="en-US" smtClean="0">
              <a:latin typeface="Eurostile" charset="0"/>
              <a:ea typeface="Eurostile" charset="0"/>
              <a:cs typeface="Eurostile" charset="0"/>
            </a:endParaRPr>
          </a:p>
        </p:txBody>
      </p:sp>
      <p:grpSp>
        <p:nvGrpSpPr>
          <p:cNvPr id="11" name="Group 91"/>
          <p:cNvGrpSpPr>
            <a:grpSpLocks/>
          </p:cNvGrpSpPr>
          <p:nvPr/>
        </p:nvGrpSpPr>
        <p:grpSpPr bwMode="auto">
          <a:xfrm>
            <a:off x="4775200" y="4056063"/>
            <a:ext cx="3783013" cy="400050"/>
            <a:chOff x="4495800" y="3990945"/>
            <a:chExt cx="3784146" cy="400110"/>
          </a:xfrm>
        </p:grpSpPr>
        <p:sp>
          <p:nvSpPr>
            <p:cNvPr id="13" name="Line 8"/>
            <p:cNvSpPr>
              <a:spLocks noChangeShapeType="1"/>
            </p:cNvSpPr>
            <p:nvPr/>
          </p:nvSpPr>
          <p:spPr bwMode="auto">
            <a:xfrm flipH="1" flipV="1">
              <a:off x="4495800" y="4202114"/>
              <a:ext cx="1117146" cy="0"/>
            </a:xfrm>
            <a:prstGeom prst="line">
              <a:avLst/>
            </a:prstGeom>
            <a:noFill/>
            <a:ln w="76200">
              <a:gradFill flip="none" rotWithShape="1">
                <a:gsLst>
                  <a:gs pos="0">
                    <a:srgbClr val="3366FF"/>
                  </a:gs>
                  <a:gs pos="100000">
                    <a:schemeClr val="bg1"/>
                  </a:gs>
                </a:gsLst>
                <a:lin ang="10800000" scaled="0"/>
                <a:tileRect/>
              </a:gradFill>
              <a:prstDash val="solid"/>
              <a:round/>
              <a:headEnd/>
              <a:tailEnd type="triangle" w="med" len="med"/>
            </a:ln>
          </p:spPr>
          <p:txBody>
            <a:bodyPr anchor="ctr">
              <a:prstTxWarp prst="textNoShape">
                <a:avLst/>
              </a:prstTxWarp>
              <a:spAutoFit/>
            </a:bodyPr>
            <a:lstStyle/>
            <a:p>
              <a:pPr>
                <a:defRPr/>
              </a:pPr>
              <a:endParaRPr lang="en-US"/>
            </a:p>
          </p:txBody>
        </p:sp>
        <p:sp>
          <p:nvSpPr>
            <p:cNvPr id="14" name="TextBox 84"/>
            <p:cNvSpPr txBox="1">
              <a:spLocks noChangeArrowheads="1"/>
            </p:cNvSpPr>
            <p:nvPr/>
          </p:nvSpPr>
          <p:spPr bwMode="auto">
            <a:xfrm>
              <a:off x="5612946" y="3990945"/>
              <a:ext cx="2667000" cy="400110"/>
            </a:xfrm>
            <a:prstGeom prst="rect">
              <a:avLst/>
            </a:prstGeom>
            <a:noFill/>
            <a:ln w="9525">
              <a:noFill/>
              <a:miter lim="800000"/>
              <a:headEnd/>
              <a:tailEnd/>
            </a:ln>
          </p:spPr>
          <p:txBody>
            <a:bodyPr>
              <a:prstTxWarp prst="textNoShape">
                <a:avLst/>
              </a:prstTxWarp>
              <a:spAutoFit/>
            </a:bodyPr>
            <a:lstStyle/>
            <a:p>
              <a:pPr algn="l"/>
              <a:r>
                <a:rPr lang="en-US" sz="2000">
                  <a:solidFill>
                    <a:srgbClr val="3366FF"/>
                  </a:solidFill>
                </a:rPr>
                <a:t>Minimally trusted orbit</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23907"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23908" name="Rectangle 83"/>
          <p:cNvSpPr>
            <a:spLocks noChangeArrowheads="1"/>
          </p:cNvSpPr>
          <p:nvPr/>
        </p:nvSpPr>
        <p:spPr bwMode="auto">
          <a:xfrm>
            <a:off x="4495800" y="1141413"/>
            <a:ext cx="3125788" cy="4573587"/>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123910" name="Text Box 12"/>
          <p:cNvSpPr txBox="1">
            <a:spLocks noChangeArrowheads="1"/>
          </p:cNvSpPr>
          <p:nvPr/>
        </p:nvSpPr>
        <p:spPr bwMode="auto">
          <a:xfrm>
            <a:off x="0" y="6149975"/>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Orbits trusted more than the minimally trusted orbit are sufficiently trusted in that context</a:t>
            </a:r>
          </a:p>
        </p:txBody>
      </p:sp>
      <p:sp>
        <p:nvSpPr>
          <p:cNvPr id="123911" name="Slide Number Placeholder 17"/>
          <p:cNvSpPr>
            <a:spLocks noGrp="1"/>
          </p:cNvSpPr>
          <p:nvPr>
            <p:ph type="sldNum" sz="quarter" idx="12"/>
          </p:nvPr>
        </p:nvSpPr>
        <p:spPr>
          <a:noFill/>
        </p:spPr>
        <p:txBody>
          <a:bodyPr/>
          <a:lstStyle/>
          <a:p>
            <a:fld id="{6BEEBBFE-20E1-3148-89A7-10C1150481D3}" type="slidenum">
              <a:rPr lang="en-US" smtClean="0">
                <a:latin typeface="Eurostile" charset="0"/>
                <a:ea typeface="Eurostile" charset="0"/>
                <a:cs typeface="Eurostile" charset="0"/>
              </a:rPr>
              <a:pPr/>
              <a:t>55</a:t>
            </a:fld>
            <a:endParaRPr lang="en-US" smtClean="0">
              <a:latin typeface="Eurostile" charset="0"/>
              <a:ea typeface="Eurostile" charset="0"/>
              <a:cs typeface="Eurostile" charset="0"/>
            </a:endParaRPr>
          </a:p>
        </p:txBody>
      </p:sp>
      <p:grpSp>
        <p:nvGrpSpPr>
          <p:cNvPr id="15" name="Group 91"/>
          <p:cNvGrpSpPr>
            <a:grpSpLocks/>
          </p:cNvGrpSpPr>
          <p:nvPr/>
        </p:nvGrpSpPr>
        <p:grpSpPr bwMode="auto">
          <a:xfrm>
            <a:off x="4775200" y="4056063"/>
            <a:ext cx="3783013" cy="400050"/>
            <a:chOff x="4495800" y="3990945"/>
            <a:chExt cx="3784146" cy="400110"/>
          </a:xfrm>
        </p:grpSpPr>
        <p:sp>
          <p:nvSpPr>
            <p:cNvPr id="16" name="Line 8"/>
            <p:cNvSpPr>
              <a:spLocks noChangeShapeType="1"/>
            </p:cNvSpPr>
            <p:nvPr/>
          </p:nvSpPr>
          <p:spPr bwMode="auto">
            <a:xfrm flipH="1" flipV="1">
              <a:off x="4495800" y="4202114"/>
              <a:ext cx="1117146" cy="0"/>
            </a:xfrm>
            <a:prstGeom prst="line">
              <a:avLst/>
            </a:prstGeom>
            <a:noFill/>
            <a:ln w="76200">
              <a:gradFill flip="none" rotWithShape="1">
                <a:gsLst>
                  <a:gs pos="0">
                    <a:srgbClr val="3366FF"/>
                  </a:gs>
                  <a:gs pos="100000">
                    <a:schemeClr val="bg1"/>
                  </a:gs>
                </a:gsLst>
                <a:lin ang="10800000" scaled="0"/>
                <a:tileRect/>
              </a:gradFill>
              <a:prstDash val="solid"/>
              <a:round/>
              <a:headEnd/>
              <a:tailEnd type="triangle" w="med" len="med"/>
            </a:ln>
          </p:spPr>
          <p:txBody>
            <a:bodyPr anchor="ctr">
              <a:prstTxWarp prst="textNoShape">
                <a:avLst/>
              </a:prstTxWarp>
              <a:spAutoFit/>
            </a:bodyPr>
            <a:lstStyle/>
            <a:p>
              <a:pPr>
                <a:defRPr/>
              </a:pPr>
              <a:endParaRPr lang="en-US"/>
            </a:p>
          </p:txBody>
        </p:sp>
        <p:sp>
          <p:nvSpPr>
            <p:cNvPr id="17" name="TextBox 84"/>
            <p:cNvSpPr txBox="1">
              <a:spLocks noChangeArrowheads="1"/>
            </p:cNvSpPr>
            <p:nvPr/>
          </p:nvSpPr>
          <p:spPr bwMode="auto">
            <a:xfrm>
              <a:off x="5612946" y="3990945"/>
              <a:ext cx="2667000" cy="400110"/>
            </a:xfrm>
            <a:prstGeom prst="rect">
              <a:avLst/>
            </a:prstGeom>
            <a:noFill/>
            <a:ln w="9525">
              <a:noFill/>
              <a:miter lim="800000"/>
              <a:headEnd/>
              <a:tailEnd/>
            </a:ln>
          </p:spPr>
          <p:txBody>
            <a:bodyPr>
              <a:prstTxWarp prst="textNoShape">
                <a:avLst/>
              </a:prstTxWarp>
              <a:spAutoFit/>
            </a:bodyPr>
            <a:lstStyle/>
            <a:p>
              <a:pPr algn="l"/>
              <a:r>
                <a:rPr lang="en-US" sz="2000">
                  <a:solidFill>
                    <a:srgbClr val="3366FF"/>
                  </a:solidFill>
                </a:rPr>
                <a:t>Minimally trusted orbit</a:t>
              </a:r>
            </a:p>
          </p:txBody>
        </p:sp>
      </p:grpSp>
      <p:grpSp>
        <p:nvGrpSpPr>
          <p:cNvPr id="22" name="Group 89"/>
          <p:cNvGrpSpPr>
            <a:grpSpLocks/>
          </p:cNvGrpSpPr>
          <p:nvPr/>
        </p:nvGrpSpPr>
        <p:grpSpPr bwMode="auto">
          <a:xfrm>
            <a:off x="4775200" y="3140075"/>
            <a:ext cx="3505200" cy="457200"/>
            <a:chOff x="4648197" y="3425279"/>
            <a:chExt cx="3505203" cy="457200"/>
          </a:xfrm>
        </p:grpSpPr>
        <p:sp>
          <p:nvSpPr>
            <p:cNvPr id="23" name="TextBox 85"/>
            <p:cNvSpPr txBox="1">
              <a:spLocks noChangeArrowheads="1"/>
            </p:cNvSpPr>
            <p:nvPr/>
          </p:nvSpPr>
          <p:spPr bwMode="auto">
            <a:xfrm>
              <a:off x="5612946" y="3425279"/>
              <a:ext cx="2540454"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FF00"/>
                  </a:solidFill>
                  <a:latin typeface="Zapf Dingbats" charset="2"/>
                  <a:ea typeface="Zapf Dingbats" charset="2"/>
                  <a:cs typeface="Zapf Dingbats" charset="2"/>
                </a:rPr>
                <a:t>✓ </a:t>
              </a:r>
              <a:r>
                <a:rPr lang="en-US" sz="2000" dirty="0">
                  <a:solidFill>
                    <a:srgbClr val="00FF00"/>
                  </a:solidFill>
                </a:rPr>
                <a:t>Sufficiently trusted</a:t>
              </a:r>
            </a:p>
          </p:txBody>
        </p:sp>
        <p:sp>
          <p:nvSpPr>
            <p:cNvPr id="25" name="Line 8"/>
            <p:cNvSpPr>
              <a:spLocks noChangeShapeType="1"/>
            </p:cNvSpPr>
            <p:nvPr/>
          </p:nvSpPr>
          <p:spPr bwMode="auto">
            <a:xfrm flipH="1" flipV="1">
              <a:off x="4648197" y="3425279"/>
              <a:ext cx="0" cy="457200"/>
            </a:xfrm>
            <a:prstGeom prst="line">
              <a:avLst/>
            </a:prstGeom>
            <a:noFill/>
            <a:ln w="76200">
              <a:gradFill flip="none" rotWithShape="1">
                <a:gsLst>
                  <a:gs pos="0">
                    <a:srgbClr val="00FF00"/>
                  </a:gs>
                  <a:gs pos="100000">
                    <a:schemeClr val="bg1"/>
                  </a:gs>
                </a:gsLst>
                <a:lin ang="16200000" scaled="0"/>
                <a:tileRect/>
              </a:gradFill>
              <a:round/>
              <a:headEnd/>
              <a:tailEnd type="triangle" w="med" len="med"/>
            </a:ln>
          </p:spPr>
          <p:txBody>
            <a:bodyPr anchor="ctr">
              <a:prstTxWarp prst="textNoShape">
                <a:avLst/>
              </a:prstTxWarp>
              <a:spAutoFit/>
            </a:bodyPr>
            <a:lstStyle/>
            <a:p>
              <a:pPr>
                <a:defRPr/>
              </a:pPr>
              <a:endParaRPr lang="en-US"/>
            </a:p>
          </p:txBody>
        </p:sp>
      </p:grpSp>
      <p:sp>
        <p:nvSpPr>
          <p:cNvPr id="14"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Minimally Trusted Orbit</a:t>
            </a:r>
            <a:endParaRPr lang="en-US" sz="4800" kern="0" cap="small" dirty="0">
              <a:solidFill>
                <a:srgbClr val="FFFFFF"/>
              </a:solidFill>
              <a:latin typeface="Century Gothic"/>
              <a:ea typeface="+mj-ea"/>
              <a:cs typeface="Century Gothic"/>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Minimally Trusted Orbit</a:t>
            </a:r>
            <a:endParaRPr lang="en-US" sz="4800" kern="0" cap="small" dirty="0">
              <a:solidFill>
                <a:srgbClr val="FFFFFF"/>
              </a:solidFill>
              <a:latin typeface="Century Gothic"/>
              <a:ea typeface="+mj-ea"/>
              <a:cs typeface="Century Gothic"/>
            </a:endParaRPr>
          </a:p>
        </p:txBody>
      </p:sp>
      <p:pic>
        <p:nvPicPr>
          <p:cNvPr id="125954"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125955"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25956" name="Rectangle 83"/>
          <p:cNvSpPr>
            <a:spLocks noChangeArrowheads="1"/>
          </p:cNvSpPr>
          <p:nvPr/>
        </p:nvSpPr>
        <p:spPr bwMode="auto">
          <a:xfrm>
            <a:off x="4495800" y="1141413"/>
            <a:ext cx="3125788" cy="4573587"/>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125958" name="Text Box 12"/>
          <p:cNvSpPr txBox="1">
            <a:spLocks noChangeArrowheads="1"/>
          </p:cNvSpPr>
          <p:nvPr/>
        </p:nvSpPr>
        <p:spPr bwMode="auto">
          <a:xfrm>
            <a:off x="0" y="6149975"/>
            <a:ext cx="9144000" cy="708025"/>
          </a:xfrm>
          <a:prstGeom prst="rect">
            <a:avLst/>
          </a:prstGeom>
          <a:noFill/>
          <a:ln w="9525">
            <a:noFill/>
            <a:miter lim="800000"/>
            <a:headEnd/>
            <a:tailEnd/>
          </a:ln>
        </p:spPr>
        <p:txBody>
          <a:bodyPr>
            <a:prstTxWarp prst="textNoShape">
              <a:avLst/>
            </a:prstTxWarp>
            <a:spAutoFit/>
          </a:bodyPr>
          <a:lstStyle/>
          <a:p>
            <a:r>
              <a:rPr lang="en-US" sz="2000" dirty="0">
                <a:solidFill>
                  <a:schemeClr val="tx1"/>
                </a:solidFill>
                <a:latin typeface="Century Gothic" charset="0"/>
                <a:ea typeface="Century Gothic" charset="0"/>
                <a:cs typeface="Century Gothic" charset="0"/>
              </a:rPr>
              <a:t>Orbits trusted less than the minimally trusted orbit are insufficiently trusted in that context</a:t>
            </a:r>
          </a:p>
        </p:txBody>
      </p:sp>
      <p:grpSp>
        <p:nvGrpSpPr>
          <p:cNvPr id="125959" name="Group 91"/>
          <p:cNvGrpSpPr>
            <a:grpSpLocks/>
          </p:cNvGrpSpPr>
          <p:nvPr/>
        </p:nvGrpSpPr>
        <p:grpSpPr bwMode="auto">
          <a:xfrm>
            <a:off x="4775200" y="4056063"/>
            <a:ext cx="3783013" cy="400050"/>
            <a:chOff x="4495800" y="3990945"/>
            <a:chExt cx="3784146" cy="400110"/>
          </a:xfrm>
        </p:grpSpPr>
        <p:sp>
          <p:nvSpPr>
            <p:cNvPr id="46085" name="Line 8"/>
            <p:cNvSpPr>
              <a:spLocks noChangeShapeType="1"/>
            </p:cNvSpPr>
            <p:nvPr/>
          </p:nvSpPr>
          <p:spPr bwMode="auto">
            <a:xfrm flipH="1" flipV="1">
              <a:off x="4495800" y="4202114"/>
              <a:ext cx="1117146" cy="0"/>
            </a:xfrm>
            <a:prstGeom prst="line">
              <a:avLst/>
            </a:prstGeom>
            <a:noFill/>
            <a:ln w="76200">
              <a:gradFill flip="none" rotWithShape="1">
                <a:gsLst>
                  <a:gs pos="0">
                    <a:srgbClr val="3366FF"/>
                  </a:gs>
                  <a:gs pos="100000">
                    <a:schemeClr val="bg1"/>
                  </a:gs>
                </a:gsLst>
                <a:lin ang="10800000" scaled="0"/>
                <a:tileRect/>
              </a:gradFill>
              <a:prstDash val="solid"/>
              <a:round/>
              <a:headEnd/>
              <a:tailEnd type="triangle" w="med" len="med"/>
            </a:ln>
          </p:spPr>
          <p:txBody>
            <a:bodyPr anchor="ctr">
              <a:prstTxWarp prst="textNoShape">
                <a:avLst/>
              </a:prstTxWarp>
              <a:spAutoFit/>
            </a:bodyPr>
            <a:lstStyle/>
            <a:p>
              <a:pPr>
                <a:defRPr/>
              </a:pPr>
              <a:endParaRPr lang="en-US"/>
            </a:p>
          </p:txBody>
        </p:sp>
        <p:sp>
          <p:nvSpPr>
            <p:cNvPr id="125974" name="TextBox 84"/>
            <p:cNvSpPr txBox="1">
              <a:spLocks noChangeArrowheads="1"/>
            </p:cNvSpPr>
            <p:nvPr/>
          </p:nvSpPr>
          <p:spPr bwMode="auto">
            <a:xfrm>
              <a:off x="5612946" y="3990945"/>
              <a:ext cx="2667000" cy="400110"/>
            </a:xfrm>
            <a:prstGeom prst="rect">
              <a:avLst/>
            </a:prstGeom>
            <a:noFill/>
            <a:ln w="9525">
              <a:noFill/>
              <a:miter lim="800000"/>
              <a:headEnd/>
              <a:tailEnd/>
            </a:ln>
          </p:spPr>
          <p:txBody>
            <a:bodyPr>
              <a:prstTxWarp prst="textNoShape">
                <a:avLst/>
              </a:prstTxWarp>
              <a:spAutoFit/>
            </a:bodyPr>
            <a:lstStyle/>
            <a:p>
              <a:pPr algn="l"/>
              <a:r>
                <a:rPr lang="en-US" sz="2000">
                  <a:solidFill>
                    <a:srgbClr val="3366FF"/>
                  </a:solidFill>
                </a:rPr>
                <a:t>Minimally trusted orbit</a:t>
              </a:r>
            </a:p>
          </p:txBody>
        </p:sp>
      </p:grpSp>
      <p:grpSp>
        <p:nvGrpSpPr>
          <p:cNvPr id="125960" name="Group 90"/>
          <p:cNvGrpSpPr>
            <a:grpSpLocks/>
          </p:cNvGrpSpPr>
          <p:nvPr/>
        </p:nvGrpSpPr>
        <p:grpSpPr bwMode="auto">
          <a:xfrm>
            <a:off x="4775200" y="4857750"/>
            <a:ext cx="3629025" cy="457200"/>
            <a:chOff x="4648197" y="4514910"/>
            <a:chExt cx="3629060" cy="457200"/>
          </a:xfrm>
        </p:grpSpPr>
        <p:sp>
          <p:nvSpPr>
            <p:cNvPr id="88" name="Line 8"/>
            <p:cNvSpPr>
              <a:spLocks noChangeShapeType="1"/>
            </p:cNvSpPr>
            <p:nvPr/>
          </p:nvSpPr>
          <p:spPr bwMode="auto">
            <a:xfrm flipH="1" flipV="1">
              <a:off x="4648197" y="4514910"/>
              <a:ext cx="0" cy="457200"/>
            </a:xfrm>
            <a:prstGeom prst="line">
              <a:avLst/>
            </a:prstGeom>
            <a:noFill/>
            <a:ln w="76200">
              <a:gradFill flip="none" rotWithShape="1">
                <a:gsLst>
                  <a:gs pos="0">
                    <a:srgbClr val="FF0000"/>
                  </a:gs>
                  <a:gs pos="100000">
                    <a:schemeClr val="bg1"/>
                  </a:gs>
                </a:gsLst>
                <a:lin ang="5400000" scaled="0"/>
                <a:tileRect/>
              </a:gradFill>
              <a:round/>
              <a:headEnd type="triangle"/>
              <a:tailEnd type="none" w="med" len="med"/>
            </a:ln>
          </p:spPr>
          <p:txBody>
            <a:bodyPr anchor="ctr">
              <a:prstTxWarp prst="textNoShape">
                <a:avLst/>
              </a:prstTxWarp>
              <a:spAutoFit/>
            </a:bodyPr>
            <a:lstStyle/>
            <a:p>
              <a:pPr>
                <a:defRPr/>
              </a:pPr>
              <a:endParaRPr lang="en-US"/>
            </a:p>
          </p:txBody>
        </p:sp>
        <p:sp>
          <p:nvSpPr>
            <p:cNvPr id="125970" name="TextBox 88"/>
            <p:cNvSpPr txBox="1">
              <a:spLocks noChangeArrowheads="1"/>
            </p:cNvSpPr>
            <p:nvPr/>
          </p:nvSpPr>
          <p:spPr bwMode="auto">
            <a:xfrm>
              <a:off x="5612946" y="4572000"/>
              <a:ext cx="2664311" cy="40011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Zapf Dingbats" charset="2"/>
                  <a:ea typeface="Zapf Dingbats" charset="2"/>
                  <a:cs typeface="Zapf Dingbats" charset="2"/>
                </a:rPr>
                <a:t>✗ </a:t>
              </a:r>
              <a:r>
                <a:rPr lang="en-US" sz="2000">
                  <a:solidFill>
                    <a:srgbClr val="FF0000"/>
                  </a:solidFill>
                </a:rPr>
                <a:t>Insufficiently trusted</a:t>
              </a:r>
            </a:p>
          </p:txBody>
        </p:sp>
      </p:grpSp>
      <p:grpSp>
        <p:nvGrpSpPr>
          <p:cNvPr id="125961" name="Group 89"/>
          <p:cNvGrpSpPr>
            <a:grpSpLocks/>
          </p:cNvGrpSpPr>
          <p:nvPr/>
        </p:nvGrpSpPr>
        <p:grpSpPr bwMode="auto">
          <a:xfrm>
            <a:off x="4775200" y="3140075"/>
            <a:ext cx="3505200" cy="457200"/>
            <a:chOff x="4648197" y="3425279"/>
            <a:chExt cx="3505203" cy="457200"/>
          </a:xfrm>
        </p:grpSpPr>
        <p:sp>
          <p:nvSpPr>
            <p:cNvPr id="125963" name="TextBox 85"/>
            <p:cNvSpPr txBox="1">
              <a:spLocks noChangeArrowheads="1"/>
            </p:cNvSpPr>
            <p:nvPr/>
          </p:nvSpPr>
          <p:spPr bwMode="auto">
            <a:xfrm>
              <a:off x="5612946" y="3425279"/>
              <a:ext cx="2540454"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FF00"/>
                  </a:solidFill>
                  <a:latin typeface="Zapf Dingbats" charset="2"/>
                  <a:ea typeface="Zapf Dingbats" charset="2"/>
                  <a:cs typeface="Zapf Dingbats" charset="2"/>
                </a:rPr>
                <a:t>✓ </a:t>
              </a:r>
              <a:r>
                <a:rPr lang="en-US" sz="2000" dirty="0">
                  <a:solidFill>
                    <a:srgbClr val="00FF00"/>
                  </a:solidFill>
                </a:rPr>
                <a:t>Sufficiently trusted</a:t>
              </a:r>
            </a:p>
          </p:txBody>
        </p:sp>
        <p:sp>
          <p:nvSpPr>
            <p:cNvPr id="19" name="Line 8"/>
            <p:cNvSpPr>
              <a:spLocks noChangeShapeType="1"/>
            </p:cNvSpPr>
            <p:nvPr/>
          </p:nvSpPr>
          <p:spPr bwMode="auto">
            <a:xfrm flipH="1" flipV="1">
              <a:off x="4648197" y="3425279"/>
              <a:ext cx="0" cy="457200"/>
            </a:xfrm>
            <a:prstGeom prst="line">
              <a:avLst/>
            </a:prstGeom>
            <a:noFill/>
            <a:ln w="76200">
              <a:gradFill flip="none" rotWithShape="1">
                <a:gsLst>
                  <a:gs pos="0">
                    <a:srgbClr val="00FF00"/>
                  </a:gs>
                  <a:gs pos="100000">
                    <a:schemeClr val="bg1"/>
                  </a:gs>
                </a:gsLst>
                <a:lin ang="16200000" scaled="0"/>
                <a:tileRect/>
              </a:gradFill>
              <a:round/>
              <a:headEnd/>
              <a:tailEnd type="triangle" w="med" len="med"/>
            </a:ln>
          </p:spPr>
          <p:txBody>
            <a:bodyPr anchor="ctr">
              <a:prstTxWarp prst="textNoShape">
                <a:avLst/>
              </a:prstTxWarp>
              <a:spAutoFit/>
            </a:bodyPr>
            <a:lstStyle/>
            <a:p>
              <a:pPr>
                <a:defRPr/>
              </a:pPr>
              <a:endParaRPr lang="en-US"/>
            </a:p>
          </p:txBody>
        </p:sp>
      </p:grpSp>
      <p:sp>
        <p:nvSpPr>
          <p:cNvPr id="125962" name="Slide Number Placeholder 22"/>
          <p:cNvSpPr>
            <a:spLocks noGrp="1"/>
          </p:cNvSpPr>
          <p:nvPr>
            <p:ph type="sldNum" sz="quarter" idx="12"/>
          </p:nvPr>
        </p:nvSpPr>
        <p:spPr>
          <a:noFill/>
        </p:spPr>
        <p:txBody>
          <a:bodyPr/>
          <a:lstStyle/>
          <a:p>
            <a:fld id="{0BF69F00-DED9-0441-9120-08233AAB6620}" type="slidenum">
              <a:rPr lang="en-US" smtClean="0">
                <a:latin typeface="Eurostile" charset="0"/>
                <a:ea typeface="Eurostile" charset="0"/>
                <a:cs typeface="Eurostile" charset="0"/>
              </a:rPr>
              <a:pPr/>
              <a:t>56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ext Box 8"/>
          <p:cNvSpPr txBox="1">
            <a:spLocks noChangeArrowheads="1"/>
          </p:cNvSpPr>
          <p:nvPr/>
        </p:nvSpPr>
        <p:spPr bwMode="auto">
          <a:xfrm>
            <a:off x="0" y="6149975"/>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policy is a function that maps an entity into a particular orbit in a particular solar system, based on its properties</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Policies</a:t>
            </a:r>
          </a:p>
        </p:txBody>
      </p:sp>
      <p:pic>
        <p:nvPicPr>
          <p:cNvPr id="128004" name="Picture 3" descr="Solar System grey rings no planets"/>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38100">
            <a:solidFill>
              <a:srgbClr val="000000"/>
            </a:solidFill>
            <a:miter lim="800000"/>
            <a:headEnd/>
            <a:tailEnd/>
          </a:ln>
        </p:spPr>
      </p:pic>
      <p:sp>
        <p:nvSpPr>
          <p:cNvPr id="9" name="Rectangle 8"/>
          <p:cNvSpPr/>
          <p:nvPr/>
        </p:nvSpPr>
        <p:spPr bwMode="auto">
          <a:xfrm>
            <a:off x="4495800" y="1141413"/>
            <a:ext cx="3125788" cy="4573587"/>
          </a:xfrm>
          <a:prstGeom prst="rect">
            <a:avLst/>
          </a:prstGeom>
          <a:gradFill flip="none" rotWithShape="1">
            <a:gsLst>
              <a:gs pos="0">
                <a:schemeClr val="bg1">
                  <a:alpha val="0"/>
                </a:schemeClr>
              </a:gs>
              <a:gs pos="36000">
                <a:schemeClr val="bg1"/>
              </a:gs>
            </a:gsLst>
            <a:lin ang="0" scaled="0"/>
            <a:tileRect/>
          </a:gradFill>
          <a:ln w="9525" cap="flat" cmpd="sng" algn="ctr">
            <a:noFill/>
            <a:prstDash val="solid"/>
            <a:round/>
            <a:headEnd type="none" w="med" len="med"/>
            <a:tailEnd type="none" w="med" len="med"/>
          </a:ln>
          <a:effectLst/>
        </p:spPr>
        <p:txBody>
          <a:bodyPr>
            <a:prstTxWarp prst="textNoShape">
              <a:avLst/>
            </a:prstTxWarp>
            <a:spAutoFit/>
          </a:bodyPr>
          <a:lstStyle/>
          <a:p>
            <a:pPr>
              <a:defRPr/>
            </a:pPr>
            <a:endParaRPr lang="en-US" dirty="0"/>
          </a:p>
        </p:txBody>
      </p:sp>
      <p:sp>
        <p:nvSpPr>
          <p:cNvPr id="10" name="Oval 9"/>
          <p:cNvSpPr/>
          <p:nvPr/>
        </p:nvSpPr>
        <p:spPr bwMode="auto">
          <a:xfrm>
            <a:off x="7076813" y="3752891"/>
            <a:ext cx="1228987" cy="109692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defRPr/>
            </a:pPr>
            <a:r>
              <a:rPr lang="en-US" sz="1400" dirty="0">
                <a:solidFill>
                  <a:schemeClr val="tx1"/>
                </a:solidFill>
                <a:latin typeface="Century Gothic"/>
                <a:cs typeface="Century Gothic"/>
              </a:rPr>
              <a:t>Set of Objects</a:t>
            </a:r>
          </a:p>
        </p:txBody>
      </p:sp>
      <p:cxnSp>
        <p:nvCxnSpPr>
          <p:cNvPr id="128009" name="Shape 13"/>
          <p:cNvCxnSpPr>
            <a:cxnSpLocks noChangeShapeType="1"/>
          </p:cNvCxnSpPr>
          <p:nvPr/>
        </p:nvCxnSpPr>
        <p:spPr bwMode="auto">
          <a:xfrm rot="16200000" flipV="1">
            <a:off x="5817394" y="1878806"/>
            <a:ext cx="1619250" cy="2128838"/>
          </a:xfrm>
          <a:prstGeom prst="curvedConnector2">
            <a:avLst/>
          </a:prstGeom>
          <a:noFill/>
          <a:ln w="50800">
            <a:solidFill>
              <a:srgbClr val="00FF00"/>
            </a:solidFill>
            <a:round/>
            <a:headEnd/>
            <a:tailEnd type="triangle" w="med" len="med"/>
          </a:ln>
        </p:spPr>
      </p:cxnSp>
      <p:sp>
        <p:nvSpPr>
          <p:cNvPr id="128010" name="Slide Number Placeholder 13"/>
          <p:cNvSpPr>
            <a:spLocks noGrp="1"/>
          </p:cNvSpPr>
          <p:nvPr>
            <p:ph type="sldNum" sz="quarter" idx="12"/>
          </p:nvPr>
        </p:nvSpPr>
        <p:spPr>
          <a:noFill/>
        </p:spPr>
        <p:txBody>
          <a:bodyPr/>
          <a:lstStyle/>
          <a:p>
            <a:fld id="{CD70D566-A299-9140-BF6E-037D40EEEF17}" type="slidenum">
              <a:rPr lang="en-US" smtClean="0">
                <a:latin typeface="Eurostile" charset="0"/>
                <a:ea typeface="Eurostile" charset="0"/>
                <a:cs typeface="Eurostile" charset="0"/>
              </a:rPr>
              <a:pPr/>
              <a:t>57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Relationships</a:t>
            </a:r>
            <a:endParaRPr lang="en-US" sz="4800" kern="0" cap="small" dirty="0">
              <a:solidFill>
                <a:srgbClr val="FFFFFF"/>
              </a:solidFill>
              <a:latin typeface="Century Gothic"/>
              <a:ea typeface="+mj-ea"/>
              <a:cs typeface="Century Gothic"/>
            </a:endParaRPr>
          </a:p>
        </p:txBody>
      </p:sp>
      <p:sp>
        <p:nvSpPr>
          <p:cNvPr id="6" name="Text Box 8"/>
          <p:cNvSpPr txBox="1">
            <a:spLocks noChangeArrowheads="1"/>
          </p:cNvSpPr>
          <p:nvPr/>
        </p:nvSpPr>
        <p:spPr bwMode="auto">
          <a:xfrm>
            <a:off x="0" y="1916688"/>
            <a:ext cx="9144000" cy="707886"/>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relationship maps an entity into a specific orbit in a specific solar system based on that solar system’s policies and the current context</a:t>
            </a:r>
          </a:p>
        </p:txBody>
      </p:sp>
      <p:sp>
        <p:nvSpPr>
          <p:cNvPr id="7" name="Rectangle 6"/>
          <p:cNvSpPr>
            <a:spLocks noChangeArrowheads="1"/>
          </p:cNvSpPr>
          <p:nvPr/>
        </p:nvSpPr>
        <p:spPr bwMode="auto">
          <a:xfrm>
            <a:off x="0" y="4541262"/>
            <a:ext cx="9144000" cy="400050"/>
          </a:xfrm>
          <a:prstGeom prst="rect">
            <a:avLst/>
          </a:prstGeom>
          <a:noFill/>
          <a:ln w="9525">
            <a:noFill/>
            <a:miter lim="800000"/>
            <a:headEnd/>
            <a:tailEnd/>
          </a:ln>
        </p:spPr>
        <p:txBody>
          <a:bodyPr>
            <a:prstTxWarp prst="textNoShape">
              <a:avLst/>
            </a:prstTxWarp>
            <a:spAutoFit/>
          </a:bodyPr>
          <a:lstStyle/>
          <a:p>
            <a:r>
              <a:rPr lang="en-US" sz="2000" dirty="0" err="1" smtClean="0">
                <a:solidFill>
                  <a:srgbClr val="FFFFFF"/>
                </a:solidFill>
                <a:latin typeface="Century Gothic" charset="0"/>
                <a:ea typeface="Century Gothic" charset="0"/>
                <a:cs typeface="Century Gothic" charset="0"/>
              </a:rPr>
              <a:t>f(entity</a:t>
            </a:r>
            <a:r>
              <a:rPr lang="en-US" sz="2000" dirty="0" smtClean="0">
                <a:solidFill>
                  <a:srgbClr val="FFFFFF"/>
                </a:solidFill>
                <a:latin typeface="Century Gothic" charset="0"/>
                <a:ea typeface="Century Gothic" charset="0"/>
                <a:cs typeface="Century Gothic" charset="0"/>
              </a:rPr>
              <a:t>, solar system, policy, context) = orbit</a:t>
            </a:r>
            <a:endParaRPr lang="en-US" sz="2000" dirty="0">
              <a:solidFill>
                <a:srgbClr val="FFFFFF"/>
              </a:solidFill>
              <a:latin typeface="Century Gothic" charset="0"/>
              <a:ea typeface="Century Gothic" charset="0"/>
              <a:cs typeface="Century Gothic" charset="0"/>
            </a:endParaRPr>
          </a:p>
        </p:txBody>
      </p:sp>
      <p:sp>
        <p:nvSpPr>
          <p:cNvPr id="130054" name="Slide Number Placeholder 11"/>
          <p:cNvSpPr>
            <a:spLocks noGrp="1"/>
          </p:cNvSpPr>
          <p:nvPr>
            <p:ph type="sldNum" sz="quarter" idx="12"/>
          </p:nvPr>
        </p:nvSpPr>
        <p:spPr>
          <a:noFill/>
        </p:spPr>
        <p:txBody>
          <a:bodyPr/>
          <a:lstStyle/>
          <a:p>
            <a:fld id="{822CF99A-E21C-AE4C-A49C-E7AB1859BF5C}" type="slidenum">
              <a:rPr lang="en-US" smtClean="0">
                <a:latin typeface="Eurostile" charset="0"/>
                <a:ea typeface="Eurostile" charset="0"/>
                <a:cs typeface="Eurostile" charset="0"/>
              </a:rPr>
              <a:pPr/>
              <a:t>58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Non-Transitivity of Relationships</a:t>
            </a:r>
          </a:p>
        </p:txBody>
      </p:sp>
      <p:sp>
        <p:nvSpPr>
          <p:cNvPr id="6" name="Text Box 8"/>
          <p:cNvSpPr txBox="1">
            <a:spLocks noChangeArrowheads="1"/>
          </p:cNvSpPr>
          <p:nvPr/>
        </p:nvSpPr>
        <p:spPr bwMode="auto">
          <a:xfrm>
            <a:off x="0" y="1916113"/>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Relationships are not transitive</a:t>
            </a:r>
          </a:p>
        </p:txBody>
      </p:sp>
      <p:sp>
        <p:nvSpPr>
          <p:cNvPr id="9" name="Text Box 8"/>
          <p:cNvSpPr txBox="1">
            <a:spLocks noChangeArrowheads="1"/>
          </p:cNvSpPr>
          <p:nvPr/>
        </p:nvSpPr>
        <p:spPr bwMode="auto">
          <a:xfrm>
            <a:off x="0" y="423386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If Alice trusts Bob and Bob trusts Charlie, Alice doesn’t necessarily trust Charlie</a:t>
            </a:r>
          </a:p>
        </p:txBody>
      </p:sp>
      <p:sp>
        <p:nvSpPr>
          <p:cNvPr id="132102" name="Slide Number Placeholder 11"/>
          <p:cNvSpPr>
            <a:spLocks noGrp="1"/>
          </p:cNvSpPr>
          <p:nvPr>
            <p:ph type="sldNum" sz="quarter" idx="12"/>
          </p:nvPr>
        </p:nvSpPr>
        <p:spPr>
          <a:noFill/>
        </p:spPr>
        <p:txBody>
          <a:bodyPr/>
          <a:lstStyle/>
          <a:p>
            <a:fld id="{B151CE07-A0D4-C34F-BA31-D5970347676D}" type="slidenum">
              <a:rPr lang="en-US" smtClean="0">
                <a:latin typeface="Eurostile" charset="0"/>
                <a:ea typeface="Eurostile" charset="0"/>
                <a:cs typeface="Eurostile" charset="0"/>
              </a:rPr>
              <a:pPr/>
              <a:t>59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txBox="1">
            <a:spLocks/>
          </p:cNvSpPr>
          <p:nvPr/>
        </p:nvSpPr>
        <p:spPr bwMode="auto">
          <a:xfrm>
            <a:off x="0" y="0"/>
            <a:ext cx="9144000" cy="609600"/>
          </a:xfrm>
          <a:prstGeom prst="rect">
            <a:avLst/>
          </a:prstGeom>
          <a:gradFill rotWithShape="1">
            <a:gsLst>
              <a:gs pos="0">
                <a:srgbClr val="000000"/>
              </a:gs>
              <a:gs pos="87000">
                <a:srgbClr val="000000"/>
              </a:gs>
              <a:gs pos="100000">
                <a:srgbClr val="10253F"/>
              </a:gs>
            </a:gsLst>
            <a:lin ang="5400000"/>
          </a:gradFill>
          <a:ln w="9525">
            <a:noFill/>
            <a:miter lim="800000"/>
            <a:headEnd/>
            <a:tailEnd/>
          </a:ln>
        </p:spPr>
        <p:txBody>
          <a:bodyPr anchor="ctr">
            <a:prstTxWarp prst="textNoShape">
              <a:avLst/>
            </a:prstTxWarp>
            <a:normAutofit/>
          </a:bodyPr>
          <a:lstStyle/>
          <a:p>
            <a:pPr eaLnBrk="1" hangingPunct="1">
              <a:lnSpc>
                <a:spcPct val="80000"/>
              </a:lnSpc>
              <a:spcBef>
                <a:spcPct val="0"/>
              </a:spcBef>
              <a:defRPr/>
            </a:pPr>
            <a:r>
              <a:rPr lang="en-US" sz="2800" kern="0" cap="small" dirty="0">
                <a:solidFill>
                  <a:srgbClr val="FFFFFF"/>
                </a:solidFill>
                <a:latin typeface="Century Gothic"/>
                <a:ea typeface="+mj-ea"/>
                <a:cs typeface="Century Gothic"/>
              </a:rPr>
              <a:t>WHY THE SOLAR TRUST MODEL IS DIFFERENT…</a:t>
            </a:r>
          </a:p>
        </p:txBody>
      </p:sp>
      <p:sp>
        <p:nvSpPr>
          <p:cNvPr id="11" name="Text Box 8"/>
          <p:cNvSpPr txBox="1">
            <a:spLocks noChangeArrowheads="1"/>
          </p:cNvSpPr>
          <p:nvPr/>
        </p:nvSpPr>
        <p:spPr bwMode="auto">
          <a:xfrm>
            <a:off x="0" y="663575"/>
            <a:ext cx="9144000"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Dense sets of trust levels</a:t>
            </a:r>
          </a:p>
        </p:txBody>
      </p:sp>
      <p:sp>
        <p:nvSpPr>
          <p:cNvPr id="15" name="Text Box 8"/>
          <p:cNvSpPr txBox="1">
            <a:spLocks noChangeArrowheads="1"/>
          </p:cNvSpPr>
          <p:nvPr/>
        </p:nvSpPr>
        <p:spPr bwMode="auto">
          <a:xfrm>
            <a:off x="0" y="1695450"/>
            <a:ext cx="9144000" cy="369888"/>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Dynamic trust networks and relationship modeling</a:t>
            </a:r>
          </a:p>
        </p:txBody>
      </p:sp>
      <p:sp>
        <p:nvSpPr>
          <p:cNvPr id="5" name="Text Box 8"/>
          <p:cNvSpPr txBox="1">
            <a:spLocks noChangeArrowheads="1"/>
          </p:cNvSpPr>
          <p:nvPr/>
        </p:nvSpPr>
        <p:spPr bwMode="auto">
          <a:xfrm>
            <a:off x="0" y="2727325"/>
            <a:ext cx="9144000" cy="369888"/>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More accurate(?) modeling of real world decision making processes</a:t>
            </a:r>
          </a:p>
        </p:txBody>
      </p:sp>
      <p:sp>
        <p:nvSpPr>
          <p:cNvPr id="6" name="Text Box 8"/>
          <p:cNvSpPr txBox="1">
            <a:spLocks noChangeArrowheads="1"/>
          </p:cNvSpPr>
          <p:nvPr/>
        </p:nvSpPr>
        <p:spPr bwMode="auto">
          <a:xfrm>
            <a:off x="0" y="3760788"/>
            <a:ext cx="9144000" cy="369887"/>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Fully non-transitive trust relationships</a:t>
            </a:r>
          </a:p>
        </p:txBody>
      </p:sp>
      <p:sp>
        <p:nvSpPr>
          <p:cNvPr id="7" name="Text Box 8"/>
          <p:cNvSpPr txBox="1">
            <a:spLocks noChangeArrowheads="1"/>
          </p:cNvSpPr>
          <p:nvPr/>
        </p:nvSpPr>
        <p:spPr bwMode="auto">
          <a:xfrm>
            <a:off x="0" y="4792663"/>
            <a:ext cx="9144000" cy="369887"/>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User specific relative trust with context sensitivity</a:t>
            </a:r>
          </a:p>
        </p:txBody>
      </p:sp>
      <p:sp>
        <p:nvSpPr>
          <p:cNvPr id="8" name="Text Box 8"/>
          <p:cNvSpPr txBox="1">
            <a:spLocks noChangeArrowheads="1"/>
          </p:cNvSpPr>
          <p:nvPr/>
        </p:nvSpPr>
        <p:spPr bwMode="auto">
          <a:xfrm>
            <a:off x="0" y="5826125"/>
            <a:ext cx="9144000" cy="368300"/>
          </a:xfrm>
          <a:prstGeom prst="rect">
            <a:avLst/>
          </a:prstGeom>
          <a:noFill/>
          <a:ln w="9525">
            <a:noFill/>
            <a:miter lim="800000"/>
            <a:headEnd/>
            <a:tailEnd/>
          </a:ln>
        </p:spPr>
        <p:txBody>
          <a:bodyPr>
            <a:prstTxWarp prst="textNoShape">
              <a:avLst/>
            </a:prstTxWarp>
            <a:spAutoFit/>
          </a:bodyPr>
          <a:lstStyle/>
          <a:p>
            <a:r>
              <a:rPr lang="en-US" sz="1800">
                <a:solidFill>
                  <a:srgbClr val="FFFFFF"/>
                </a:solidFill>
                <a:latin typeface="Century Gothic" charset="0"/>
                <a:ea typeface="Century Gothic" charset="0"/>
                <a:cs typeface="Century Gothic" charset="0"/>
              </a:rPr>
              <a:t>Local ontologies (proposed)</a:t>
            </a:r>
          </a:p>
        </p:txBody>
      </p:sp>
      <p:sp>
        <p:nvSpPr>
          <p:cNvPr id="33801" name="Slide Number Placeholder 13"/>
          <p:cNvSpPr>
            <a:spLocks noGrp="1"/>
          </p:cNvSpPr>
          <p:nvPr>
            <p:ph type="sldNum" sz="quarter" idx="12"/>
          </p:nvPr>
        </p:nvSpPr>
        <p:spPr>
          <a:noFill/>
        </p:spPr>
        <p:txBody>
          <a:bodyPr/>
          <a:lstStyle/>
          <a:p>
            <a:fld id="{FA37241F-7AC1-0341-BD15-48F73D4F9B22}" type="slidenum">
              <a:rPr lang="en-US" smtClean="0">
                <a:latin typeface="Eurostile" charset="0"/>
                <a:ea typeface="Eurostile" charset="0"/>
                <a:cs typeface="Eurostile" charset="0"/>
              </a:rPr>
              <a:pPr/>
              <a:t>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5" grpId="0"/>
      <p:bldP spid="6" grpId="0"/>
      <p:bldP spid="7" grpId="0"/>
      <p:bldP spid="8"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Non-Symmetry of Relationships</a:t>
            </a:r>
          </a:p>
        </p:txBody>
      </p:sp>
      <p:sp>
        <p:nvSpPr>
          <p:cNvPr id="6" name="Text Box 8"/>
          <p:cNvSpPr txBox="1">
            <a:spLocks noChangeArrowheads="1"/>
          </p:cNvSpPr>
          <p:nvPr/>
        </p:nvSpPr>
        <p:spPr bwMode="auto">
          <a:xfrm>
            <a:off x="0" y="1916113"/>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Relationships are not symmetric</a:t>
            </a:r>
          </a:p>
        </p:txBody>
      </p:sp>
      <p:sp>
        <p:nvSpPr>
          <p:cNvPr id="9" name="Text Box 8"/>
          <p:cNvSpPr txBox="1">
            <a:spLocks noChangeArrowheads="1"/>
          </p:cNvSpPr>
          <p:nvPr/>
        </p:nvSpPr>
        <p:spPr bwMode="auto">
          <a:xfrm>
            <a:off x="0" y="4233863"/>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If Alice trusts Bob, Bob does not necessarily trust Alice</a:t>
            </a:r>
          </a:p>
        </p:txBody>
      </p:sp>
      <p:sp>
        <p:nvSpPr>
          <p:cNvPr id="134150" name="Slide Number Placeholder 11"/>
          <p:cNvSpPr>
            <a:spLocks noGrp="1"/>
          </p:cNvSpPr>
          <p:nvPr>
            <p:ph type="sldNum" sz="quarter" idx="12"/>
          </p:nvPr>
        </p:nvSpPr>
        <p:spPr>
          <a:noFill/>
        </p:spPr>
        <p:txBody>
          <a:bodyPr/>
          <a:lstStyle/>
          <a:p>
            <a:fld id="{F18D85B0-8730-464D-92EB-17ED8DF8CFEE}" type="slidenum">
              <a:rPr lang="en-US" smtClean="0">
                <a:latin typeface="Eurostile" charset="0"/>
                <a:ea typeface="Eurostile" charset="0"/>
                <a:cs typeface="Eurostile" charset="0"/>
              </a:rPr>
              <a:pPr/>
              <a:t>60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40964" name="Text Box 4"/>
          <p:cNvSpPr txBox="1">
            <a:spLocks noChangeArrowheads="1"/>
          </p:cNvSpPr>
          <p:nvPr/>
        </p:nvSpPr>
        <p:spPr bwMode="auto">
          <a:xfrm>
            <a:off x="0" y="100806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Based on direct knowledge, experience, and policies about someone or something else</a:t>
            </a:r>
          </a:p>
        </p:txBody>
      </p:sp>
      <p:sp>
        <p:nvSpPr>
          <p:cNvPr id="40965" name="Text Box 5"/>
          <p:cNvSpPr txBox="1">
            <a:spLocks noChangeArrowheads="1"/>
          </p:cNvSpPr>
          <p:nvPr/>
        </p:nvSpPr>
        <p:spPr bwMode="auto">
          <a:xfrm>
            <a:off x="0" y="2371725"/>
            <a:ext cx="9144000" cy="862013"/>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Example: </a:t>
            </a:r>
          </a:p>
          <a:p>
            <a:r>
              <a:rPr lang="en-US" sz="2000">
                <a:solidFill>
                  <a:srgbClr val="FFFFFF"/>
                </a:solidFill>
                <a:latin typeface="Century Gothic" charset="0"/>
                <a:ea typeface="Century Gothic" charset="0"/>
                <a:cs typeface="Century Gothic" charset="0"/>
              </a:rPr>
              <a:t>You know your manager, your parents, and your friends directly</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Direct Relationships</a:t>
            </a:r>
          </a:p>
        </p:txBody>
      </p:sp>
      <p:grpSp>
        <p:nvGrpSpPr>
          <p:cNvPr id="18" name="Group 17"/>
          <p:cNvGrpSpPr/>
          <p:nvPr/>
        </p:nvGrpSpPr>
        <p:grpSpPr>
          <a:xfrm>
            <a:off x="493713" y="4189413"/>
            <a:ext cx="8650287" cy="2668587"/>
            <a:chOff x="493713" y="4189413"/>
            <a:chExt cx="8650287" cy="2668587"/>
          </a:xfrm>
        </p:grpSpPr>
        <p:grpSp>
          <p:nvGrpSpPr>
            <p:cNvPr id="136198" name="Group 26"/>
            <p:cNvGrpSpPr>
              <a:grpSpLocks/>
            </p:cNvGrpSpPr>
            <p:nvPr/>
          </p:nvGrpSpPr>
          <p:grpSpPr bwMode="auto">
            <a:xfrm>
              <a:off x="5786438" y="5197475"/>
              <a:ext cx="3357562" cy="400050"/>
              <a:chOff x="5786928" y="3284830"/>
              <a:chExt cx="3357071" cy="399465"/>
            </a:xfrm>
          </p:grpSpPr>
          <p:sp>
            <p:nvSpPr>
              <p:cNvPr id="136212" name="Text Box 51"/>
              <p:cNvSpPr txBox="1">
                <a:spLocks noChangeArrowheads="1"/>
              </p:cNvSpPr>
              <p:nvPr/>
            </p:nvSpPr>
            <p:spPr bwMode="auto">
              <a:xfrm>
                <a:off x="6172251" y="3284830"/>
                <a:ext cx="2971748" cy="39946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Direct Relationship</a:t>
                </a:r>
              </a:p>
            </p:txBody>
          </p:sp>
          <p:cxnSp>
            <p:nvCxnSpPr>
              <p:cNvPr id="26" name="Straight Arrow Connector 25"/>
              <p:cNvCxnSpPr/>
              <p:nvPr/>
            </p:nvCxnSpPr>
            <p:spPr bwMode="auto">
              <a:xfrm>
                <a:off x="5786928" y="3505170"/>
                <a:ext cx="466657" cy="1585"/>
              </a:xfrm>
              <a:prstGeom prst="straightConnector1">
                <a:avLst/>
              </a:prstGeom>
              <a:ln w="60325" cap="flat" cmpd="sng" algn="ctr">
                <a:solidFill>
                  <a:srgbClr val="00FF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36199" name="Line 47"/>
            <p:cNvSpPr>
              <a:spLocks noChangeShapeType="1"/>
            </p:cNvSpPr>
            <p:nvPr/>
          </p:nvSpPr>
          <p:spPr bwMode="auto">
            <a:xfrm>
              <a:off x="5181600" y="4189413"/>
              <a:ext cx="0" cy="2668587"/>
            </a:xfrm>
            <a:prstGeom prst="line">
              <a:avLst/>
            </a:prstGeom>
            <a:noFill/>
            <a:ln w="9525">
              <a:solidFill>
                <a:srgbClr val="00FF00"/>
              </a:solidFill>
              <a:round/>
              <a:headEnd/>
              <a:tailEnd/>
            </a:ln>
          </p:spPr>
          <p:txBody>
            <a:bodyPr>
              <a:prstTxWarp prst="textNoShape">
                <a:avLst/>
              </a:prstTxWarp>
              <a:spAutoFit/>
            </a:bodyPr>
            <a:lstStyle/>
            <a:p>
              <a:endParaRPr lang="en-US"/>
            </a:p>
          </p:txBody>
        </p:sp>
        <p:grpSp>
          <p:nvGrpSpPr>
            <p:cNvPr id="136200" name="Group 39"/>
            <p:cNvGrpSpPr>
              <a:grpSpLocks/>
            </p:cNvGrpSpPr>
            <p:nvPr/>
          </p:nvGrpSpPr>
          <p:grpSpPr bwMode="auto">
            <a:xfrm>
              <a:off x="493713" y="4849813"/>
              <a:ext cx="4305300" cy="1098550"/>
              <a:chOff x="494304" y="4850247"/>
              <a:chExt cx="4304015" cy="1098240"/>
            </a:xfrm>
          </p:grpSpPr>
          <p:grpSp>
            <p:nvGrpSpPr>
              <p:cNvPr id="136202" name="Group 38"/>
              <p:cNvGrpSpPr>
                <a:grpSpLocks/>
              </p:cNvGrpSpPr>
              <p:nvPr/>
            </p:nvGrpSpPr>
            <p:grpSpPr bwMode="auto">
              <a:xfrm>
                <a:off x="494304" y="4850247"/>
                <a:ext cx="4304015" cy="1098240"/>
                <a:chOff x="508531" y="4850247"/>
                <a:chExt cx="4304015" cy="1098240"/>
              </a:xfrm>
            </p:grpSpPr>
            <p:sp>
              <p:nvSpPr>
                <p:cNvPr id="9" name="Oval 8"/>
                <p:cNvSpPr/>
                <p:nvPr/>
              </p:nvSpPr>
              <p:spPr bwMode="auto">
                <a:xfrm>
                  <a:off x="508531" y="4850247"/>
                  <a:ext cx="1228620" cy="109661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defRPr/>
                  </a:pPr>
                  <a:r>
                    <a:rPr lang="en-US" sz="2000" dirty="0">
                      <a:solidFill>
                        <a:srgbClr val="FFFFFF"/>
                      </a:solidFill>
                      <a:latin typeface="Century Gothic"/>
                      <a:cs typeface="Century Gothic"/>
                    </a:rPr>
                    <a:t>Alice</a:t>
                  </a:r>
                </a:p>
              </p:txBody>
            </p:sp>
            <p:sp>
              <p:nvSpPr>
                <p:cNvPr id="10" name="Oval 9"/>
                <p:cNvSpPr/>
                <p:nvPr/>
              </p:nvSpPr>
              <p:spPr bwMode="auto">
                <a:xfrm>
                  <a:off x="2046250" y="4850247"/>
                  <a:ext cx="1228620" cy="1096612"/>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defRPr/>
                  </a:pPr>
                  <a:r>
                    <a:rPr lang="en-US" sz="2000" dirty="0">
                      <a:solidFill>
                        <a:srgbClr val="FFFFFF"/>
                      </a:solidFill>
                      <a:latin typeface="Century Gothic"/>
                      <a:cs typeface="Century Gothic"/>
                    </a:rPr>
                    <a:t>Bob</a:t>
                  </a:r>
                </a:p>
              </p:txBody>
            </p:sp>
            <p:sp>
              <p:nvSpPr>
                <p:cNvPr id="11" name="Oval 10"/>
                <p:cNvSpPr/>
                <p:nvPr/>
              </p:nvSpPr>
              <p:spPr bwMode="auto">
                <a:xfrm>
                  <a:off x="3584188" y="4851834"/>
                  <a:ext cx="1228358" cy="1096653"/>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n-US" sz="2000" dirty="0">
                      <a:solidFill>
                        <a:srgbClr val="FFFFFF"/>
                      </a:solidFill>
                      <a:latin typeface="Century Gothic"/>
                      <a:cs typeface="Century Gothic"/>
                    </a:rPr>
                    <a:t>Dave</a:t>
                  </a:r>
                </a:p>
              </p:txBody>
            </p:sp>
            <p:cxnSp>
              <p:nvCxnSpPr>
                <p:cNvPr id="12" name="Straight Arrow Connector 11"/>
                <p:cNvCxnSpPr>
                  <a:stCxn id="9" idx="6"/>
                  <a:endCxn id="10" idx="2"/>
                </p:cNvCxnSpPr>
                <p:nvPr/>
              </p:nvCxnSpPr>
              <p:spPr bwMode="auto">
                <a:xfrm>
                  <a:off x="1736889" y="5397779"/>
                  <a:ext cx="309470" cy="1588"/>
                </a:xfrm>
                <a:prstGeom prst="straightConnector1">
                  <a:avLst/>
                </a:prstGeom>
                <a:ln w="60325" cap="flat" cmpd="sng" algn="ctr">
                  <a:solidFill>
                    <a:srgbClr val="00FF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p:nvCxnSpPr>
            <p:spPr bwMode="auto">
              <a:xfrm>
                <a:off x="3274774" y="5399367"/>
                <a:ext cx="309470" cy="1587"/>
              </a:xfrm>
              <a:prstGeom prst="straightConnector1">
                <a:avLst/>
              </a:prstGeom>
              <a:ln w="60325" cap="flat" cmpd="sng" algn="ctr">
                <a:solidFill>
                  <a:srgbClr val="00FF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sp>
        <p:nvSpPr>
          <p:cNvPr id="136201" name="Slide Number Placeholder 26"/>
          <p:cNvSpPr>
            <a:spLocks noGrp="1"/>
          </p:cNvSpPr>
          <p:nvPr>
            <p:ph type="sldNum" sz="quarter" idx="12"/>
          </p:nvPr>
        </p:nvSpPr>
        <p:spPr>
          <a:noFill/>
        </p:spPr>
        <p:txBody>
          <a:bodyPr/>
          <a:lstStyle/>
          <a:p>
            <a:fld id="{088F0A18-60C1-A842-906B-AC7112C904E9}" type="slidenum">
              <a:rPr lang="en-US" smtClean="0">
                <a:latin typeface="Eurostile" charset="0"/>
                <a:ea typeface="Eurostile" charset="0"/>
                <a:cs typeface="Eurostile" charset="0"/>
              </a:rPr>
              <a:pPr/>
              <a:t>61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43012" name="Text Box 4"/>
          <p:cNvSpPr txBox="1">
            <a:spLocks noChangeArrowheads="1"/>
          </p:cNvSpPr>
          <p:nvPr/>
        </p:nvSpPr>
        <p:spPr bwMode="auto">
          <a:xfrm>
            <a:off x="0" y="762000"/>
            <a:ext cx="9144000" cy="708025"/>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Based on what you know about what someone else knows about something</a:t>
            </a:r>
          </a:p>
        </p:txBody>
      </p:sp>
      <p:grpSp>
        <p:nvGrpSpPr>
          <p:cNvPr id="2" name="Group 19"/>
          <p:cNvGrpSpPr>
            <a:grpSpLocks/>
          </p:cNvGrpSpPr>
          <p:nvPr/>
        </p:nvGrpSpPr>
        <p:grpSpPr bwMode="auto">
          <a:xfrm>
            <a:off x="0" y="2209800"/>
            <a:ext cx="9144000" cy="4548188"/>
            <a:chOff x="0" y="2209800"/>
            <a:chExt cx="9144000" cy="4548188"/>
          </a:xfrm>
          <a:solidFill>
            <a:schemeClr val="bg1"/>
          </a:solidFill>
        </p:grpSpPr>
        <p:sp>
          <p:nvSpPr>
            <p:cNvPr id="54278" name="Text Box 5"/>
            <p:cNvSpPr txBox="1">
              <a:spLocks noChangeArrowheads="1"/>
            </p:cNvSpPr>
            <p:nvPr/>
          </p:nvSpPr>
          <p:spPr bwMode="auto">
            <a:xfrm>
              <a:off x="0" y="2209800"/>
              <a:ext cx="9144000" cy="1169551"/>
            </a:xfrm>
            <a:prstGeom prst="rect">
              <a:avLst/>
            </a:prstGeom>
            <a:grpFill/>
            <a:ln w="9525">
              <a:noFill/>
              <a:miter lim="800000"/>
              <a:headEnd/>
              <a:tailEnd/>
            </a:ln>
          </p:spPr>
          <p:txBody>
            <a:bodyPr>
              <a:prstTxWarp prst="textNoShape">
                <a:avLst/>
              </a:prstTxWarp>
              <a:spAutoFit/>
            </a:bodyPr>
            <a:lstStyle/>
            <a:p>
              <a:pPr>
                <a:defRPr/>
              </a:pPr>
              <a:r>
                <a:rPr lang="en-US" sz="2000" dirty="0">
                  <a:solidFill>
                    <a:srgbClr val="FFFFFF"/>
                  </a:solidFill>
                  <a:latin typeface="Century Gothic" charset="0"/>
                  <a:ea typeface="Century Gothic" charset="0"/>
                  <a:cs typeface="Century Gothic" charset="0"/>
                </a:rPr>
                <a:t>Example: </a:t>
              </a:r>
            </a:p>
            <a:p>
              <a:pPr>
                <a:defRPr/>
              </a:pPr>
              <a:r>
                <a:rPr lang="en-US" sz="2000" dirty="0">
                  <a:solidFill>
                    <a:srgbClr val="FFFFFF"/>
                  </a:solidFill>
                  <a:latin typeface="Century Gothic" charset="0"/>
                  <a:ea typeface="Century Gothic" charset="0"/>
                  <a:cs typeface="Century Gothic" charset="0"/>
                </a:rPr>
                <a:t>You have a friend who has a friend who has a doctor. You know that doctor indirectly.</a:t>
              </a:r>
            </a:p>
          </p:txBody>
        </p:sp>
        <p:grpSp>
          <p:nvGrpSpPr>
            <p:cNvPr id="3" name="Group 16"/>
            <p:cNvGrpSpPr>
              <a:grpSpLocks noChangeAspect="1"/>
            </p:cNvGrpSpPr>
            <p:nvPr/>
          </p:nvGrpSpPr>
          <p:grpSpPr bwMode="auto">
            <a:xfrm>
              <a:off x="1485900" y="3810000"/>
              <a:ext cx="6172200" cy="2947988"/>
              <a:chOff x="2445" y="1448"/>
              <a:chExt cx="7200" cy="3354"/>
            </a:xfrm>
            <a:grpFill/>
          </p:grpSpPr>
          <p:sp>
            <p:nvSpPr>
              <p:cNvPr id="54280" name="AutoShape 17"/>
              <p:cNvSpPr>
                <a:spLocks noChangeAspect="1" noChangeArrowheads="1"/>
              </p:cNvSpPr>
              <p:nvPr/>
            </p:nvSpPr>
            <p:spPr bwMode="auto">
              <a:xfrm>
                <a:off x="2445" y="1448"/>
                <a:ext cx="7200" cy="3354"/>
              </a:xfrm>
              <a:prstGeom prst="rect">
                <a:avLst/>
              </a:prstGeom>
              <a:noFill/>
              <a:ln w="9525">
                <a:noFill/>
                <a:miter lim="800000"/>
                <a:headEnd/>
                <a:tailEnd/>
              </a:ln>
            </p:spPr>
            <p:txBody>
              <a:bodyPr>
                <a:prstTxWarp prst="textNoShape">
                  <a:avLst/>
                </a:prstTxWarp>
              </a:bodyPr>
              <a:lstStyle/>
              <a:p>
                <a:pPr>
                  <a:defRPr/>
                </a:pPr>
                <a:endParaRPr lang="en-US">
                  <a:solidFill>
                    <a:srgbClr val="FFFFFF"/>
                  </a:solidFill>
                </a:endParaRPr>
              </a:p>
            </p:txBody>
          </p:sp>
          <p:sp>
            <p:nvSpPr>
              <p:cNvPr id="54281" name="Text Box 18"/>
              <p:cNvSpPr txBox="1">
                <a:spLocks noChangeArrowheads="1"/>
              </p:cNvSpPr>
              <p:nvPr/>
            </p:nvSpPr>
            <p:spPr bwMode="auto">
              <a:xfrm>
                <a:off x="2445" y="2675"/>
                <a:ext cx="1846" cy="867"/>
              </a:xfrm>
              <a:prstGeom prst="rect">
                <a:avLst/>
              </a:prstGeom>
              <a:grpFill/>
              <a:ln w="9525">
                <a:noFill/>
                <a:miter lim="800000"/>
                <a:headEnd/>
                <a:tailEnd/>
              </a:ln>
            </p:spPr>
            <p:txBody>
              <a:bodyPr>
                <a:prstTxWarp prst="textNoShape">
                  <a:avLst/>
                </a:prstTxWarp>
              </a:bodyPr>
              <a:lstStyle/>
              <a:p>
                <a:pPr>
                  <a:defRPr/>
                </a:pPr>
                <a:r>
                  <a:rPr lang="en-US" sz="4000">
                    <a:solidFill>
                      <a:srgbClr val="66FF33"/>
                    </a:solidFill>
                  </a:rPr>
                  <a:t>Alice</a:t>
                </a:r>
              </a:p>
            </p:txBody>
          </p:sp>
          <p:sp>
            <p:nvSpPr>
              <p:cNvPr id="54282" name="Text Box 19"/>
              <p:cNvSpPr txBox="1">
                <a:spLocks noChangeArrowheads="1"/>
              </p:cNvSpPr>
              <p:nvPr/>
            </p:nvSpPr>
            <p:spPr bwMode="auto">
              <a:xfrm>
                <a:off x="4660" y="3935"/>
                <a:ext cx="2400" cy="867"/>
              </a:xfrm>
              <a:prstGeom prst="rect">
                <a:avLst/>
              </a:prstGeom>
              <a:grpFill/>
              <a:ln w="9525">
                <a:noFill/>
                <a:miter lim="800000"/>
                <a:headEnd/>
                <a:tailEnd/>
              </a:ln>
            </p:spPr>
            <p:txBody>
              <a:bodyPr>
                <a:prstTxWarp prst="textNoShape">
                  <a:avLst/>
                </a:prstTxWarp>
              </a:bodyPr>
              <a:lstStyle/>
              <a:p>
                <a:pPr>
                  <a:defRPr/>
                </a:pPr>
                <a:r>
                  <a:rPr lang="en-US" sz="4000" dirty="0">
                    <a:solidFill>
                      <a:srgbClr val="FFFFFF"/>
                    </a:solidFill>
                  </a:rPr>
                  <a:t>Charlie</a:t>
                </a:r>
              </a:p>
            </p:txBody>
          </p:sp>
          <p:sp>
            <p:nvSpPr>
              <p:cNvPr id="54283" name="Text Box 20"/>
              <p:cNvSpPr txBox="1">
                <a:spLocks noChangeArrowheads="1"/>
              </p:cNvSpPr>
              <p:nvPr/>
            </p:nvSpPr>
            <p:spPr bwMode="auto">
              <a:xfrm>
                <a:off x="4845" y="1448"/>
                <a:ext cx="1846" cy="867"/>
              </a:xfrm>
              <a:prstGeom prst="rect">
                <a:avLst/>
              </a:prstGeom>
              <a:grpFill/>
              <a:ln w="9525">
                <a:noFill/>
                <a:miter lim="800000"/>
                <a:headEnd/>
                <a:tailEnd/>
              </a:ln>
            </p:spPr>
            <p:txBody>
              <a:bodyPr>
                <a:prstTxWarp prst="textNoShape">
                  <a:avLst/>
                </a:prstTxWarp>
              </a:bodyPr>
              <a:lstStyle/>
              <a:p>
                <a:pPr>
                  <a:defRPr/>
                </a:pPr>
                <a:r>
                  <a:rPr lang="en-US" sz="4000" dirty="0">
                    <a:solidFill>
                      <a:srgbClr val="FFFFFF"/>
                    </a:solidFill>
                  </a:rPr>
                  <a:t>Bob</a:t>
                </a:r>
              </a:p>
            </p:txBody>
          </p:sp>
          <p:sp>
            <p:nvSpPr>
              <p:cNvPr id="54284" name="Text Box 21"/>
              <p:cNvSpPr txBox="1">
                <a:spLocks noChangeArrowheads="1"/>
              </p:cNvSpPr>
              <p:nvPr/>
            </p:nvSpPr>
            <p:spPr bwMode="auto">
              <a:xfrm>
                <a:off x="7245" y="2675"/>
                <a:ext cx="2400" cy="867"/>
              </a:xfrm>
              <a:prstGeom prst="rect">
                <a:avLst/>
              </a:prstGeom>
              <a:grpFill/>
              <a:ln w="9525">
                <a:noFill/>
                <a:miter lim="800000"/>
                <a:headEnd/>
                <a:tailEnd/>
              </a:ln>
            </p:spPr>
            <p:txBody>
              <a:bodyPr>
                <a:prstTxWarp prst="textNoShape">
                  <a:avLst/>
                </a:prstTxWarp>
              </a:bodyPr>
              <a:lstStyle/>
              <a:p>
                <a:pPr>
                  <a:defRPr/>
                </a:pPr>
                <a:r>
                  <a:rPr lang="en-US" sz="4000">
                    <a:solidFill>
                      <a:srgbClr val="0066FF"/>
                    </a:solidFill>
                  </a:rPr>
                  <a:t>Doctor</a:t>
                </a:r>
              </a:p>
            </p:txBody>
          </p:sp>
          <p:cxnSp>
            <p:nvCxnSpPr>
              <p:cNvPr id="54285" name="AutoShape 22"/>
              <p:cNvCxnSpPr>
                <a:cxnSpLocks noChangeShapeType="1"/>
                <a:stCxn id="54281" idx="0"/>
                <a:endCxn id="54283" idx="1"/>
              </p:cNvCxnSpPr>
              <p:nvPr/>
            </p:nvCxnSpPr>
            <p:spPr bwMode="auto">
              <a:xfrm rot="-5400000">
                <a:off x="3710" y="1540"/>
                <a:ext cx="793" cy="1477"/>
              </a:xfrm>
              <a:prstGeom prst="curvedConnector2">
                <a:avLst/>
              </a:prstGeom>
              <a:grpFill/>
              <a:ln w="38100" cap="flat" cmpd="sng" algn="ctr">
                <a:solidFill>
                  <a:srgbClr val="00FF00"/>
                </a:solidFill>
                <a:prstDash val="solid"/>
                <a:round/>
                <a:headEnd type="none" w="med" len="med"/>
                <a:tailEnd type="triangle" w="med" len="med"/>
              </a:ln>
            </p:spPr>
          </p:cxnSp>
          <p:cxnSp>
            <p:nvCxnSpPr>
              <p:cNvPr id="54286" name="AutoShape 23"/>
              <p:cNvCxnSpPr>
                <a:cxnSpLocks noChangeShapeType="1"/>
                <a:stCxn id="54283" idx="3"/>
                <a:endCxn id="54284" idx="0"/>
              </p:cNvCxnSpPr>
              <p:nvPr/>
            </p:nvCxnSpPr>
            <p:spPr bwMode="auto">
              <a:xfrm>
                <a:off x="6691" y="1882"/>
                <a:ext cx="1754" cy="793"/>
              </a:xfrm>
              <a:prstGeom prst="curvedConnector2">
                <a:avLst/>
              </a:prstGeom>
              <a:grpFill/>
              <a:ln w="38100" cap="flat" cmpd="sng" algn="ctr">
                <a:solidFill>
                  <a:srgbClr val="3366FF"/>
                </a:solidFill>
                <a:prstDash val="lgDash"/>
                <a:round/>
                <a:headEnd type="none" w="med" len="med"/>
                <a:tailEnd type="triangle" w="med" len="med"/>
              </a:ln>
            </p:spPr>
          </p:cxnSp>
          <p:cxnSp>
            <p:nvCxnSpPr>
              <p:cNvPr id="54287" name="AutoShape 24"/>
              <p:cNvCxnSpPr>
                <a:cxnSpLocks noChangeShapeType="1"/>
                <a:stCxn id="54281" idx="2"/>
                <a:endCxn id="54282" idx="1"/>
              </p:cNvCxnSpPr>
              <p:nvPr/>
            </p:nvCxnSpPr>
            <p:spPr bwMode="auto">
              <a:xfrm rot="16200000" flipH="1">
                <a:off x="3600" y="3310"/>
                <a:ext cx="827" cy="1292"/>
              </a:xfrm>
              <a:prstGeom prst="curvedConnector2">
                <a:avLst/>
              </a:prstGeom>
              <a:grpFill/>
              <a:ln w="38100" cap="flat" cmpd="sng" algn="ctr">
                <a:solidFill>
                  <a:srgbClr val="00FF00"/>
                </a:solidFill>
                <a:prstDash val="solid"/>
                <a:round/>
                <a:headEnd type="none" w="med" len="med"/>
                <a:tailEnd type="triangle" w="med" len="med"/>
              </a:ln>
            </p:spPr>
          </p:cxnSp>
          <p:cxnSp>
            <p:nvCxnSpPr>
              <p:cNvPr id="54288" name="AutoShape 25"/>
              <p:cNvCxnSpPr>
                <a:cxnSpLocks noChangeShapeType="1"/>
                <a:stCxn id="54282" idx="3"/>
                <a:endCxn id="54284" idx="2"/>
              </p:cNvCxnSpPr>
              <p:nvPr/>
            </p:nvCxnSpPr>
            <p:spPr bwMode="auto">
              <a:xfrm flipV="1">
                <a:off x="7060" y="3542"/>
                <a:ext cx="1385" cy="827"/>
              </a:xfrm>
              <a:prstGeom prst="curvedConnector2">
                <a:avLst/>
              </a:prstGeom>
              <a:grpFill/>
              <a:ln w="38100" cap="flat" cmpd="sng" algn="ctr">
                <a:solidFill>
                  <a:srgbClr val="3366FF"/>
                </a:solidFill>
                <a:prstDash val="lgDash"/>
                <a:round/>
                <a:headEnd type="none" w="med" len="med"/>
                <a:tailEnd type="triangle" w="med" len="med"/>
              </a:ln>
            </p:spPr>
          </p:cxnSp>
        </p:grpSp>
      </p:grpSp>
      <p:sp>
        <p:nvSpPr>
          <p:cNvPr id="1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Indirect Relationships</a:t>
            </a:r>
          </a:p>
        </p:txBody>
      </p:sp>
      <p:sp>
        <p:nvSpPr>
          <p:cNvPr id="158726" name="Slide Number Placeholder 20"/>
          <p:cNvSpPr>
            <a:spLocks noGrp="1"/>
          </p:cNvSpPr>
          <p:nvPr>
            <p:ph type="sldNum" sz="quarter" idx="12"/>
          </p:nvPr>
        </p:nvSpPr>
        <p:spPr>
          <a:noFill/>
        </p:spPr>
        <p:txBody>
          <a:bodyPr/>
          <a:lstStyle/>
          <a:p>
            <a:fld id="{243FCA98-0CFD-F44F-BAAF-5BEC7246A142}" type="slidenum">
              <a:rPr lang="en-US" smtClean="0">
                <a:latin typeface="Eurostile" charset="0"/>
                <a:ea typeface="Eurostile" charset="0"/>
                <a:cs typeface="Eurostile" charset="0"/>
              </a:rPr>
              <a:pPr/>
              <a:t>62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Solar System 2 with planet my texture"/>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9525">
            <a:noFill/>
            <a:miter lim="800000"/>
            <a:headEnd/>
            <a:tailEnd/>
          </a:ln>
        </p:spPr>
      </p:pic>
      <p:sp>
        <p:nvSpPr>
          <p:cNvPr id="138243"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8244" name="Line 5"/>
          <p:cNvSpPr>
            <a:spLocks noChangeShapeType="1"/>
          </p:cNvSpPr>
          <p:nvPr/>
        </p:nvSpPr>
        <p:spPr bwMode="auto">
          <a:xfrm flipH="1" flipV="1">
            <a:off x="6019800" y="4114800"/>
            <a:ext cx="1143000" cy="9144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38245" name="Text Box 6"/>
          <p:cNvSpPr txBox="1">
            <a:spLocks noChangeArrowheads="1"/>
          </p:cNvSpPr>
          <p:nvPr/>
        </p:nvSpPr>
        <p:spPr bwMode="auto">
          <a:xfrm>
            <a:off x="0" y="5991225"/>
            <a:ext cx="9144000" cy="400050"/>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Century Gothic" charset="0"/>
                <a:ea typeface="Century Gothic" charset="0"/>
                <a:cs typeface="Century Gothic" charset="0"/>
              </a:rPr>
              <a:t>Planets </a:t>
            </a:r>
            <a:r>
              <a:rPr lang="en-US" sz="2000">
                <a:solidFill>
                  <a:srgbClr val="FFFFFF"/>
                </a:solidFill>
                <a:latin typeface="Century Gothic" charset="0"/>
                <a:ea typeface="Century Gothic" charset="0"/>
                <a:cs typeface="Century Gothic" charset="0"/>
              </a:rPr>
              <a:t>represent direct relationships with other entities </a:t>
            </a:r>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38247" name="Slide Number Placeholder 10"/>
          <p:cNvSpPr>
            <a:spLocks noGrp="1"/>
          </p:cNvSpPr>
          <p:nvPr>
            <p:ph type="sldNum" sz="quarter" idx="12"/>
          </p:nvPr>
        </p:nvSpPr>
        <p:spPr>
          <a:noFill/>
        </p:spPr>
        <p:txBody>
          <a:bodyPr/>
          <a:lstStyle/>
          <a:p>
            <a:fld id="{1899E0EE-7A0F-CE4B-BA13-DF76594A1852}" type="slidenum">
              <a:rPr lang="en-US" smtClean="0">
                <a:latin typeface="Eurostile" charset="0"/>
                <a:ea typeface="Eurostile" charset="0"/>
                <a:cs typeface="Eurostile" charset="0"/>
              </a:rPr>
              <a:pPr/>
              <a:t>63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Solar System 2 with planet my texture"/>
          <p:cNvPicPr>
            <a:picLocks noChangeAspect="1" noChangeArrowheads="1"/>
          </p:cNvPicPr>
          <p:nvPr/>
        </p:nvPicPr>
        <p:blipFill>
          <a:blip r:embed="rId3"/>
          <a:srcRect/>
          <a:stretch>
            <a:fillRect/>
          </a:stretch>
        </p:blipFill>
        <p:spPr bwMode="auto">
          <a:xfrm>
            <a:off x="1522413" y="1141413"/>
            <a:ext cx="6099175" cy="4573587"/>
          </a:xfrm>
          <a:prstGeom prst="rect">
            <a:avLst/>
          </a:prstGeom>
          <a:noFill/>
          <a:ln w="9525">
            <a:noFill/>
            <a:miter lim="800000"/>
            <a:headEnd/>
            <a:tailEnd/>
          </a:ln>
        </p:spPr>
      </p:pic>
      <p:sp>
        <p:nvSpPr>
          <p:cNvPr id="140291"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40292" name="Line 5"/>
          <p:cNvSpPr>
            <a:spLocks noChangeShapeType="1"/>
          </p:cNvSpPr>
          <p:nvPr/>
        </p:nvSpPr>
        <p:spPr bwMode="auto">
          <a:xfrm flipH="1" flipV="1">
            <a:off x="6019800" y="4114800"/>
            <a:ext cx="1143000" cy="9144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34823" name="Text Box 7"/>
          <p:cNvSpPr txBox="1">
            <a:spLocks noChangeArrowheads="1"/>
          </p:cNvSpPr>
          <p:nvPr/>
        </p:nvSpPr>
        <p:spPr bwMode="auto">
          <a:xfrm>
            <a:off x="0" y="6019800"/>
            <a:ext cx="9144000" cy="400050"/>
          </a:xfrm>
          <a:prstGeom prst="rect">
            <a:avLst/>
          </a:prstGeom>
          <a:noFill/>
          <a:ln w="9525">
            <a:noFill/>
            <a:miter lim="800000"/>
            <a:headEnd/>
            <a:tailEnd/>
          </a:ln>
          <a:effectLst/>
        </p:spPr>
        <p:txBody>
          <a:bodyPr>
            <a:prstTxWarp prst="textNoShape">
              <a:avLst/>
            </a:prstTxWarp>
            <a:spAutoFit/>
          </a:bodyPr>
          <a:lstStyle/>
          <a:p>
            <a:pPr fontAlgn="auto">
              <a:spcBef>
                <a:spcPts val="300"/>
              </a:spcBef>
              <a:spcAft>
                <a:spcPts val="0"/>
              </a:spcAft>
              <a:buClr>
                <a:schemeClr val="tx1">
                  <a:lumMod val="75000"/>
                  <a:lumOff val="25000"/>
                </a:schemeClr>
              </a:buClr>
              <a:defRPr/>
            </a:pPr>
            <a:r>
              <a:rPr lang="en-US" sz="2000" dirty="0">
                <a:solidFill>
                  <a:srgbClr val="FFFFFF"/>
                </a:solidFill>
                <a:latin typeface="Century Gothic"/>
                <a:cs typeface="Century Gothic"/>
              </a:rPr>
              <a:t>Planets are placed into orbits based on trust level</a:t>
            </a:r>
          </a:p>
        </p:txBody>
      </p:sp>
      <p:sp>
        <p:nvSpPr>
          <p:cNvPr id="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Systems</a:t>
            </a:r>
          </a:p>
        </p:txBody>
      </p:sp>
      <p:sp>
        <p:nvSpPr>
          <p:cNvPr id="140295" name="Slide Number Placeholder 10"/>
          <p:cNvSpPr>
            <a:spLocks noGrp="1"/>
          </p:cNvSpPr>
          <p:nvPr>
            <p:ph type="sldNum" sz="quarter" idx="12"/>
          </p:nvPr>
        </p:nvSpPr>
        <p:spPr>
          <a:noFill/>
        </p:spPr>
        <p:txBody>
          <a:bodyPr/>
          <a:lstStyle/>
          <a:p>
            <a:fld id="{92D19A59-B6F4-4441-A85D-6B268250C21D}" type="slidenum">
              <a:rPr lang="en-US" smtClean="0">
                <a:latin typeface="Eurostile" charset="0"/>
                <a:ea typeface="Eurostile" charset="0"/>
                <a:cs typeface="Eurostile" charset="0"/>
              </a:rPr>
              <a:pPr/>
              <a:t>64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32"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42339"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5366" name="Text Box 6"/>
          <p:cNvSpPr txBox="1">
            <a:spLocks noChangeArrowheads="1"/>
          </p:cNvSpPr>
          <p:nvPr/>
        </p:nvSpPr>
        <p:spPr bwMode="auto">
          <a:xfrm>
            <a:off x="0" y="6019800"/>
            <a:ext cx="9144000" cy="400050"/>
          </a:xfrm>
          <a:prstGeom prst="rect">
            <a:avLst/>
          </a:prstGeom>
          <a:noFill/>
          <a:ln w="9525">
            <a:noFill/>
            <a:miter lim="800000"/>
            <a:headEnd/>
            <a:tailEnd/>
          </a:ln>
          <a:effectLst/>
        </p:spPr>
        <p:txBody>
          <a:bodyPr>
            <a:prstTxWarp prst="textNoShape">
              <a:avLst/>
            </a:prstTxWarp>
            <a:spAutoFit/>
          </a:bodyPr>
          <a:lstStyle/>
          <a:p>
            <a:pPr fontAlgn="auto">
              <a:spcBef>
                <a:spcPts val="300"/>
              </a:spcBef>
              <a:spcAft>
                <a:spcPts val="0"/>
              </a:spcAft>
              <a:buClr>
                <a:schemeClr val="tx1">
                  <a:lumMod val="75000"/>
                  <a:lumOff val="25000"/>
                </a:schemeClr>
              </a:buClr>
              <a:defRPr/>
            </a:pPr>
            <a:r>
              <a:rPr lang="en-US" sz="2000" dirty="0">
                <a:solidFill>
                  <a:srgbClr val="FFFFFF"/>
                </a:solidFill>
                <a:latin typeface="Century Gothic"/>
                <a:cs typeface="Century Gothic"/>
              </a:rPr>
              <a:t>Solar systems are recursively defined</a:t>
            </a:r>
          </a:p>
        </p:txBody>
      </p:sp>
      <p:sp>
        <p:nvSpPr>
          <p:cNvPr id="142341" name="Line 9"/>
          <p:cNvSpPr>
            <a:spLocks noChangeShapeType="1"/>
          </p:cNvSpPr>
          <p:nvPr/>
        </p:nvSpPr>
        <p:spPr bwMode="auto">
          <a:xfrm flipV="1">
            <a:off x="5257800" y="1447800"/>
            <a:ext cx="1066800" cy="3124200"/>
          </a:xfrm>
          <a:prstGeom prst="line">
            <a:avLst/>
          </a:prstGeom>
          <a:noFill/>
          <a:ln w="76200">
            <a:solidFill>
              <a:srgbClr val="00FF00"/>
            </a:solidFill>
            <a:round/>
            <a:headEnd type="triangle" w="med" len="med"/>
            <a:tailEnd type="triangle" w="med" len="med"/>
          </a:ln>
        </p:spPr>
        <p:txBody>
          <a:bodyPr anchor="ctr">
            <a:prstTxWarp prst="textNoShape">
              <a:avLst/>
            </a:prstTxWarp>
            <a:spAutoFit/>
          </a:bodyPr>
          <a:lstStyle/>
          <a:p>
            <a:endParaRPr lang="en-US"/>
          </a:p>
        </p:txBody>
      </p:sp>
      <p:sp>
        <p:nvSpPr>
          <p:cNvPr id="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System Recursion</a:t>
            </a:r>
          </a:p>
        </p:txBody>
      </p:sp>
      <p:sp>
        <p:nvSpPr>
          <p:cNvPr id="142343" name="Slide Number Placeholder 10"/>
          <p:cNvSpPr>
            <a:spLocks noGrp="1"/>
          </p:cNvSpPr>
          <p:nvPr>
            <p:ph type="sldNum" sz="quarter" idx="12"/>
          </p:nvPr>
        </p:nvSpPr>
        <p:spPr>
          <a:noFill/>
        </p:spPr>
        <p:txBody>
          <a:bodyPr/>
          <a:lstStyle/>
          <a:p>
            <a:fld id="{33D2C0B1-149B-054F-AB04-E7C5E1920A76}" type="slidenum">
              <a:rPr lang="en-US" smtClean="0">
                <a:latin typeface="Eurostile" charset="0"/>
                <a:ea typeface="Eurostile" charset="0"/>
                <a:cs typeface="Eurostile" charset="0"/>
              </a:rPr>
              <a:pPr/>
              <a:t>65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44387"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44388" name="Text Box 5"/>
          <p:cNvSpPr txBox="1">
            <a:spLocks noChangeArrowheads="1"/>
          </p:cNvSpPr>
          <p:nvPr/>
        </p:nvSpPr>
        <p:spPr bwMode="auto">
          <a:xfrm>
            <a:off x="0" y="601980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A planet is a star in its own solar system </a:t>
            </a:r>
          </a:p>
        </p:txBody>
      </p:sp>
      <p:sp>
        <p:nvSpPr>
          <p:cNvPr id="144389" name="Line 6"/>
          <p:cNvSpPr>
            <a:spLocks noChangeShapeType="1"/>
          </p:cNvSpPr>
          <p:nvPr/>
        </p:nvSpPr>
        <p:spPr bwMode="auto">
          <a:xfrm flipV="1">
            <a:off x="5257800" y="1447800"/>
            <a:ext cx="1066800" cy="3124200"/>
          </a:xfrm>
          <a:prstGeom prst="line">
            <a:avLst/>
          </a:prstGeom>
          <a:noFill/>
          <a:ln w="76200">
            <a:solidFill>
              <a:srgbClr val="00FF00"/>
            </a:solidFill>
            <a:round/>
            <a:headEnd type="triangle" w="med" len="med"/>
            <a:tailEnd type="triangle" w="med" len="med"/>
          </a:ln>
        </p:spPr>
        <p:txBody>
          <a:bodyPr anchor="ctr">
            <a:prstTxWarp prst="textNoShape">
              <a:avLst/>
            </a:prstTxWarp>
            <a:spAutoFit/>
          </a:bodyPr>
          <a:lstStyle/>
          <a:p>
            <a:endParaRPr lang="en-US"/>
          </a:p>
        </p:txBody>
      </p:sp>
      <p:sp>
        <p:nvSpPr>
          <p:cNvPr id="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Multiple Solar Systems</a:t>
            </a:r>
          </a:p>
        </p:txBody>
      </p:sp>
      <p:sp>
        <p:nvSpPr>
          <p:cNvPr id="144391" name="Slide Number Placeholder 10"/>
          <p:cNvSpPr>
            <a:spLocks noGrp="1"/>
          </p:cNvSpPr>
          <p:nvPr>
            <p:ph type="sldNum" sz="quarter" idx="12"/>
          </p:nvPr>
        </p:nvSpPr>
        <p:spPr>
          <a:noFill/>
        </p:spPr>
        <p:txBody>
          <a:bodyPr/>
          <a:lstStyle/>
          <a:p>
            <a:fld id="{4A6D3098-CBC1-804C-BD5B-7CE87EC25B40}" type="slidenum">
              <a:rPr lang="en-US" smtClean="0">
                <a:latin typeface="Eurostile" charset="0"/>
                <a:ea typeface="Eurostile" charset="0"/>
                <a:cs typeface="Eurostile" charset="0"/>
              </a:rPr>
              <a:pPr/>
              <a:t>66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Line 1027"/>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pic>
        <p:nvPicPr>
          <p:cNvPr id="148483" name="Picture 1030"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Paths</a:t>
            </a:r>
          </a:p>
        </p:txBody>
      </p:sp>
      <p:sp>
        <p:nvSpPr>
          <p:cNvPr id="148486" name="Slide Number Placeholder 9"/>
          <p:cNvSpPr>
            <a:spLocks noGrp="1"/>
          </p:cNvSpPr>
          <p:nvPr>
            <p:ph type="sldNum" sz="quarter" idx="12"/>
          </p:nvPr>
        </p:nvSpPr>
        <p:spPr>
          <a:noFill/>
        </p:spPr>
        <p:txBody>
          <a:bodyPr/>
          <a:lstStyle/>
          <a:p>
            <a:fld id="{6685D4BD-ABA5-644A-90B6-6A97FFFEAAF5}" type="slidenum">
              <a:rPr lang="en-US" smtClean="0">
                <a:latin typeface="Eurostile" charset="0"/>
                <a:ea typeface="Eurostile" charset="0"/>
                <a:cs typeface="Eurostile" charset="0"/>
              </a:rPr>
              <a:pPr/>
              <a:t>67</a:t>
            </a:fld>
            <a:endParaRPr lang="en-US" smtClean="0">
              <a:latin typeface="Eurostile" charset="0"/>
              <a:ea typeface="Eurostile" charset="0"/>
              <a:cs typeface="Eurostile" charset="0"/>
            </a:endParaRPr>
          </a:p>
        </p:txBody>
      </p:sp>
      <p:sp>
        <p:nvSpPr>
          <p:cNvPr id="7" name="Text Box 5"/>
          <p:cNvSpPr txBox="1">
            <a:spLocks noChangeArrowheads="1"/>
          </p:cNvSpPr>
          <p:nvPr/>
        </p:nvSpPr>
        <p:spPr bwMode="auto">
          <a:xfrm>
            <a:off x="0" y="601980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path represents one entity’s relationship with another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pic>
        <p:nvPicPr>
          <p:cNvPr id="150531" name="Picture 5"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50532" name="Line 8"/>
          <p:cNvSpPr>
            <a:spLocks noChangeShapeType="1"/>
          </p:cNvSpPr>
          <p:nvPr/>
        </p:nvSpPr>
        <p:spPr bwMode="auto">
          <a:xfrm flipH="1" flipV="1">
            <a:off x="6553200" y="1295400"/>
            <a:ext cx="1066800" cy="4572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Paths</a:t>
            </a:r>
          </a:p>
        </p:txBody>
      </p:sp>
      <p:sp>
        <p:nvSpPr>
          <p:cNvPr id="150535" name="Slide Number Placeholder 10"/>
          <p:cNvSpPr>
            <a:spLocks noGrp="1"/>
          </p:cNvSpPr>
          <p:nvPr>
            <p:ph type="sldNum" sz="quarter" idx="12"/>
          </p:nvPr>
        </p:nvSpPr>
        <p:spPr>
          <a:noFill/>
        </p:spPr>
        <p:txBody>
          <a:bodyPr/>
          <a:lstStyle/>
          <a:p>
            <a:fld id="{BCA33AA4-CC4B-E346-B96F-95D28A5E5B2E}" type="slidenum">
              <a:rPr lang="en-US" smtClean="0">
                <a:latin typeface="Eurostile" charset="0"/>
                <a:ea typeface="Eurostile" charset="0"/>
                <a:cs typeface="Eurostile" charset="0"/>
              </a:rPr>
              <a:pPr/>
              <a:t>68</a:t>
            </a:fld>
            <a:endParaRPr lang="en-US" smtClean="0">
              <a:latin typeface="Eurostile" charset="0"/>
              <a:ea typeface="Eurostile" charset="0"/>
              <a:cs typeface="Eurostile" charset="0"/>
            </a:endParaRPr>
          </a:p>
        </p:txBody>
      </p:sp>
      <p:sp>
        <p:nvSpPr>
          <p:cNvPr id="10" name="Text Box 5"/>
          <p:cNvSpPr txBox="1">
            <a:spLocks noChangeArrowheads="1"/>
          </p:cNvSpPr>
          <p:nvPr/>
        </p:nvSpPr>
        <p:spPr bwMode="auto">
          <a:xfrm>
            <a:off x="0" y="601980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path represents one entity’s relationship with another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pic>
        <p:nvPicPr>
          <p:cNvPr id="152580" name="Picture 5"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52581" name="Line 6"/>
          <p:cNvSpPr>
            <a:spLocks noChangeShapeType="1"/>
          </p:cNvSpPr>
          <p:nvPr/>
        </p:nvSpPr>
        <p:spPr bwMode="auto">
          <a:xfrm flipV="1">
            <a:off x="5257800" y="1447800"/>
            <a:ext cx="1066800" cy="3124200"/>
          </a:xfrm>
          <a:prstGeom prst="line">
            <a:avLst/>
          </a:prstGeom>
          <a:noFill/>
          <a:ln w="76200">
            <a:solidFill>
              <a:srgbClr val="FFFF00"/>
            </a:solidFill>
            <a:round/>
            <a:headEnd type="triangle" w="med" len="med"/>
            <a:tailEnd type="triangle" w="med" len="med"/>
          </a:ln>
        </p:spPr>
        <p:txBody>
          <a:bodyPr anchor="ctr">
            <a:prstTxWarp prst="textNoShape">
              <a:avLst/>
            </a:prstTxWarp>
            <a:spAutoFit/>
          </a:bodyPr>
          <a:lstStyle/>
          <a:p>
            <a:endParaRPr lang="en-US"/>
          </a:p>
        </p:txBody>
      </p:sp>
      <p:sp>
        <p:nvSpPr>
          <p:cNvPr id="152582" name="Line 8"/>
          <p:cNvSpPr>
            <a:spLocks noChangeShapeType="1"/>
          </p:cNvSpPr>
          <p:nvPr/>
        </p:nvSpPr>
        <p:spPr bwMode="auto">
          <a:xfrm flipH="1" flipV="1">
            <a:off x="6553200" y="1295400"/>
            <a:ext cx="1066800" cy="4572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Paths</a:t>
            </a:r>
          </a:p>
        </p:txBody>
      </p:sp>
      <p:sp>
        <p:nvSpPr>
          <p:cNvPr id="152584" name="Slide Number Placeholder 11"/>
          <p:cNvSpPr>
            <a:spLocks noGrp="1"/>
          </p:cNvSpPr>
          <p:nvPr>
            <p:ph type="sldNum" sz="quarter" idx="12"/>
          </p:nvPr>
        </p:nvSpPr>
        <p:spPr>
          <a:noFill/>
        </p:spPr>
        <p:txBody>
          <a:bodyPr/>
          <a:lstStyle/>
          <a:p>
            <a:fld id="{92D8D84D-3D2A-954A-A6BC-CA0D213C2138}" type="slidenum">
              <a:rPr lang="en-US" smtClean="0">
                <a:latin typeface="Eurostile" charset="0"/>
                <a:ea typeface="Eurostile" charset="0"/>
                <a:cs typeface="Eurostile" charset="0"/>
              </a:rPr>
              <a:pPr/>
              <a:t>69</a:t>
            </a:fld>
            <a:endParaRPr lang="en-US" smtClean="0">
              <a:latin typeface="Eurostile" charset="0"/>
              <a:ea typeface="Eurostile" charset="0"/>
              <a:cs typeface="Eurostile" charset="0"/>
            </a:endParaRPr>
          </a:p>
        </p:txBody>
      </p:sp>
      <p:sp>
        <p:nvSpPr>
          <p:cNvPr id="11" name="Text Box 5"/>
          <p:cNvSpPr txBox="1">
            <a:spLocks noChangeArrowheads="1"/>
          </p:cNvSpPr>
          <p:nvPr/>
        </p:nvSpPr>
        <p:spPr bwMode="auto">
          <a:xfrm>
            <a:off x="0" y="601980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path represents one entity’s relationship with another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Related Work</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7</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6" name="Straight Arrow Connector 40"/>
          <p:cNvCxnSpPr>
            <a:cxnSpLocks noChangeShapeType="1"/>
          </p:cNvCxnSpPr>
          <p:nvPr/>
        </p:nvCxnSpPr>
        <p:spPr bwMode="auto">
          <a:xfrm>
            <a:off x="0" y="1972131"/>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pic>
        <p:nvPicPr>
          <p:cNvPr id="154627" name="Picture 5"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54628" name="Line 6"/>
          <p:cNvSpPr>
            <a:spLocks noChangeShapeType="1"/>
          </p:cNvSpPr>
          <p:nvPr/>
        </p:nvSpPr>
        <p:spPr bwMode="auto">
          <a:xfrm flipV="1">
            <a:off x="5257800" y="1447800"/>
            <a:ext cx="1066800" cy="3124200"/>
          </a:xfrm>
          <a:prstGeom prst="line">
            <a:avLst/>
          </a:prstGeom>
          <a:noFill/>
          <a:ln w="76200">
            <a:solidFill>
              <a:srgbClr val="FFFF00"/>
            </a:solidFill>
            <a:round/>
            <a:headEnd type="triangle" w="med" len="med"/>
            <a:tailEnd type="triangle" w="med" len="med"/>
          </a:ln>
        </p:spPr>
        <p:txBody>
          <a:bodyPr anchor="ctr">
            <a:prstTxWarp prst="textNoShape">
              <a:avLst/>
            </a:prstTxWarp>
            <a:spAutoFit/>
          </a:bodyPr>
          <a:lstStyle/>
          <a:p>
            <a:endParaRPr lang="en-US"/>
          </a:p>
        </p:txBody>
      </p:sp>
      <p:sp>
        <p:nvSpPr>
          <p:cNvPr id="154629" name="Line 7"/>
          <p:cNvSpPr>
            <a:spLocks noChangeShapeType="1"/>
          </p:cNvSpPr>
          <p:nvPr/>
        </p:nvSpPr>
        <p:spPr bwMode="auto">
          <a:xfrm flipH="1" flipV="1">
            <a:off x="3657600" y="4572000"/>
            <a:ext cx="1066800" cy="4572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54630" name="Line 8"/>
          <p:cNvSpPr>
            <a:spLocks noChangeShapeType="1"/>
          </p:cNvSpPr>
          <p:nvPr/>
        </p:nvSpPr>
        <p:spPr bwMode="auto">
          <a:xfrm flipH="1" flipV="1">
            <a:off x="6553200" y="1295400"/>
            <a:ext cx="1066800" cy="4572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1"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Paths</a:t>
            </a:r>
          </a:p>
        </p:txBody>
      </p:sp>
      <p:sp>
        <p:nvSpPr>
          <p:cNvPr id="154633" name="Slide Number Placeholder 12"/>
          <p:cNvSpPr>
            <a:spLocks noGrp="1"/>
          </p:cNvSpPr>
          <p:nvPr>
            <p:ph type="sldNum" sz="quarter" idx="12"/>
          </p:nvPr>
        </p:nvSpPr>
        <p:spPr>
          <a:noFill/>
        </p:spPr>
        <p:txBody>
          <a:bodyPr/>
          <a:lstStyle/>
          <a:p>
            <a:fld id="{02271B64-01F2-7D49-A5C9-064B7310103C}" type="slidenum">
              <a:rPr lang="en-US" smtClean="0">
                <a:latin typeface="Eurostile" charset="0"/>
                <a:ea typeface="Eurostile" charset="0"/>
                <a:cs typeface="Eurostile" charset="0"/>
              </a:rPr>
              <a:pPr/>
              <a:t>70</a:t>
            </a:fld>
            <a:endParaRPr lang="en-US" smtClean="0">
              <a:latin typeface="Eurostile" charset="0"/>
              <a:ea typeface="Eurostile" charset="0"/>
              <a:cs typeface="Eurostile" charset="0"/>
            </a:endParaRPr>
          </a:p>
        </p:txBody>
      </p:sp>
      <p:sp>
        <p:nvSpPr>
          <p:cNvPr id="12" name="Text Box 5"/>
          <p:cNvSpPr txBox="1">
            <a:spLocks noChangeArrowheads="1"/>
          </p:cNvSpPr>
          <p:nvPr/>
        </p:nvSpPr>
        <p:spPr bwMode="auto">
          <a:xfrm>
            <a:off x="0" y="6019800"/>
            <a:ext cx="9144000" cy="40005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 path represents one entity’s relationship with another</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2" descr="Solar System 2 two systems with many planets my texture"/>
          <p:cNvPicPr>
            <a:picLocks noChangeAspect="1" noChangeArrowheads="1"/>
          </p:cNvPicPr>
          <p:nvPr/>
        </p:nvPicPr>
        <p:blipFill>
          <a:blip r:embed="rId3"/>
          <a:srcRect/>
          <a:stretch>
            <a:fillRect/>
          </a:stretch>
        </p:blipFill>
        <p:spPr bwMode="auto">
          <a:xfrm>
            <a:off x="760413" y="1141413"/>
            <a:ext cx="7623175" cy="4573587"/>
          </a:xfrm>
          <a:prstGeom prst="rect">
            <a:avLst/>
          </a:prstGeom>
          <a:noFill/>
          <a:ln w="9525">
            <a:noFill/>
            <a:miter lim="800000"/>
            <a:headEnd/>
            <a:tailEnd/>
          </a:ln>
        </p:spPr>
      </p:pic>
      <p:sp>
        <p:nvSpPr>
          <p:cNvPr id="160771"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60772" name="Text Box 6"/>
          <p:cNvSpPr txBox="1">
            <a:spLocks noChangeArrowheads="1"/>
          </p:cNvSpPr>
          <p:nvPr/>
        </p:nvSpPr>
        <p:spPr bwMode="auto">
          <a:xfrm>
            <a:off x="0" y="5791200"/>
            <a:ext cx="9144000" cy="708025"/>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A STS may have an indirect relationship with an entity in another solar system</a:t>
            </a:r>
          </a:p>
        </p:txBody>
      </p:sp>
      <p:sp>
        <p:nvSpPr>
          <p:cNvPr id="160773" name="Line 7"/>
          <p:cNvSpPr>
            <a:spLocks noChangeShapeType="1"/>
          </p:cNvSpPr>
          <p:nvPr/>
        </p:nvSpPr>
        <p:spPr bwMode="auto">
          <a:xfrm flipV="1">
            <a:off x="5257800" y="1447800"/>
            <a:ext cx="1066800" cy="3124200"/>
          </a:xfrm>
          <a:prstGeom prst="line">
            <a:avLst/>
          </a:prstGeom>
          <a:noFill/>
          <a:ln w="76200">
            <a:solidFill>
              <a:srgbClr val="FFFF00"/>
            </a:solidFill>
            <a:round/>
            <a:headEnd type="triangle" w="med" len="med"/>
            <a:tailEnd type="triangle" w="med" len="med"/>
          </a:ln>
        </p:spPr>
        <p:txBody>
          <a:bodyPr anchor="ctr">
            <a:prstTxWarp prst="textNoShape">
              <a:avLst/>
            </a:prstTxWarp>
            <a:spAutoFit/>
          </a:bodyPr>
          <a:lstStyle/>
          <a:p>
            <a:endParaRPr lang="en-US"/>
          </a:p>
        </p:txBody>
      </p:sp>
      <p:sp>
        <p:nvSpPr>
          <p:cNvPr id="38921" name="Text Box 9"/>
          <p:cNvSpPr txBox="1">
            <a:spLocks noChangeArrowheads="1"/>
          </p:cNvSpPr>
          <p:nvPr/>
        </p:nvSpPr>
        <p:spPr bwMode="auto">
          <a:xfrm>
            <a:off x="0" y="6338888"/>
            <a:ext cx="9144000" cy="579437"/>
          </a:xfrm>
          <a:prstGeom prst="rect">
            <a:avLst/>
          </a:prstGeom>
          <a:noFill/>
          <a:ln w="9525">
            <a:noFill/>
            <a:miter lim="800000"/>
            <a:headEnd/>
            <a:tailEnd/>
          </a:ln>
        </p:spPr>
        <p:txBody>
          <a:bodyPr>
            <a:prstTxWarp prst="textNoShape">
              <a:avLst/>
            </a:prstTxWarp>
            <a:spAutoFit/>
          </a:bodyPr>
          <a:lstStyle/>
          <a:p>
            <a:endParaRPr lang="en-US"/>
          </a:p>
        </p:txBody>
      </p:sp>
      <p:sp>
        <p:nvSpPr>
          <p:cNvPr id="160775" name="Line 10"/>
          <p:cNvSpPr>
            <a:spLocks noChangeShapeType="1"/>
          </p:cNvSpPr>
          <p:nvPr/>
        </p:nvSpPr>
        <p:spPr bwMode="auto">
          <a:xfrm flipH="1" flipV="1">
            <a:off x="3657600" y="4572000"/>
            <a:ext cx="1066800" cy="4572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60776" name="Line 11"/>
          <p:cNvSpPr>
            <a:spLocks noChangeShapeType="1"/>
          </p:cNvSpPr>
          <p:nvPr/>
        </p:nvSpPr>
        <p:spPr bwMode="auto">
          <a:xfrm flipH="1" flipV="1">
            <a:off x="6553200" y="1295400"/>
            <a:ext cx="1066800" cy="457200"/>
          </a:xfrm>
          <a:prstGeom prst="line">
            <a:avLst/>
          </a:prstGeom>
          <a:noFill/>
          <a:ln w="76200">
            <a:solidFill>
              <a:srgbClr val="00FF00"/>
            </a:solidFill>
            <a:round/>
            <a:headEnd/>
            <a:tailEnd type="triangle" w="med" len="med"/>
          </a:ln>
        </p:spPr>
        <p:txBody>
          <a:bodyPr anchor="ctr">
            <a:prstTxWarp prst="textNoShape">
              <a:avLst/>
            </a:prstTxWarp>
            <a:spAutoFit/>
          </a:bodyPr>
          <a:lstStyle/>
          <a:p>
            <a:endParaRPr lang="en-US"/>
          </a:p>
        </p:txBody>
      </p:sp>
      <p:sp>
        <p:nvSpPr>
          <p:cNvPr id="12"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Multiple Solar Systems And Indirect Relationships</a:t>
            </a:r>
          </a:p>
        </p:txBody>
      </p:sp>
      <p:sp>
        <p:nvSpPr>
          <p:cNvPr id="160778" name="Slide Number Placeholder 13"/>
          <p:cNvSpPr>
            <a:spLocks noGrp="1"/>
          </p:cNvSpPr>
          <p:nvPr>
            <p:ph type="sldNum" sz="quarter" idx="12"/>
          </p:nvPr>
        </p:nvSpPr>
        <p:spPr>
          <a:noFill/>
        </p:spPr>
        <p:txBody>
          <a:bodyPr/>
          <a:lstStyle/>
          <a:p>
            <a:fld id="{5A603CCE-E6EC-BA4C-AD04-38D7BD624289}" type="slidenum">
              <a:rPr lang="en-US" smtClean="0">
                <a:latin typeface="Eurostile" charset="0"/>
                <a:ea typeface="Eurostile" charset="0"/>
                <a:cs typeface="Eurostile" charset="0"/>
              </a:rPr>
              <a:pPr/>
              <a:t>71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201930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Each STS specifies a maximum path length</a:t>
            </a:r>
          </a:p>
        </p:txBody>
      </p:sp>
      <p:sp>
        <p:nvSpPr>
          <p:cNvPr id="13325" name="Text Box 13"/>
          <p:cNvSpPr txBox="1">
            <a:spLocks noChangeArrowheads="1"/>
          </p:cNvSpPr>
          <p:nvPr/>
        </p:nvSpPr>
        <p:spPr bwMode="auto">
          <a:xfrm>
            <a:off x="0" y="443865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Paths longer than that length are not trusted by the STS</a:t>
            </a: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Maximum Path Length</a:t>
            </a:r>
          </a:p>
        </p:txBody>
      </p:sp>
      <p:sp>
        <p:nvSpPr>
          <p:cNvPr id="162822" name="Slide Number Placeholder 9"/>
          <p:cNvSpPr>
            <a:spLocks noGrp="1"/>
          </p:cNvSpPr>
          <p:nvPr>
            <p:ph type="sldNum" sz="quarter" idx="12"/>
          </p:nvPr>
        </p:nvSpPr>
        <p:spPr>
          <a:noFill/>
        </p:spPr>
        <p:txBody>
          <a:bodyPr/>
          <a:lstStyle/>
          <a:p>
            <a:fld id="{9E0976AF-C028-784D-B4D8-2CA67D82D855}" type="slidenum">
              <a:rPr lang="en-US" smtClean="0">
                <a:latin typeface="Eurostile" charset="0"/>
                <a:ea typeface="Eurostile" charset="0"/>
                <a:cs typeface="Eurostile" charset="0"/>
              </a:rPr>
              <a:pPr/>
              <a:t>72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5"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201926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Is </a:t>
            </a:r>
            <a:r>
              <a:rPr lang="en-US" sz="2000" dirty="0">
                <a:solidFill>
                  <a:srgbClr val="FFFFFF"/>
                </a:solidFill>
                <a:latin typeface="Century Gothic" charset="0"/>
                <a:ea typeface="Century Gothic" charset="0"/>
                <a:cs typeface="Century Gothic" charset="0"/>
              </a:rPr>
              <a:t>this entity trustworthy enough in this context</a:t>
            </a:r>
            <a:r>
              <a:rPr lang="en-US" sz="2000" dirty="0" smtClean="0">
                <a:solidFill>
                  <a:srgbClr val="FFFFFF"/>
                </a:solidFill>
                <a:latin typeface="Century Gothic" charset="0"/>
                <a:ea typeface="Century Gothic" charset="0"/>
                <a:cs typeface="Century Gothic" charset="0"/>
              </a:rPr>
              <a:t>?</a:t>
            </a:r>
            <a:endParaRPr lang="en-US" sz="2000" dirty="0">
              <a:solidFill>
                <a:srgbClr val="FFFFFF"/>
              </a:solidFill>
              <a:latin typeface="Century Gothic" charset="0"/>
              <a:ea typeface="Century Gothic" charset="0"/>
              <a:cs typeface="Century Gothic" charset="0"/>
            </a:endParaRP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Sufficiently Trusted Relationships</a:t>
            </a:r>
          </a:p>
        </p:txBody>
      </p:sp>
      <p:sp>
        <p:nvSpPr>
          <p:cNvPr id="7" name="Text Box 8"/>
          <p:cNvSpPr txBox="1">
            <a:spLocks noChangeArrowheads="1"/>
          </p:cNvSpPr>
          <p:nvPr/>
        </p:nvSpPr>
        <p:spPr bwMode="auto">
          <a:xfrm>
            <a:off x="0" y="443863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Only if it is in an orbit ≥ the minimally trusted orbit</a:t>
            </a:r>
            <a:endParaRPr lang="en-US" sz="2000" dirty="0">
              <a:solidFill>
                <a:srgbClr val="FFFFFF"/>
              </a:solidFill>
              <a:latin typeface="Century Gothic" charset="0"/>
              <a:ea typeface="Century Gothic" charset="0"/>
              <a:cs typeface="Century Gothic" charset="0"/>
            </a:endParaRPr>
          </a:p>
        </p:txBody>
      </p:sp>
      <p:sp>
        <p:nvSpPr>
          <p:cNvPr id="164871" name="Slide Number Placeholder 12"/>
          <p:cNvSpPr>
            <a:spLocks noGrp="1"/>
          </p:cNvSpPr>
          <p:nvPr>
            <p:ph type="sldNum" sz="quarter" idx="12"/>
          </p:nvPr>
        </p:nvSpPr>
        <p:spPr>
          <a:noFill/>
        </p:spPr>
        <p:txBody>
          <a:bodyPr/>
          <a:lstStyle/>
          <a:p>
            <a:fld id="{3A46502D-67A1-8746-BFFE-939D1548720F}" type="slidenum">
              <a:rPr lang="en-US" smtClean="0">
                <a:latin typeface="Eurostile" charset="0"/>
                <a:ea typeface="Eurostile" charset="0"/>
                <a:cs typeface="Eurostile" charset="0"/>
              </a:rPr>
              <a:pPr/>
              <a:t>73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7"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Line 4"/>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13320" name="Text Box 8"/>
          <p:cNvSpPr txBox="1">
            <a:spLocks noChangeArrowheads="1"/>
          </p:cNvSpPr>
          <p:nvPr/>
        </p:nvSpPr>
        <p:spPr bwMode="auto">
          <a:xfrm>
            <a:off x="0" y="201926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Which entity is the most trusted in this context?</a:t>
            </a:r>
            <a:endParaRPr lang="en-US" sz="2000" dirty="0">
              <a:solidFill>
                <a:srgbClr val="FFFFFF"/>
              </a:solidFill>
              <a:latin typeface="Century Gothic" charset="0"/>
              <a:ea typeface="Century Gothic" charset="0"/>
              <a:cs typeface="Century Gothic" charset="0"/>
            </a:endParaRPr>
          </a:p>
        </p:txBody>
      </p:sp>
      <p:sp>
        <p:nvSpPr>
          <p:cNvPr id="8"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smtClean="0">
                <a:solidFill>
                  <a:srgbClr val="FFFFFF"/>
                </a:solidFill>
                <a:latin typeface="Century Gothic"/>
                <a:ea typeface="+mj-ea"/>
                <a:cs typeface="Century Gothic"/>
              </a:rPr>
              <a:t>Most Trusted </a:t>
            </a:r>
            <a:r>
              <a:rPr lang="en-US" sz="4800" kern="0" cap="small" dirty="0">
                <a:solidFill>
                  <a:srgbClr val="FFFFFF"/>
                </a:solidFill>
                <a:latin typeface="Century Gothic"/>
                <a:ea typeface="+mj-ea"/>
                <a:cs typeface="Century Gothic"/>
              </a:rPr>
              <a:t>Relationships</a:t>
            </a:r>
          </a:p>
        </p:txBody>
      </p:sp>
      <p:sp>
        <p:nvSpPr>
          <p:cNvPr id="7" name="Text Box 8"/>
          <p:cNvSpPr txBox="1">
            <a:spLocks noChangeArrowheads="1"/>
          </p:cNvSpPr>
          <p:nvPr/>
        </p:nvSpPr>
        <p:spPr bwMode="auto">
          <a:xfrm>
            <a:off x="0" y="443863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The entity in the innermost orbit</a:t>
            </a:r>
            <a:endParaRPr lang="en-US" sz="2000" dirty="0">
              <a:solidFill>
                <a:srgbClr val="FFFFFF"/>
              </a:solidFill>
              <a:latin typeface="Century Gothic" charset="0"/>
              <a:ea typeface="Century Gothic" charset="0"/>
              <a:cs typeface="Century Gothic" charset="0"/>
            </a:endParaRPr>
          </a:p>
        </p:txBody>
      </p:sp>
      <p:sp>
        <p:nvSpPr>
          <p:cNvPr id="164871" name="Slide Number Placeholder 12"/>
          <p:cNvSpPr>
            <a:spLocks noGrp="1"/>
          </p:cNvSpPr>
          <p:nvPr>
            <p:ph type="sldNum" sz="quarter" idx="12"/>
          </p:nvPr>
        </p:nvSpPr>
        <p:spPr>
          <a:noFill/>
        </p:spPr>
        <p:txBody>
          <a:bodyPr/>
          <a:lstStyle/>
          <a:p>
            <a:fld id="{3A46502D-67A1-8746-BFFE-939D1548720F}" type="slidenum">
              <a:rPr lang="en-US" smtClean="0">
                <a:latin typeface="Eurostile" charset="0"/>
                <a:ea typeface="Eurostile" charset="0"/>
                <a:cs typeface="Eurostile" charset="0"/>
              </a:rPr>
              <a:pPr/>
              <a:t>74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7"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sz="4000" kern="0" cap="small" dirty="0" smtClean="0">
                <a:solidFill>
                  <a:srgbClr val="FFFFFF"/>
                </a:solidFill>
                <a:latin typeface="Century Gothic"/>
                <a:ea typeface="+mj-ea"/>
                <a:cs typeface="Century Gothic"/>
              </a:rPr>
              <a:t>Networking and Other Features</a:t>
            </a:r>
            <a:endParaRPr lang="en-US" sz="40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75</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2" name="Straight Arrow Connector 40"/>
          <p:cNvCxnSpPr>
            <a:cxnSpLocks noChangeShapeType="1"/>
          </p:cNvCxnSpPr>
          <p:nvPr/>
        </p:nvCxnSpPr>
        <p:spPr bwMode="auto">
          <a:xfrm>
            <a:off x="0" y="4724400"/>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Line 3"/>
          <p:cNvSpPr>
            <a:spLocks noChangeShapeType="1"/>
          </p:cNvSpPr>
          <p:nvPr/>
        </p:nvSpPr>
        <p:spPr bwMode="auto">
          <a:xfrm>
            <a:off x="4876800" y="30099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406532" name="Text Box 4"/>
          <p:cNvSpPr txBox="1">
            <a:spLocks noChangeArrowheads="1"/>
          </p:cNvSpPr>
          <p:nvPr/>
        </p:nvSpPr>
        <p:spPr bwMode="auto">
          <a:xfrm>
            <a:off x="0" y="1455738"/>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We want to find all sufficiently trusted paths originating at a particular Solar Trust Server</a:t>
            </a:r>
          </a:p>
        </p:txBody>
      </p:sp>
      <p:sp>
        <p:nvSpPr>
          <p:cNvPr id="406533" name="Text Box 5"/>
          <p:cNvSpPr txBox="1">
            <a:spLocks noChangeArrowheads="1"/>
          </p:cNvSpPr>
          <p:nvPr/>
        </p:nvSpPr>
        <p:spPr bwMode="auto">
          <a:xfrm>
            <a:off x="0" y="3433763"/>
            <a:ext cx="9144000" cy="706437"/>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These paths can then be ordered relative to each other by trust, cost, or any other metric</a:t>
            </a:r>
          </a:p>
        </p:txBody>
      </p:sp>
      <p:sp>
        <p:nvSpPr>
          <p:cNvPr id="406534" name="Text Box 6"/>
          <p:cNvSpPr txBox="1">
            <a:spLocks noChangeArrowheads="1"/>
          </p:cNvSpPr>
          <p:nvPr/>
        </p:nvSpPr>
        <p:spPr bwMode="auto">
          <a:xfrm>
            <a:off x="0" y="5410200"/>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Messages can then be sent to the server using the optimal path for that context</a:t>
            </a:r>
          </a:p>
        </p:txBody>
      </p:sp>
      <p:sp>
        <p:nvSpPr>
          <p:cNvPr id="9"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Discovery</a:t>
            </a:r>
          </a:p>
        </p:txBody>
      </p:sp>
      <p:sp>
        <p:nvSpPr>
          <p:cNvPr id="171015" name="Slide Number Placeholder 10"/>
          <p:cNvSpPr>
            <a:spLocks noGrp="1"/>
          </p:cNvSpPr>
          <p:nvPr>
            <p:ph type="sldNum" sz="quarter" idx="12"/>
          </p:nvPr>
        </p:nvSpPr>
        <p:spPr>
          <a:noFill/>
        </p:spPr>
        <p:txBody>
          <a:bodyPr/>
          <a:lstStyle/>
          <a:p>
            <a:fld id="{72A9BB24-D3A5-6C44-A9E5-DDCF50773311}" type="slidenum">
              <a:rPr lang="en-US" smtClean="0">
                <a:latin typeface="Eurostile" charset="0"/>
                <a:ea typeface="Eurostile" charset="0"/>
                <a:cs typeface="Eurostile" charset="0"/>
              </a:rPr>
              <a:pPr/>
              <a:t>76</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p:bldP spid="406533" grpId="0"/>
      <p:bldP spid="406534" grpId="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grpSp>
        <p:nvGrpSpPr>
          <p:cNvPr id="197635" name="Group 40"/>
          <p:cNvGrpSpPr>
            <a:grpSpLocks/>
          </p:cNvGrpSpPr>
          <p:nvPr/>
        </p:nvGrpSpPr>
        <p:grpSpPr bwMode="auto">
          <a:xfrm>
            <a:off x="5638800" y="636588"/>
            <a:ext cx="3505200" cy="708025"/>
            <a:chOff x="5638800" y="990600"/>
            <a:chExt cx="3505200" cy="708025"/>
          </a:xfrm>
        </p:grpSpPr>
        <p:sp>
          <p:nvSpPr>
            <p:cNvPr id="197652" name="Line 45"/>
            <p:cNvSpPr>
              <a:spLocks noChangeShapeType="1"/>
            </p:cNvSpPr>
            <p:nvPr/>
          </p:nvSpPr>
          <p:spPr bwMode="auto">
            <a:xfrm flipH="1">
              <a:off x="5638800" y="1039812"/>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97653" name="Text Box 48"/>
            <p:cNvSpPr txBox="1">
              <a:spLocks noChangeArrowheads="1"/>
            </p:cNvSpPr>
            <p:nvPr/>
          </p:nvSpPr>
          <p:spPr bwMode="auto">
            <a:xfrm>
              <a:off x="6172200" y="990600"/>
              <a:ext cx="2971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Sufficiently Trusted Direct Relationship</a:t>
              </a:r>
            </a:p>
          </p:txBody>
        </p:sp>
      </p:grpSp>
      <p:sp>
        <p:nvSpPr>
          <p:cNvPr id="197636"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grpSp>
        <p:nvGrpSpPr>
          <p:cNvPr id="197638" name="Group 41"/>
          <p:cNvGrpSpPr>
            <a:grpSpLocks/>
          </p:cNvGrpSpPr>
          <p:nvPr/>
        </p:nvGrpSpPr>
        <p:grpSpPr bwMode="auto">
          <a:xfrm>
            <a:off x="5334000" y="4406900"/>
            <a:ext cx="3810000" cy="685800"/>
            <a:chOff x="5334000" y="5105400"/>
            <a:chExt cx="3810000" cy="685800"/>
          </a:xfrm>
        </p:grpSpPr>
        <p:sp>
          <p:nvSpPr>
            <p:cNvPr id="197648" name="Text Box 52"/>
            <p:cNvSpPr txBox="1">
              <a:spLocks noChangeArrowheads="1"/>
            </p:cNvSpPr>
            <p:nvPr/>
          </p:nvSpPr>
          <p:spPr bwMode="auto">
            <a:xfrm>
              <a:off x="6172200" y="5248275"/>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Solar Trust Server</a:t>
              </a:r>
            </a:p>
          </p:txBody>
        </p:sp>
        <p:sp>
          <p:nvSpPr>
            <p:cNvPr id="64" name="Oval 63"/>
            <p:cNvSpPr/>
            <p:nvPr/>
          </p:nvSpPr>
          <p:spPr bwMode="auto">
            <a:xfrm>
              <a:off x="5334000" y="51054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800" kern="0" dirty="0">
                  <a:solidFill>
                    <a:sysClr val="window" lastClr="FFFFFF"/>
                  </a:solidFill>
                  <a:latin typeface="Calibri"/>
                </a:rPr>
                <a:t>A</a:t>
              </a:r>
            </a:p>
          </p:txBody>
        </p:sp>
      </p:grpSp>
      <p:cxnSp>
        <p:nvCxnSpPr>
          <p:cNvPr id="197639" name="Straight Connector 168"/>
          <p:cNvCxnSpPr>
            <a:cxnSpLocks noChangeShapeType="1"/>
          </p:cNvCxnSpPr>
          <p:nvPr/>
        </p:nvCxnSpPr>
        <p:spPr bwMode="auto">
          <a:xfrm>
            <a:off x="3733800" y="5181600"/>
            <a:ext cx="914400" cy="914400"/>
          </a:xfrm>
          <a:prstGeom prst="line">
            <a:avLst/>
          </a:prstGeom>
          <a:noFill/>
          <a:ln w="9525">
            <a:noFill/>
            <a:round/>
            <a:headEnd/>
            <a:tailEnd/>
          </a:ln>
        </p:spPr>
      </p:cxnSp>
      <p:grpSp>
        <p:nvGrpSpPr>
          <p:cNvPr id="197640" name="Group 38"/>
          <p:cNvGrpSpPr>
            <a:grpSpLocks/>
          </p:cNvGrpSpPr>
          <p:nvPr/>
        </p:nvGrpSpPr>
        <p:grpSpPr bwMode="auto">
          <a:xfrm>
            <a:off x="5638800" y="1854200"/>
            <a:ext cx="3505200" cy="708025"/>
            <a:chOff x="5638800" y="2362200"/>
            <a:chExt cx="3505200" cy="708025"/>
          </a:xfrm>
        </p:grpSpPr>
        <p:sp>
          <p:nvSpPr>
            <p:cNvPr id="197646" name="Text Box 49"/>
            <p:cNvSpPr txBox="1">
              <a:spLocks noChangeArrowheads="1"/>
            </p:cNvSpPr>
            <p:nvPr/>
          </p:nvSpPr>
          <p:spPr bwMode="auto">
            <a:xfrm>
              <a:off x="6172200" y="2362200"/>
              <a:ext cx="29718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Insufficiently Trusted Direct Relationship</a:t>
              </a:r>
            </a:p>
          </p:txBody>
        </p:sp>
        <p:cxnSp>
          <p:nvCxnSpPr>
            <p:cNvPr id="197647" name="Straight Connector 174"/>
            <p:cNvCxnSpPr>
              <a:cxnSpLocks noChangeShapeType="1"/>
            </p:cNvCxnSpPr>
            <p:nvPr/>
          </p:nvCxnSpPr>
          <p:spPr bwMode="auto">
            <a:xfrm rot="5400000">
              <a:off x="5334000" y="2716212"/>
              <a:ext cx="609600" cy="0"/>
            </a:xfrm>
            <a:prstGeom prst="line">
              <a:avLst/>
            </a:prstGeom>
            <a:noFill/>
            <a:ln w="53975">
              <a:solidFill>
                <a:srgbClr val="FF0000"/>
              </a:solidFill>
              <a:prstDash val="sysDot"/>
              <a:round/>
              <a:headEnd/>
              <a:tailEnd/>
            </a:ln>
          </p:spPr>
        </p:cxnSp>
      </p:grpSp>
      <p:sp>
        <p:nvSpPr>
          <p:cNvPr id="197641"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i</a:t>
            </a:r>
          </a:p>
        </p:txBody>
      </p:sp>
      <p:grpSp>
        <p:nvGrpSpPr>
          <p:cNvPr id="197642" name="Group 43"/>
          <p:cNvGrpSpPr>
            <a:grpSpLocks/>
          </p:cNvGrpSpPr>
          <p:nvPr/>
        </p:nvGrpSpPr>
        <p:grpSpPr bwMode="auto">
          <a:xfrm>
            <a:off x="5486400" y="3073400"/>
            <a:ext cx="3657600" cy="822325"/>
            <a:chOff x="5486336" y="3256574"/>
            <a:chExt cx="3657664" cy="823530"/>
          </a:xfrm>
        </p:grpSpPr>
        <p:sp>
          <p:nvSpPr>
            <p:cNvPr id="197644" name="Text Box 51"/>
            <p:cNvSpPr txBox="1">
              <a:spLocks noChangeArrowheads="1"/>
            </p:cNvSpPr>
            <p:nvPr/>
          </p:nvSpPr>
          <p:spPr bwMode="auto">
            <a:xfrm>
              <a:off x="6172200" y="3468314"/>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Out of Band Reply</a:t>
              </a:r>
            </a:p>
          </p:txBody>
        </p:sp>
        <p:cxnSp>
          <p:nvCxnSpPr>
            <p:cNvPr id="197645" name="Shape 72"/>
            <p:cNvCxnSpPr>
              <a:cxnSpLocks noChangeShapeType="1"/>
            </p:cNvCxnSpPr>
            <p:nvPr/>
          </p:nvCxnSpPr>
          <p:spPr bwMode="auto">
            <a:xfrm rot="5400000" flipH="1" flipV="1">
              <a:off x="5341334" y="3401576"/>
              <a:ext cx="823530" cy="533526"/>
            </a:xfrm>
            <a:prstGeom prst="bentConnector3">
              <a:avLst>
                <a:gd name="adj1" fmla="val 100069"/>
              </a:avLst>
            </a:prstGeom>
            <a:noFill/>
            <a:ln w="57150" cap="sq">
              <a:solidFill>
                <a:srgbClr val="3366FF"/>
              </a:solidFill>
              <a:round/>
              <a:headEnd/>
              <a:tailEnd type="triangle" w="med" len="med"/>
            </a:ln>
          </p:spPr>
        </p:cxnSp>
      </p:grpSp>
      <p:sp>
        <p:nvSpPr>
          <p:cNvPr id="197643" name="Slide Number Placeholder 21"/>
          <p:cNvSpPr>
            <a:spLocks noGrp="1"/>
          </p:cNvSpPr>
          <p:nvPr>
            <p:ph type="sldNum" sz="quarter" idx="12"/>
          </p:nvPr>
        </p:nvSpPr>
        <p:spPr>
          <a:noFill/>
        </p:spPr>
        <p:txBody>
          <a:bodyPr/>
          <a:lstStyle/>
          <a:p>
            <a:fld id="{F0B02D98-203A-5945-9149-44C5B923772D}" type="slidenum">
              <a:rPr lang="en-US" smtClean="0">
                <a:latin typeface="Eurostile" charset="0"/>
                <a:ea typeface="Eurostile" charset="0"/>
                <a:cs typeface="Eurostile" charset="0"/>
              </a:rPr>
              <a:pPr/>
              <a:t>77</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199683"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grpSp>
        <p:nvGrpSpPr>
          <p:cNvPr id="199685" name="Group 39"/>
          <p:cNvGrpSpPr>
            <a:grpSpLocks/>
          </p:cNvGrpSpPr>
          <p:nvPr/>
        </p:nvGrpSpPr>
        <p:grpSpPr bwMode="auto">
          <a:xfrm>
            <a:off x="5334000" y="1066800"/>
            <a:ext cx="3810000" cy="708025"/>
            <a:chOff x="5334000" y="4477667"/>
            <a:chExt cx="3810000" cy="707886"/>
          </a:xfrm>
        </p:grpSpPr>
        <p:sp>
          <p:nvSpPr>
            <p:cNvPr id="199691" name="Text Box 52"/>
            <p:cNvSpPr txBox="1">
              <a:spLocks noChangeArrowheads="1"/>
            </p:cNvSpPr>
            <p:nvPr/>
          </p:nvSpPr>
          <p:spPr bwMode="auto">
            <a:xfrm>
              <a:off x="6172200" y="4477667"/>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Solar Trust Server A initiates a path query</a:t>
              </a:r>
            </a:p>
          </p:txBody>
        </p:sp>
        <p:sp>
          <p:nvSpPr>
            <p:cNvPr id="64" name="Oval 63"/>
            <p:cNvSpPr/>
            <p:nvPr/>
          </p:nvSpPr>
          <p:spPr bwMode="auto">
            <a:xfrm>
              <a:off x="5334000" y="448871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800" kern="0" dirty="0">
                  <a:solidFill>
                    <a:sysClr val="window" lastClr="FFFFFF"/>
                  </a:solidFill>
                  <a:latin typeface="Calibri"/>
                </a:rPr>
                <a:t>A</a:t>
              </a:r>
            </a:p>
          </p:txBody>
        </p:sp>
      </p:grp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199689"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a:t>
            </a:r>
            <a:r>
              <a:rPr lang="en-US" sz="2000">
                <a:solidFill>
                  <a:srgbClr val="00FF00"/>
                </a:solidFill>
                <a:latin typeface="Century Gothic" charset="0"/>
                <a:ea typeface="Century Gothic" charset="0"/>
                <a:cs typeface="Century Gothic" charset="0"/>
              </a:rPr>
              <a:t>1</a:t>
            </a:r>
          </a:p>
        </p:txBody>
      </p:sp>
      <p:sp>
        <p:nvSpPr>
          <p:cNvPr id="199690" name="Slide Number Placeholder 12"/>
          <p:cNvSpPr>
            <a:spLocks noGrp="1"/>
          </p:cNvSpPr>
          <p:nvPr>
            <p:ph type="sldNum" sz="quarter" idx="12"/>
          </p:nvPr>
        </p:nvSpPr>
        <p:spPr>
          <a:noFill/>
        </p:spPr>
        <p:txBody>
          <a:bodyPr/>
          <a:lstStyle/>
          <a:p>
            <a:fld id="{53BB36A8-82F0-5D45-B13E-447F3D22A11D}" type="slidenum">
              <a:rPr lang="en-US" smtClean="0">
                <a:latin typeface="Eurostile" charset="0"/>
                <a:ea typeface="Eurostile" charset="0"/>
                <a:cs typeface="Eurostile" charset="0"/>
              </a:rPr>
              <a:pPr/>
              <a:t>78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01730" name="Group 48"/>
          <p:cNvGrpSpPr>
            <a:grpSpLocks/>
          </p:cNvGrpSpPr>
          <p:nvPr/>
        </p:nvGrpSpPr>
        <p:grpSpPr bwMode="auto">
          <a:xfrm>
            <a:off x="2894013" y="1600200"/>
            <a:ext cx="1141412" cy="908050"/>
            <a:chOff x="2893221" y="1600199"/>
            <a:chExt cx="1142874" cy="907882"/>
          </a:xfrm>
        </p:grpSpPr>
        <p:sp>
          <p:nvSpPr>
            <p:cNvPr id="201750" name="Line 33"/>
            <p:cNvSpPr>
              <a:spLocks noChangeShapeType="1"/>
            </p:cNvSpPr>
            <p:nvPr/>
          </p:nvSpPr>
          <p:spPr bwMode="auto">
            <a:xfrm>
              <a:off x="2893221" y="1600199"/>
              <a:ext cx="573817" cy="425113"/>
            </a:xfrm>
            <a:prstGeom prst="line">
              <a:avLst/>
            </a:prstGeom>
            <a:noFill/>
            <a:ln w="53975">
              <a:solidFill>
                <a:srgbClr val="FF0000"/>
              </a:solidFill>
              <a:prstDash val="sysDot"/>
              <a:round/>
              <a:headEnd/>
              <a:tailEnd/>
            </a:ln>
          </p:spPr>
          <p:txBody>
            <a:bodyPr>
              <a:prstTxWarp prst="textNoShape">
                <a:avLst/>
              </a:prstTxWarp>
            </a:bodyPr>
            <a:lstStyle/>
            <a:p>
              <a:endParaRPr lang="en-US"/>
            </a:p>
          </p:txBody>
        </p:sp>
        <p:sp>
          <p:nvSpPr>
            <p:cNvPr id="51" name="Oval 50"/>
            <p:cNvSpPr/>
            <p:nvPr/>
          </p:nvSpPr>
          <p:spPr bwMode="auto">
            <a:xfrm>
              <a:off x="3350421" y="182228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grpSp>
      <p:sp>
        <p:nvSpPr>
          <p:cNvPr id="201731"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201732"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cxnSp>
        <p:nvCxnSpPr>
          <p:cNvPr id="201734"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grpSp>
        <p:nvGrpSpPr>
          <p:cNvPr id="201741" name="Group 43"/>
          <p:cNvGrpSpPr>
            <a:grpSpLocks/>
          </p:cNvGrpSpPr>
          <p:nvPr/>
        </p:nvGrpSpPr>
        <p:grpSpPr bwMode="auto">
          <a:xfrm>
            <a:off x="5753100" y="3352800"/>
            <a:ext cx="3390900" cy="708025"/>
            <a:chOff x="5753099" y="1798943"/>
            <a:chExt cx="3390901" cy="707886"/>
          </a:xfrm>
        </p:grpSpPr>
        <p:sp>
          <p:nvSpPr>
            <p:cNvPr id="201748" name="Text Box 49"/>
            <p:cNvSpPr txBox="1">
              <a:spLocks noChangeArrowheads="1"/>
            </p:cNvSpPr>
            <p:nvPr/>
          </p:nvSpPr>
          <p:spPr bwMode="auto">
            <a:xfrm>
              <a:off x="6172200" y="1798943"/>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does not trust C sufficiently</a:t>
              </a:r>
            </a:p>
          </p:txBody>
        </p:sp>
        <p:cxnSp>
          <p:nvCxnSpPr>
            <p:cNvPr id="201749" name="Straight Connector 174"/>
            <p:cNvCxnSpPr>
              <a:cxnSpLocks noChangeShapeType="1"/>
            </p:cNvCxnSpPr>
            <p:nvPr/>
          </p:nvCxnSpPr>
          <p:spPr bwMode="auto">
            <a:xfrm rot="5400000">
              <a:off x="5448299" y="2152955"/>
              <a:ext cx="609600" cy="0"/>
            </a:xfrm>
            <a:prstGeom prst="line">
              <a:avLst/>
            </a:prstGeom>
            <a:noFill/>
            <a:ln w="53975">
              <a:solidFill>
                <a:srgbClr val="FF0000"/>
              </a:solidFill>
              <a:prstDash val="sysDot"/>
              <a:round/>
              <a:headEnd/>
              <a:tailEnd/>
            </a:ln>
          </p:spPr>
        </p:cxnSp>
      </p:grpSp>
      <p:sp>
        <p:nvSpPr>
          <p:cNvPr id="201742"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a:t>
            </a:r>
            <a:r>
              <a:rPr lang="en-US" sz="2000">
                <a:solidFill>
                  <a:srgbClr val="00FF00"/>
                </a:solidFill>
                <a:latin typeface="Century Gothic" charset="0"/>
                <a:ea typeface="Century Gothic" charset="0"/>
                <a:cs typeface="Century Gothic" charset="0"/>
              </a:rPr>
              <a:t>2</a:t>
            </a:r>
          </a:p>
        </p:txBody>
      </p:sp>
      <p:sp>
        <p:nvSpPr>
          <p:cNvPr id="201743" name="Text Box 4"/>
          <p:cNvSpPr txBox="1">
            <a:spLocks noChangeArrowheads="1"/>
          </p:cNvSpPr>
          <p:nvPr/>
        </p:nvSpPr>
        <p:spPr bwMode="auto">
          <a:xfrm>
            <a:off x="1638300" y="1798638"/>
            <a:ext cx="623888"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a:t>
            </a:r>
          </a:p>
        </p:txBody>
      </p:sp>
      <p:grpSp>
        <p:nvGrpSpPr>
          <p:cNvPr id="201744" name="Group 44"/>
          <p:cNvGrpSpPr>
            <a:grpSpLocks/>
          </p:cNvGrpSpPr>
          <p:nvPr/>
        </p:nvGrpSpPr>
        <p:grpSpPr bwMode="auto">
          <a:xfrm>
            <a:off x="5753100" y="1752600"/>
            <a:ext cx="3390900" cy="609600"/>
            <a:chOff x="5753099" y="661193"/>
            <a:chExt cx="3390901" cy="609600"/>
          </a:xfrm>
        </p:grpSpPr>
        <p:sp>
          <p:nvSpPr>
            <p:cNvPr id="201746" name="Text Box 48"/>
            <p:cNvSpPr txBox="1">
              <a:spLocks noChangeArrowheads="1"/>
            </p:cNvSpPr>
            <p:nvPr/>
          </p:nvSpPr>
          <p:spPr bwMode="auto">
            <a:xfrm>
              <a:off x="6172200" y="765938"/>
              <a:ext cx="2971800" cy="40011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trusts B sufficiently</a:t>
              </a:r>
            </a:p>
          </p:txBody>
        </p:sp>
        <p:sp>
          <p:nvSpPr>
            <p:cNvPr id="201747" name="Line 45"/>
            <p:cNvSpPr>
              <a:spLocks noChangeShapeType="1"/>
            </p:cNvSpPr>
            <p:nvPr/>
          </p:nvSpPr>
          <p:spPr bwMode="auto">
            <a:xfrm flipH="1">
              <a:off x="5753099" y="661193"/>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sp>
        <p:nvSpPr>
          <p:cNvPr id="201745" name="Slide Number Placeholder 21"/>
          <p:cNvSpPr>
            <a:spLocks noGrp="1"/>
          </p:cNvSpPr>
          <p:nvPr>
            <p:ph type="sldNum" sz="quarter" idx="12"/>
          </p:nvPr>
        </p:nvSpPr>
        <p:spPr>
          <a:noFill/>
        </p:spPr>
        <p:txBody>
          <a:bodyPr/>
          <a:lstStyle/>
          <a:p>
            <a:fld id="{DA4F36F1-2AF2-2A49-991E-65DE1049C15B}" type="slidenum">
              <a:rPr lang="en-US" smtClean="0">
                <a:latin typeface="Eurostile" charset="0"/>
                <a:ea typeface="Eurostile" charset="0"/>
                <a:cs typeface="Eurostile" charset="0"/>
              </a:rPr>
              <a:pPr/>
              <a:t>79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Biba</a:t>
            </a:r>
            <a:r>
              <a:rPr lang="en-US" sz="4800" kern="0" cap="small" dirty="0" smtClean="0">
                <a:solidFill>
                  <a:srgbClr val="FFFFFF"/>
                </a:solidFill>
                <a:latin typeface="Century Gothic"/>
                <a:ea typeface="+mj-ea"/>
                <a:cs typeface="Century Gothic"/>
              </a:rPr>
              <a:t> Integrity Model</a:t>
            </a:r>
            <a:endParaRPr lang="en-US" sz="4800"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8</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Subject</a:t>
              </a: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a:solidFill>
                    <a:srgbClr val="FFFFFF"/>
                  </a:solidFill>
                  <a:latin typeface="Century Gothic" charset="0"/>
                  <a:ea typeface="Century Gothic" charset="0"/>
                  <a:cs typeface="Century Gothic" charset="0"/>
                </a:rPr>
                <a:t>Object at Higher Integrity Level</a:t>
              </a: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a:solidFill>
                    <a:srgbClr val="FFFFFF"/>
                  </a:solidFill>
                  <a:latin typeface="Century Gothic"/>
                  <a:cs typeface="Century Gothic"/>
                </a:rPr>
                <a:t>Object at Lower Integrity Level</a:t>
              </a: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a:latin typeface="Century Gothic" charset="0"/>
                  <a:ea typeface="Century Gothic" charset="0"/>
                  <a:cs typeface="Century Gothic" charset="0"/>
                </a:rPr>
                <a:t>Object at Same Integrity Level</a:t>
              </a: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591078" y="2334138"/>
              <a:ext cx="1015472" cy="627624"/>
              <a:chOff x="351366" y="3114394"/>
              <a:chExt cx="1015472" cy="627624"/>
            </a:xfrm>
          </p:grpSpPr>
          <p:sp>
            <p:nvSpPr>
              <p:cNvPr id="62486" name="TextBox 49"/>
              <p:cNvSpPr txBox="1">
                <a:spLocks noChangeArrowheads="1"/>
              </p:cNvSpPr>
              <p:nvPr/>
            </p:nvSpPr>
            <p:spPr bwMode="auto">
              <a:xfrm>
                <a:off x="351366" y="3228975"/>
                <a:ext cx="1015472"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none"/>
                <a:tailEnd type="triangle" w="med" len="med"/>
              </a:ln>
            </p:spPr>
          </p:cxnSp>
        </p:grpSp>
        <p:sp>
          <p:nvSpPr>
            <p:cNvPr id="26" name="TextBox 49"/>
            <p:cNvSpPr txBox="1">
              <a:spLocks noChangeArrowheads="1"/>
            </p:cNvSpPr>
            <p:nvPr/>
          </p:nvSpPr>
          <p:spPr bwMode="auto">
            <a:xfrm>
              <a:off x="591078" y="4544292"/>
              <a:ext cx="1015472"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none"/>
              <a:tailEnd type="triangle" w="med" len="med"/>
            </a:ln>
          </p:spPr>
        </p:cxnSp>
      </p:grpSp>
      <p:sp>
        <p:nvSpPr>
          <p:cNvPr id="34" name="Text Box 8"/>
          <p:cNvSpPr txBox="1">
            <a:spLocks noChangeArrowheads="1"/>
          </p:cNvSpPr>
          <p:nvPr/>
        </p:nvSpPr>
        <p:spPr bwMode="auto">
          <a:xfrm>
            <a:off x="6934200" y="3495645"/>
            <a:ext cx="22098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reads down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203779"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6" name="Oval 65"/>
          <p:cNvSpPr/>
          <p:nvPr/>
        </p:nvSpPr>
        <p:spPr bwMode="auto">
          <a:xfrm>
            <a:off x="1066800" y="45720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03784"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03788" name="Straight Arrow Connector 136"/>
          <p:cNvCxnSpPr>
            <a:cxnSpLocks noChangeShapeType="1"/>
          </p:cNvCxnSpPr>
          <p:nvPr/>
        </p:nvCxnSpPr>
        <p:spPr bwMode="auto">
          <a:xfrm rot="5400000">
            <a:off x="1009650" y="3600450"/>
            <a:ext cx="1371600" cy="571500"/>
          </a:xfrm>
          <a:prstGeom prst="straightConnector1">
            <a:avLst/>
          </a:prstGeom>
          <a:noFill/>
          <a:ln w="53975">
            <a:solidFill>
              <a:srgbClr val="FF0000"/>
            </a:solidFill>
            <a:round/>
            <a:headEnd/>
            <a:tailEnd type="triangle" w="med" len="med"/>
          </a:ln>
        </p:spPr>
      </p:cxnSp>
      <p:cxnSp>
        <p:nvCxnSpPr>
          <p:cNvPr id="203789" name="Straight Arrow Connector 138"/>
          <p:cNvCxnSpPr>
            <a:cxnSpLocks noChangeShapeType="1"/>
          </p:cNvCxnSpPr>
          <p:nvPr/>
        </p:nvCxnSpPr>
        <p:spPr bwMode="auto">
          <a:xfrm rot="16200000" flipH="1">
            <a:off x="2038350" y="3143250"/>
            <a:ext cx="1371600" cy="14859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72" name="Oval 71"/>
          <p:cNvSpPr/>
          <p:nvPr/>
        </p:nvSpPr>
        <p:spPr bwMode="auto">
          <a:xfrm>
            <a:off x="3124200" y="45720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03796"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a:t>
            </a:r>
            <a:r>
              <a:rPr lang="en-US" sz="2000">
                <a:solidFill>
                  <a:srgbClr val="00FF00"/>
                </a:solidFill>
                <a:latin typeface="Century Gothic" charset="0"/>
                <a:ea typeface="Century Gothic" charset="0"/>
                <a:cs typeface="Century Gothic" charset="0"/>
              </a:rPr>
              <a:t>3</a:t>
            </a:r>
          </a:p>
        </p:txBody>
      </p:sp>
      <p:sp>
        <p:nvSpPr>
          <p:cNvPr id="203797" name="Text Box 4"/>
          <p:cNvSpPr txBox="1">
            <a:spLocks noChangeArrowheads="1"/>
          </p:cNvSpPr>
          <p:nvPr/>
        </p:nvSpPr>
        <p:spPr bwMode="auto">
          <a:xfrm>
            <a:off x="762000" y="3551238"/>
            <a:ext cx="776288"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a:t>
            </a:r>
          </a:p>
        </p:txBody>
      </p:sp>
      <p:sp>
        <p:nvSpPr>
          <p:cNvPr id="203798" name="Text Box 4"/>
          <p:cNvSpPr txBox="1">
            <a:spLocks noChangeArrowheads="1"/>
          </p:cNvSpPr>
          <p:nvPr/>
        </p:nvSpPr>
        <p:spPr bwMode="auto">
          <a:xfrm>
            <a:off x="2957513" y="3551238"/>
            <a:ext cx="7762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ABE</a:t>
            </a:r>
          </a:p>
        </p:txBody>
      </p:sp>
      <p:sp>
        <p:nvSpPr>
          <p:cNvPr id="203799" name="Text Box 53"/>
          <p:cNvSpPr txBox="1">
            <a:spLocks noChangeArrowheads="1"/>
          </p:cNvSpPr>
          <p:nvPr/>
        </p:nvSpPr>
        <p:spPr bwMode="auto">
          <a:xfrm>
            <a:off x="5105400" y="2305050"/>
            <a:ext cx="3810000" cy="2246769"/>
          </a:xfrm>
          <a:prstGeom prst="rect">
            <a:avLst/>
          </a:prstGeom>
          <a:noFill/>
          <a:ln w="9525">
            <a:noFill/>
            <a:miter lim="800000"/>
            <a:headEnd/>
            <a:tailEnd/>
          </a:ln>
        </p:spPr>
        <p:txBody>
          <a:bodyPr>
            <a:prstTxWarp prst="textNoShape">
              <a:avLst/>
            </a:prstTxWarp>
            <a:spAutoFit/>
          </a:bodyPr>
          <a:lstStyle/>
          <a:p>
            <a:pPr algn="l"/>
            <a:r>
              <a:rPr lang="en-US" sz="2000" dirty="0">
                <a:solidFill>
                  <a:schemeClr val="tx1"/>
                </a:solidFill>
                <a:latin typeface="Century Gothic" charset="0"/>
                <a:ea typeface="Century Gothic" charset="0"/>
                <a:cs typeface="Century Gothic" charset="0"/>
              </a:rPr>
              <a:t>The paths from A</a:t>
            </a:r>
            <a:r>
              <a:rPr lang="en-US" sz="2000" dirty="0" smtClean="0">
                <a:solidFill>
                  <a:schemeClr val="tx1"/>
                </a:solidFill>
                <a:latin typeface="Century Gothic" charset="0"/>
                <a:ea typeface="Century Gothic" charset="0"/>
                <a:cs typeface="Century Gothic" charset="0"/>
              </a:rPr>
              <a:t> terminate </a:t>
            </a:r>
            <a:r>
              <a:rPr lang="en-US" sz="2000" dirty="0">
                <a:solidFill>
                  <a:schemeClr val="tx1"/>
                </a:solidFill>
                <a:latin typeface="Century Gothic" charset="0"/>
                <a:ea typeface="Century Gothic" charset="0"/>
                <a:cs typeface="Century Gothic" charset="0"/>
              </a:rPr>
              <a:t>at the entities after D and E </a:t>
            </a:r>
          </a:p>
          <a:p>
            <a:pPr algn="l"/>
            <a:endParaRPr lang="en-US" sz="2000" dirty="0">
              <a:solidFill>
                <a:schemeClr val="tx1"/>
              </a:solidFill>
              <a:latin typeface="Century Gothic" charset="0"/>
              <a:ea typeface="Century Gothic" charset="0"/>
              <a:cs typeface="Century Gothic" charset="0"/>
            </a:endParaRPr>
          </a:p>
          <a:p>
            <a:pPr algn="l"/>
            <a:r>
              <a:rPr lang="en-US" sz="2000" dirty="0">
                <a:solidFill>
                  <a:schemeClr val="tx1"/>
                </a:solidFill>
                <a:latin typeface="Century Gothic" charset="0"/>
                <a:ea typeface="Century Gothic" charset="0"/>
                <a:cs typeface="Century Gothic" charset="0"/>
              </a:rPr>
              <a:t>D and E already know these relationships, so they</a:t>
            </a:r>
            <a:r>
              <a:rPr lang="en-US" sz="2000" dirty="0" smtClean="0">
                <a:solidFill>
                  <a:schemeClr val="tx1"/>
                </a:solidFill>
                <a:latin typeface="Century Gothic" charset="0"/>
                <a:ea typeface="Century Gothic" charset="0"/>
                <a:cs typeface="Century Gothic" charset="0"/>
              </a:rPr>
              <a:t> send </a:t>
            </a:r>
            <a:r>
              <a:rPr lang="en-US" sz="2000" dirty="0">
                <a:solidFill>
                  <a:schemeClr val="tx1"/>
                </a:solidFill>
                <a:latin typeface="Century Gothic" charset="0"/>
                <a:ea typeface="Century Gothic" charset="0"/>
                <a:cs typeface="Century Gothic" charset="0"/>
              </a:rPr>
              <a:t>path replies to A</a:t>
            </a:r>
          </a:p>
        </p:txBody>
      </p:sp>
      <p:grpSp>
        <p:nvGrpSpPr>
          <p:cNvPr id="203800" name="Group 43"/>
          <p:cNvGrpSpPr>
            <a:grpSpLocks/>
          </p:cNvGrpSpPr>
          <p:nvPr/>
        </p:nvGrpSpPr>
        <p:grpSpPr bwMode="auto">
          <a:xfrm>
            <a:off x="5753100" y="941388"/>
            <a:ext cx="3390900" cy="708025"/>
            <a:chOff x="5753099" y="636587"/>
            <a:chExt cx="3390901" cy="707886"/>
          </a:xfrm>
        </p:grpSpPr>
        <p:sp>
          <p:nvSpPr>
            <p:cNvPr id="203802" name="Text Box 48"/>
            <p:cNvSpPr txBox="1">
              <a:spLocks noChangeArrowheads="1"/>
            </p:cNvSpPr>
            <p:nvPr/>
          </p:nvSpPr>
          <p:spPr bwMode="auto">
            <a:xfrm>
              <a:off x="6172200" y="636587"/>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B trusts D and E sufficiently</a:t>
              </a:r>
            </a:p>
          </p:txBody>
        </p:sp>
        <p:sp>
          <p:nvSpPr>
            <p:cNvPr id="203803" name="Line 45"/>
            <p:cNvSpPr>
              <a:spLocks noChangeShapeType="1"/>
            </p:cNvSpPr>
            <p:nvPr/>
          </p:nvSpPr>
          <p:spPr bwMode="auto">
            <a:xfrm flipH="1">
              <a:off x="5753099" y="685730"/>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sp>
        <p:nvSpPr>
          <p:cNvPr id="203801" name="Slide Number Placeholder 21"/>
          <p:cNvSpPr>
            <a:spLocks noGrp="1"/>
          </p:cNvSpPr>
          <p:nvPr>
            <p:ph type="sldNum" sz="quarter" idx="12"/>
          </p:nvPr>
        </p:nvSpPr>
        <p:spPr>
          <a:noFill/>
        </p:spPr>
        <p:txBody>
          <a:bodyPr/>
          <a:lstStyle/>
          <a:p>
            <a:fld id="{6254B8BB-1D8A-5E40-A584-14CD2DA1002A}" type="slidenum">
              <a:rPr lang="en-US" smtClean="0">
                <a:latin typeface="Eurostile" charset="0"/>
                <a:ea typeface="Eurostile" charset="0"/>
                <a:cs typeface="Eurostile" charset="0"/>
              </a:rPr>
              <a:pPr/>
              <a:t>80</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205826" name="Straight Arrow Connector 164"/>
          <p:cNvCxnSpPr>
            <a:cxnSpLocks noChangeShapeType="1"/>
          </p:cNvCxnSpPr>
          <p:nvPr/>
        </p:nvCxnSpPr>
        <p:spPr bwMode="auto">
          <a:xfrm rot="16200000" flipH="1">
            <a:off x="1181100" y="5486400"/>
            <a:ext cx="457200" cy="0"/>
          </a:xfrm>
          <a:prstGeom prst="straightConnector1">
            <a:avLst/>
          </a:prstGeom>
          <a:noFill/>
          <a:ln w="53975">
            <a:solidFill>
              <a:srgbClr val="FF0000"/>
            </a:solidFill>
            <a:round/>
            <a:headEnd/>
            <a:tailEnd type="triangle" w="med" len="med"/>
          </a:ln>
        </p:spPr>
      </p:cxnSp>
      <p:cxnSp>
        <p:nvCxnSpPr>
          <p:cNvPr id="205827" name="Shape 72"/>
          <p:cNvCxnSpPr>
            <a:cxnSpLocks noChangeShapeType="1"/>
          </p:cNvCxnSpPr>
          <p:nvPr/>
        </p:nvCxnSpPr>
        <p:spPr bwMode="auto">
          <a:xfrm rot="10800000" flipH="1">
            <a:off x="1066800" y="1409700"/>
            <a:ext cx="1204913" cy="3505200"/>
          </a:xfrm>
          <a:prstGeom prst="bentConnector3">
            <a:avLst>
              <a:gd name="adj1" fmla="val -18972"/>
            </a:avLst>
          </a:prstGeom>
          <a:noFill/>
          <a:ln w="57150" cap="sq">
            <a:solidFill>
              <a:srgbClr val="3366FF"/>
            </a:solidFill>
            <a:round/>
            <a:headEnd/>
            <a:tailEnd type="triangle" w="med" len="med"/>
          </a:ln>
        </p:spPr>
      </p:cxnSp>
      <p:sp>
        <p:nvSpPr>
          <p:cNvPr id="205828"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grpSp>
        <p:nvGrpSpPr>
          <p:cNvPr id="205829" name="Group 92"/>
          <p:cNvGrpSpPr>
            <a:grpSpLocks/>
          </p:cNvGrpSpPr>
          <p:nvPr/>
        </p:nvGrpSpPr>
        <p:grpSpPr bwMode="auto">
          <a:xfrm>
            <a:off x="5753100" y="871538"/>
            <a:ext cx="3390900" cy="609600"/>
            <a:chOff x="5753099" y="661193"/>
            <a:chExt cx="3390901" cy="609600"/>
          </a:xfrm>
        </p:grpSpPr>
        <p:sp>
          <p:nvSpPr>
            <p:cNvPr id="205860" name="Line 45"/>
            <p:cNvSpPr>
              <a:spLocks noChangeShapeType="1"/>
            </p:cNvSpPr>
            <p:nvPr/>
          </p:nvSpPr>
          <p:spPr bwMode="auto">
            <a:xfrm flipH="1">
              <a:off x="5753099" y="661193"/>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05861" name="Text Box 48"/>
            <p:cNvSpPr txBox="1">
              <a:spLocks noChangeArrowheads="1"/>
            </p:cNvSpPr>
            <p:nvPr/>
          </p:nvSpPr>
          <p:spPr bwMode="auto">
            <a:xfrm>
              <a:off x="6172200" y="765938"/>
              <a:ext cx="2971800" cy="40011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 trusts F sufficiently</a:t>
              </a:r>
            </a:p>
          </p:txBody>
        </p:sp>
      </p:grpSp>
      <p:grpSp>
        <p:nvGrpSpPr>
          <p:cNvPr id="205830" name="Group 93"/>
          <p:cNvGrpSpPr>
            <a:grpSpLocks/>
          </p:cNvGrpSpPr>
          <p:nvPr/>
        </p:nvGrpSpPr>
        <p:grpSpPr bwMode="auto">
          <a:xfrm>
            <a:off x="5486400" y="3465513"/>
            <a:ext cx="3657600" cy="823912"/>
            <a:chOff x="5486336" y="3256574"/>
            <a:chExt cx="3657664" cy="823530"/>
          </a:xfrm>
        </p:grpSpPr>
        <p:cxnSp>
          <p:nvCxnSpPr>
            <p:cNvPr id="205858" name="Shape 72"/>
            <p:cNvCxnSpPr>
              <a:cxnSpLocks noChangeShapeType="1"/>
            </p:cNvCxnSpPr>
            <p:nvPr/>
          </p:nvCxnSpPr>
          <p:spPr bwMode="auto">
            <a:xfrm rot="5400000" flipH="1" flipV="1">
              <a:off x="5341334" y="3401576"/>
              <a:ext cx="823530" cy="533526"/>
            </a:xfrm>
            <a:prstGeom prst="bentConnector3">
              <a:avLst>
                <a:gd name="adj1" fmla="val 100069"/>
              </a:avLst>
            </a:prstGeom>
            <a:noFill/>
            <a:ln w="57150" cap="sq">
              <a:solidFill>
                <a:srgbClr val="3366FF"/>
              </a:solidFill>
              <a:round/>
              <a:headEnd/>
              <a:tailEnd type="triangle" w="med" len="med"/>
            </a:ln>
          </p:spPr>
        </p:cxnSp>
        <p:sp>
          <p:nvSpPr>
            <p:cNvPr id="205859" name="Text Box 51"/>
            <p:cNvSpPr txBox="1">
              <a:spLocks noChangeArrowheads="1"/>
            </p:cNvSpPr>
            <p:nvPr/>
          </p:nvSpPr>
          <p:spPr bwMode="auto">
            <a:xfrm>
              <a:off x="6172200" y="3256574"/>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 sends an out of band reply to A</a:t>
              </a:r>
            </a:p>
          </p:txBody>
        </p:sp>
      </p:grpSp>
      <p:sp>
        <p:nvSpPr>
          <p:cNvPr id="205831"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6" name="Oval 65"/>
          <p:cNvSpPr/>
          <p:nvPr/>
        </p:nvSpPr>
        <p:spPr bwMode="auto">
          <a:xfrm>
            <a:off x="1066800" y="45720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05836" name="Text Box 4"/>
          <p:cNvSpPr txBox="1">
            <a:spLocks noChangeArrowheads="1"/>
          </p:cNvSpPr>
          <p:nvPr/>
        </p:nvSpPr>
        <p:spPr bwMode="auto">
          <a:xfrm>
            <a:off x="1014413" y="966788"/>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ABDF</a:t>
            </a:r>
          </a:p>
        </p:txBody>
      </p:sp>
      <p:cxnSp>
        <p:nvCxnSpPr>
          <p:cNvPr id="205837"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05841" name="Curved Connector 121"/>
          <p:cNvCxnSpPr>
            <a:cxnSpLocks noChangeShapeType="1"/>
          </p:cNvCxnSpPr>
          <p:nvPr/>
        </p:nvCxnSpPr>
        <p:spPr bwMode="auto">
          <a:xfrm>
            <a:off x="1066800" y="6019800"/>
            <a:ext cx="914400" cy="914400"/>
          </a:xfrm>
          <a:prstGeom prst="curvedConnector3">
            <a:avLst>
              <a:gd name="adj1" fmla="val 50000"/>
            </a:avLst>
          </a:prstGeom>
          <a:noFill/>
          <a:ln w="9525">
            <a:noFill/>
            <a:round/>
            <a:headEnd/>
            <a:tailEnd type="arrow" w="med" len="med"/>
          </a:ln>
        </p:spPr>
      </p:cxnSp>
      <p:sp>
        <p:nvSpPr>
          <p:cNvPr id="68" name="Oval 67"/>
          <p:cNvSpPr/>
          <p:nvPr/>
        </p:nvSpPr>
        <p:spPr bwMode="auto">
          <a:xfrm>
            <a:off x="1066926" y="57150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05845" name="Straight Arrow Connector 136"/>
          <p:cNvCxnSpPr>
            <a:cxnSpLocks noChangeShapeType="1"/>
          </p:cNvCxnSpPr>
          <p:nvPr/>
        </p:nvCxnSpPr>
        <p:spPr bwMode="auto">
          <a:xfrm rot="5400000">
            <a:off x="1009650" y="3600450"/>
            <a:ext cx="1371600" cy="5715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205849"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a:t>
            </a:r>
            <a:r>
              <a:rPr lang="en-US" sz="2000">
                <a:solidFill>
                  <a:srgbClr val="FF0000"/>
                </a:solidFill>
                <a:latin typeface="Century Gothic" charset="0"/>
                <a:ea typeface="Century Gothic" charset="0"/>
                <a:cs typeface="Century Gothic" charset="0"/>
              </a:rPr>
              <a:t>4</a:t>
            </a:r>
          </a:p>
        </p:txBody>
      </p:sp>
      <p:grpSp>
        <p:nvGrpSpPr>
          <p:cNvPr id="205850" name="Group 94"/>
          <p:cNvGrpSpPr>
            <a:grpSpLocks/>
          </p:cNvGrpSpPr>
          <p:nvPr/>
        </p:nvGrpSpPr>
        <p:grpSpPr bwMode="auto">
          <a:xfrm>
            <a:off x="5372100" y="2025650"/>
            <a:ext cx="3771900" cy="762000"/>
            <a:chOff x="5372099" y="1816014"/>
            <a:chExt cx="3771901" cy="762001"/>
          </a:xfrm>
        </p:grpSpPr>
        <p:sp>
          <p:nvSpPr>
            <p:cNvPr id="205856" name="Text Box 49"/>
            <p:cNvSpPr txBox="1">
              <a:spLocks noChangeArrowheads="1"/>
            </p:cNvSpPr>
            <p:nvPr/>
          </p:nvSpPr>
          <p:spPr bwMode="auto">
            <a:xfrm>
              <a:off x="6172200" y="1843071"/>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 knows A’s query terminates at F</a:t>
              </a:r>
            </a:p>
          </p:txBody>
        </p:sp>
        <p:sp>
          <p:nvSpPr>
            <p:cNvPr id="205857" name="Octagon 39"/>
            <p:cNvSpPr>
              <a:spLocks noChangeArrowheads="1"/>
            </p:cNvSpPr>
            <p:nvPr/>
          </p:nvSpPr>
          <p:spPr bwMode="auto">
            <a:xfrm>
              <a:off x="5372099" y="1816014"/>
              <a:ext cx="762001" cy="762001"/>
            </a:xfrm>
            <a:prstGeom prst="octagon">
              <a:avLst>
                <a:gd name="adj" fmla="val 29287"/>
              </a:avLst>
            </a:prstGeom>
            <a:solidFill>
              <a:srgbClr val="FF0000"/>
            </a:solidFill>
            <a:ln w="9525">
              <a:noFill/>
              <a:round/>
              <a:headEnd/>
              <a:tailEnd/>
            </a:ln>
          </p:spPr>
          <p:txBody>
            <a:bodyPr anchor="ctr" anchorCtr="1">
              <a:prstTxWarp prst="textNoShape">
                <a:avLst/>
              </a:prstTxWarp>
            </a:bodyPr>
            <a:lstStyle/>
            <a:p>
              <a:r>
                <a:rPr lang="en-US" sz="1300">
                  <a:solidFill>
                    <a:schemeClr val="tx1"/>
                  </a:solidFill>
                </a:rPr>
                <a:t>Stop</a:t>
              </a:r>
            </a:p>
          </p:txBody>
        </p:sp>
      </p:grpSp>
      <p:sp>
        <p:nvSpPr>
          <p:cNvPr id="205851" name="Text Box 4"/>
          <p:cNvSpPr txBox="1">
            <a:spLocks noChangeArrowheads="1"/>
          </p:cNvSpPr>
          <p:nvPr/>
        </p:nvSpPr>
        <p:spPr bwMode="auto">
          <a:xfrm>
            <a:off x="328613" y="5257800"/>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ABDF</a:t>
            </a:r>
          </a:p>
        </p:txBody>
      </p:sp>
      <p:grpSp>
        <p:nvGrpSpPr>
          <p:cNvPr id="205852" name="Group 95"/>
          <p:cNvGrpSpPr>
            <a:grpSpLocks/>
          </p:cNvGrpSpPr>
          <p:nvPr/>
        </p:nvGrpSpPr>
        <p:grpSpPr bwMode="auto">
          <a:xfrm>
            <a:off x="5753100" y="4914900"/>
            <a:ext cx="3390900" cy="609600"/>
            <a:chOff x="5753099" y="4705290"/>
            <a:chExt cx="3390901" cy="609600"/>
          </a:xfrm>
        </p:grpSpPr>
        <p:sp>
          <p:nvSpPr>
            <p:cNvPr id="205854" name="Line 45"/>
            <p:cNvSpPr>
              <a:spLocks noChangeShapeType="1"/>
            </p:cNvSpPr>
            <p:nvPr/>
          </p:nvSpPr>
          <p:spPr bwMode="auto">
            <a:xfrm flipH="1">
              <a:off x="5753099" y="4705290"/>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05855" name="Text Box 48"/>
            <p:cNvSpPr txBox="1">
              <a:spLocks noChangeArrowheads="1"/>
            </p:cNvSpPr>
            <p:nvPr/>
          </p:nvSpPr>
          <p:spPr bwMode="auto">
            <a:xfrm>
              <a:off x="6172200" y="4810035"/>
              <a:ext cx="2971800" cy="40011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D sends ABDF to F</a:t>
              </a:r>
            </a:p>
          </p:txBody>
        </p:sp>
      </p:grpSp>
      <p:sp>
        <p:nvSpPr>
          <p:cNvPr id="205853" name="Slide Number Placeholder 31"/>
          <p:cNvSpPr>
            <a:spLocks noGrp="1"/>
          </p:cNvSpPr>
          <p:nvPr>
            <p:ph type="sldNum" sz="quarter" idx="12"/>
          </p:nvPr>
        </p:nvSpPr>
        <p:spPr>
          <a:noFill/>
        </p:spPr>
        <p:txBody>
          <a:bodyPr/>
          <a:lstStyle/>
          <a:p>
            <a:fld id="{42D65C61-EEB4-6048-BD47-FC3E0F64C25E}" type="slidenum">
              <a:rPr lang="en-US" smtClean="0">
                <a:latin typeface="Eurostile" charset="0"/>
                <a:ea typeface="Eurostile" charset="0"/>
                <a:cs typeface="Eurostile" charset="0"/>
              </a:rPr>
              <a:pPr/>
              <a:t>81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07874" name="Straight Arrow Connector 164"/>
          <p:cNvCxnSpPr>
            <a:cxnSpLocks noChangeShapeType="1"/>
          </p:cNvCxnSpPr>
          <p:nvPr/>
        </p:nvCxnSpPr>
        <p:spPr bwMode="auto">
          <a:xfrm rot="16200000" flipH="1">
            <a:off x="1181100" y="5486400"/>
            <a:ext cx="457200" cy="0"/>
          </a:xfrm>
          <a:prstGeom prst="straightConnector1">
            <a:avLst/>
          </a:prstGeom>
          <a:noFill/>
          <a:ln w="53975">
            <a:solidFill>
              <a:srgbClr val="FF0000"/>
            </a:solidFill>
            <a:round/>
            <a:headEnd/>
            <a:tailEnd type="triangle" w="med" len="med"/>
          </a:ln>
        </p:spPr>
      </p:cxnSp>
      <p:cxnSp>
        <p:nvCxnSpPr>
          <p:cNvPr id="207875" name="Straight Arrow Connector 164"/>
          <p:cNvCxnSpPr>
            <a:cxnSpLocks noChangeShapeType="1"/>
          </p:cNvCxnSpPr>
          <p:nvPr/>
        </p:nvCxnSpPr>
        <p:spPr bwMode="auto">
          <a:xfrm rot="16200000" flipH="1">
            <a:off x="1209675" y="6600825"/>
            <a:ext cx="400050" cy="0"/>
          </a:xfrm>
          <a:prstGeom prst="straightConnector1">
            <a:avLst/>
          </a:prstGeom>
          <a:noFill/>
          <a:ln w="53975">
            <a:solidFill>
              <a:srgbClr val="FF0000"/>
            </a:solidFill>
            <a:round/>
            <a:headEnd/>
            <a:tailEnd type="triangle" w="med" len="med"/>
          </a:ln>
        </p:spPr>
      </p:cxnSp>
      <p:sp>
        <p:nvSpPr>
          <p:cNvPr id="207876"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grpSp>
        <p:nvGrpSpPr>
          <p:cNvPr id="207877" name="Group 58"/>
          <p:cNvGrpSpPr>
            <a:grpSpLocks/>
          </p:cNvGrpSpPr>
          <p:nvPr/>
        </p:nvGrpSpPr>
        <p:grpSpPr bwMode="auto">
          <a:xfrm>
            <a:off x="5638800" y="2921169"/>
            <a:ext cx="3505200" cy="1015663"/>
            <a:chOff x="5638800" y="2108964"/>
            <a:chExt cx="3505200" cy="1015207"/>
          </a:xfrm>
        </p:grpSpPr>
        <p:sp>
          <p:nvSpPr>
            <p:cNvPr id="207902" name="Line 45"/>
            <p:cNvSpPr>
              <a:spLocks noChangeShapeType="1"/>
            </p:cNvSpPr>
            <p:nvPr/>
          </p:nvSpPr>
          <p:spPr bwMode="auto">
            <a:xfrm flipH="1">
              <a:off x="5638800" y="2311767"/>
              <a:ext cx="0" cy="6096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07903" name="Text Box 48"/>
            <p:cNvSpPr txBox="1">
              <a:spLocks noChangeArrowheads="1"/>
            </p:cNvSpPr>
            <p:nvPr/>
          </p:nvSpPr>
          <p:spPr bwMode="auto">
            <a:xfrm>
              <a:off x="6172200" y="2108964"/>
              <a:ext cx="2971800" cy="1015207"/>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F </a:t>
              </a:r>
              <a:r>
                <a:rPr lang="en-US" sz="2000" dirty="0">
                  <a:solidFill>
                    <a:srgbClr val="FFFFFF"/>
                  </a:solidFill>
                  <a:latin typeface="Century Gothic" charset="0"/>
                  <a:ea typeface="Century Gothic" charset="0"/>
                  <a:cs typeface="Century Gothic" charset="0"/>
                </a:rPr>
                <a:t>propagates BDF</a:t>
              </a:r>
              <a:r>
                <a:rPr lang="en-US" sz="2000" dirty="0" smtClean="0">
                  <a:solidFill>
                    <a:srgbClr val="FFFFFF"/>
                  </a:solidFill>
                  <a:latin typeface="Century Gothic" charset="0"/>
                  <a:ea typeface="Century Gothic" charset="0"/>
                  <a:cs typeface="Century Gothic" charset="0"/>
                </a:rPr>
                <a:t> unless bound by max path length</a:t>
              </a:r>
              <a:endParaRPr lang="en-US" sz="2000" dirty="0">
                <a:solidFill>
                  <a:srgbClr val="FFFFFF"/>
                </a:solidFill>
                <a:latin typeface="Century Gothic" charset="0"/>
                <a:ea typeface="Century Gothic" charset="0"/>
                <a:cs typeface="Century Gothic" charset="0"/>
              </a:endParaRPr>
            </a:p>
          </p:txBody>
        </p:sp>
      </p:gr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6" name="Oval 65"/>
          <p:cNvSpPr/>
          <p:nvPr/>
        </p:nvSpPr>
        <p:spPr bwMode="auto">
          <a:xfrm>
            <a:off x="1066800" y="45720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cxnSp>
        <p:nvCxnSpPr>
          <p:cNvPr id="207882" name="Curved Connector 121"/>
          <p:cNvCxnSpPr>
            <a:cxnSpLocks noChangeShapeType="1"/>
          </p:cNvCxnSpPr>
          <p:nvPr/>
        </p:nvCxnSpPr>
        <p:spPr bwMode="auto">
          <a:xfrm>
            <a:off x="1066800" y="6019800"/>
            <a:ext cx="914400" cy="914400"/>
          </a:xfrm>
          <a:prstGeom prst="curvedConnector3">
            <a:avLst>
              <a:gd name="adj1" fmla="val 50000"/>
            </a:avLst>
          </a:prstGeom>
          <a:noFill/>
          <a:ln w="9525">
            <a:noFill/>
            <a:round/>
            <a:headEnd/>
            <a:tailEnd type="arrow" w="med" len="med"/>
          </a:ln>
        </p:spPr>
      </p:cxnSp>
      <p:sp>
        <p:nvSpPr>
          <p:cNvPr id="68" name="Oval 67"/>
          <p:cNvSpPr/>
          <p:nvPr/>
        </p:nvSpPr>
        <p:spPr bwMode="auto">
          <a:xfrm>
            <a:off x="1066926" y="57150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07886" name="Straight Arrow Connector 136"/>
          <p:cNvCxnSpPr>
            <a:cxnSpLocks noChangeShapeType="1"/>
          </p:cNvCxnSpPr>
          <p:nvPr/>
        </p:nvCxnSpPr>
        <p:spPr bwMode="auto">
          <a:xfrm rot="5400000">
            <a:off x="1009650" y="3600450"/>
            <a:ext cx="1371600" cy="5715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207890"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3</a:t>
            </a:r>
          </a:p>
        </p:txBody>
      </p:sp>
      <p:sp>
        <p:nvSpPr>
          <p:cNvPr id="207891" name="Text Box 4"/>
          <p:cNvSpPr txBox="1">
            <a:spLocks noChangeArrowheads="1"/>
          </p:cNvSpPr>
          <p:nvPr/>
        </p:nvSpPr>
        <p:spPr bwMode="auto">
          <a:xfrm>
            <a:off x="328613" y="6343650"/>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BDF...</a:t>
            </a:r>
          </a:p>
        </p:txBody>
      </p:sp>
      <p:sp>
        <p:nvSpPr>
          <p:cNvPr id="207892"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&gt; 3</a:t>
            </a:r>
            <a:endParaRPr lang="en-US" sz="2000">
              <a:solidFill>
                <a:srgbClr val="FF0000"/>
              </a:solidFill>
              <a:latin typeface="Century Gothic" charset="0"/>
              <a:ea typeface="Century Gothic" charset="0"/>
              <a:cs typeface="Century Gothic" charset="0"/>
            </a:endParaRPr>
          </a:p>
        </p:txBody>
      </p:sp>
      <p:grpSp>
        <p:nvGrpSpPr>
          <p:cNvPr id="207893" name="Group 57"/>
          <p:cNvGrpSpPr>
            <a:grpSpLocks/>
          </p:cNvGrpSpPr>
          <p:nvPr/>
        </p:nvGrpSpPr>
        <p:grpSpPr bwMode="auto">
          <a:xfrm>
            <a:off x="5334000" y="1066800"/>
            <a:ext cx="3810000" cy="1016000"/>
            <a:chOff x="5334000" y="1066800"/>
            <a:chExt cx="3810000" cy="1015663"/>
          </a:xfrm>
        </p:grpSpPr>
        <p:sp>
          <p:nvSpPr>
            <p:cNvPr id="207895" name="Text Box 52"/>
            <p:cNvSpPr txBox="1">
              <a:spLocks noChangeArrowheads="1"/>
            </p:cNvSpPr>
            <p:nvPr/>
          </p:nvSpPr>
          <p:spPr bwMode="auto">
            <a:xfrm>
              <a:off x="6172200" y="1066800"/>
              <a:ext cx="2971800" cy="1015663"/>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A is removed from the query because its path has terminated</a:t>
              </a:r>
            </a:p>
          </p:txBody>
        </p:sp>
        <p:grpSp>
          <p:nvGrpSpPr>
            <p:cNvPr id="207896" name="Group 56"/>
            <p:cNvGrpSpPr>
              <a:grpSpLocks/>
            </p:cNvGrpSpPr>
            <p:nvPr/>
          </p:nvGrpSpPr>
          <p:grpSpPr bwMode="auto">
            <a:xfrm>
              <a:off x="5334000" y="1226210"/>
              <a:ext cx="685674" cy="696843"/>
              <a:chOff x="5334000" y="1077843"/>
              <a:chExt cx="685674" cy="696843"/>
            </a:xfrm>
          </p:grpSpPr>
          <p:sp>
            <p:nvSpPr>
              <p:cNvPr id="50" name="Oval 49"/>
              <p:cNvSpPr/>
              <p:nvPr/>
            </p:nvSpPr>
            <p:spPr bwMode="auto">
              <a:xfrm>
                <a:off x="5334000" y="1077843"/>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800" kern="0" dirty="0">
                    <a:solidFill>
                      <a:sysClr val="window" lastClr="FFFFFF"/>
                    </a:solidFill>
                    <a:latin typeface="Calibri"/>
                  </a:rPr>
                  <a:t>A</a:t>
                </a:r>
              </a:p>
            </p:txBody>
          </p:sp>
          <p:sp>
            <p:nvSpPr>
              <p:cNvPr id="207900" name="Line 45"/>
              <p:cNvSpPr>
                <a:spLocks noChangeShapeType="1"/>
              </p:cNvSpPr>
              <p:nvPr/>
            </p:nvSpPr>
            <p:spPr bwMode="auto">
              <a:xfrm>
                <a:off x="5334000" y="1143000"/>
                <a:ext cx="685674" cy="631686"/>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07901" name="Line 45"/>
              <p:cNvSpPr>
                <a:spLocks noChangeShapeType="1"/>
              </p:cNvSpPr>
              <p:nvPr/>
            </p:nvSpPr>
            <p:spPr bwMode="auto">
              <a:xfrm flipV="1">
                <a:off x="5334000" y="1142999"/>
                <a:ext cx="685674" cy="631686"/>
              </a:xfrm>
              <a:prstGeom prst="line">
                <a:avLst/>
              </a:prstGeom>
              <a:noFill/>
              <a:ln w="38100">
                <a:solidFill>
                  <a:srgbClr val="FF0000"/>
                </a:solidFill>
                <a:round/>
                <a:headEnd/>
                <a:tailEnd/>
              </a:ln>
            </p:spPr>
            <p:txBody>
              <a:bodyPr>
                <a:prstTxWarp prst="textNoShape">
                  <a:avLst/>
                </a:prstTxWarp>
              </a:bodyPr>
              <a:lstStyle/>
              <a:p>
                <a:endParaRPr lang="en-US"/>
              </a:p>
            </p:txBody>
          </p:sp>
        </p:grpSp>
      </p:grpSp>
      <p:sp>
        <p:nvSpPr>
          <p:cNvPr id="207894" name="Slide Number Placeholder 25"/>
          <p:cNvSpPr>
            <a:spLocks noGrp="1"/>
          </p:cNvSpPr>
          <p:nvPr>
            <p:ph type="sldNum" sz="quarter" idx="12"/>
          </p:nvPr>
        </p:nvSpPr>
        <p:spPr>
          <a:noFill/>
        </p:spPr>
        <p:txBody>
          <a:bodyPr/>
          <a:lstStyle/>
          <a:p>
            <a:fld id="{D0D55F26-B0B0-FF43-BDF0-05CDC9E557C5}" type="slidenum">
              <a:rPr lang="en-US" smtClean="0">
                <a:latin typeface="Eurostile" charset="0"/>
                <a:ea typeface="Eurostile" charset="0"/>
                <a:cs typeface="Eurostile" charset="0"/>
              </a:rPr>
              <a:pPr/>
              <a:t>82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209923"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9" name="Oval 68"/>
          <p:cNvSpPr/>
          <p:nvPr/>
        </p:nvSpPr>
        <p:spPr bwMode="auto">
          <a:xfrm>
            <a:off x="26670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09926"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09930" name="Straight Arrow Connector 138"/>
          <p:cNvCxnSpPr>
            <a:cxnSpLocks noChangeShapeType="1"/>
          </p:cNvCxnSpPr>
          <p:nvPr/>
        </p:nvCxnSpPr>
        <p:spPr bwMode="auto">
          <a:xfrm rot="16200000" flipH="1">
            <a:off x="2038350" y="3143250"/>
            <a:ext cx="1371600" cy="14859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cxnSp>
        <p:nvCxnSpPr>
          <p:cNvPr id="209934" name="Straight Connector 168"/>
          <p:cNvCxnSpPr>
            <a:cxnSpLocks noChangeShapeType="1"/>
          </p:cNvCxnSpPr>
          <p:nvPr/>
        </p:nvCxnSpPr>
        <p:spPr bwMode="auto">
          <a:xfrm>
            <a:off x="3733800" y="5181600"/>
            <a:ext cx="914400" cy="914400"/>
          </a:xfrm>
          <a:prstGeom prst="line">
            <a:avLst/>
          </a:prstGeom>
          <a:noFill/>
          <a:ln w="9525">
            <a:noFill/>
            <a:round/>
            <a:headEnd/>
            <a:tailEnd/>
          </a:ln>
        </p:spPr>
      </p:cxnSp>
      <p:cxnSp>
        <p:nvCxnSpPr>
          <p:cNvPr id="209935" name="Straight Connector 170"/>
          <p:cNvCxnSpPr>
            <a:cxnSpLocks noChangeShapeType="1"/>
            <a:endCxn id="70" idx="0"/>
          </p:cNvCxnSpPr>
          <p:nvPr/>
        </p:nvCxnSpPr>
        <p:spPr bwMode="auto">
          <a:xfrm rot="16200000" flipH="1">
            <a:off x="3614738" y="5253038"/>
            <a:ext cx="557212" cy="366712"/>
          </a:xfrm>
          <a:prstGeom prst="line">
            <a:avLst/>
          </a:prstGeom>
          <a:noFill/>
          <a:ln w="53975">
            <a:solidFill>
              <a:srgbClr val="FF0000"/>
            </a:solidFill>
            <a:prstDash val="sysDot"/>
            <a:round/>
            <a:headEnd/>
            <a:tailEnd/>
          </a:ln>
        </p:spPr>
      </p:cxnSp>
      <p:sp>
        <p:nvSpPr>
          <p:cNvPr id="70" name="Oval 69"/>
          <p:cNvSpPr/>
          <p:nvPr/>
        </p:nvSpPr>
        <p:spPr bwMode="auto">
          <a:xfrm>
            <a:off x="37338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cxnSp>
        <p:nvCxnSpPr>
          <p:cNvPr id="209937" name="Straight Connector 171"/>
          <p:cNvCxnSpPr>
            <a:cxnSpLocks noChangeShapeType="1"/>
            <a:endCxn id="69" idx="0"/>
          </p:cNvCxnSpPr>
          <p:nvPr/>
        </p:nvCxnSpPr>
        <p:spPr bwMode="auto">
          <a:xfrm rot="5400000">
            <a:off x="2838451" y="5329237"/>
            <a:ext cx="557212" cy="214313"/>
          </a:xfrm>
          <a:prstGeom prst="line">
            <a:avLst/>
          </a:prstGeom>
          <a:noFill/>
          <a:ln w="53975">
            <a:solidFill>
              <a:srgbClr val="FF0000"/>
            </a:solidFill>
            <a:prstDash val="sysDot"/>
            <a:round/>
            <a:headEnd/>
            <a:tailEnd/>
          </a:ln>
        </p:spPr>
      </p:cxnSp>
      <p:sp>
        <p:nvSpPr>
          <p:cNvPr id="72" name="Oval 71"/>
          <p:cNvSpPr/>
          <p:nvPr/>
        </p:nvSpPr>
        <p:spPr bwMode="auto">
          <a:xfrm>
            <a:off x="3124200" y="45720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grpSp>
        <p:nvGrpSpPr>
          <p:cNvPr id="209941" name="Group 37"/>
          <p:cNvGrpSpPr>
            <a:grpSpLocks/>
          </p:cNvGrpSpPr>
          <p:nvPr/>
        </p:nvGrpSpPr>
        <p:grpSpPr bwMode="auto">
          <a:xfrm>
            <a:off x="5753100" y="1009650"/>
            <a:ext cx="3390900" cy="1016000"/>
            <a:chOff x="5753099" y="1009650"/>
            <a:chExt cx="3390901" cy="1015663"/>
          </a:xfrm>
        </p:grpSpPr>
        <p:sp>
          <p:nvSpPr>
            <p:cNvPr id="209944" name="Text Box 49"/>
            <p:cNvSpPr txBox="1">
              <a:spLocks noChangeArrowheads="1"/>
            </p:cNvSpPr>
            <p:nvPr/>
          </p:nvSpPr>
          <p:spPr bwMode="auto">
            <a:xfrm>
              <a:off x="6172200" y="1009650"/>
              <a:ext cx="2971800" cy="1015663"/>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 has no sufficiently trusted direct relationships</a:t>
              </a:r>
            </a:p>
          </p:txBody>
        </p:sp>
        <p:cxnSp>
          <p:nvCxnSpPr>
            <p:cNvPr id="209945" name="Straight Connector 174"/>
            <p:cNvCxnSpPr>
              <a:cxnSpLocks noChangeShapeType="1"/>
            </p:cNvCxnSpPr>
            <p:nvPr/>
          </p:nvCxnSpPr>
          <p:spPr bwMode="auto">
            <a:xfrm rot="5400000">
              <a:off x="5448299" y="1517481"/>
              <a:ext cx="609600" cy="0"/>
            </a:xfrm>
            <a:prstGeom prst="line">
              <a:avLst/>
            </a:prstGeom>
            <a:noFill/>
            <a:ln w="53975">
              <a:solidFill>
                <a:srgbClr val="FF0000"/>
              </a:solidFill>
              <a:prstDash val="sysDot"/>
              <a:round/>
              <a:headEnd/>
              <a:tailEnd/>
            </a:ln>
          </p:spPr>
        </p:cxnSp>
      </p:grpSp>
      <p:sp>
        <p:nvSpPr>
          <p:cNvPr id="209942"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3</a:t>
            </a:r>
          </a:p>
        </p:txBody>
      </p:sp>
      <p:sp>
        <p:nvSpPr>
          <p:cNvPr id="209943" name="Slide Number Placeholder 21"/>
          <p:cNvSpPr>
            <a:spLocks noGrp="1"/>
          </p:cNvSpPr>
          <p:nvPr>
            <p:ph type="sldNum" sz="quarter" idx="12"/>
          </p:nvPr>
        </p:nvSpPr>
        <p:spPr>
          <a:noFill/>
        </p:spPr>
        <p:txBody>
          <a:bodyPr/>
          <a:lstStyle/>
          <a:p>
            <a:fld id="{38FFBDA8-0DD3-1640-9620-CB428389D0E7}" type="slidenum">
              <a:rPr lang="en-US" smtClean="0">
                <a:latin typeface="Eurostile" charset="0"/>
                <a:ea typeface="Eurostile" charset="0"/>
                <a:cs typeface="Eurostile" charset="0"/>
              </a:rPr>
              <a:pPr/>
              <a:t>83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11970" name="Shape 72"/>
          <p:cNvCxnSpPr>
            <a:cxnSpLocks noChangeShapeType="1"/>
          </p:cNvCxnSpPr>
          <p:nvPr/>
        </p:nvCxnSpPr>
        <p:spPr bwMode="auto">
          <a:xfrm rot="16200000" flipV="1">
            <a:off x="2098675" y="3082925"/>
            <a:ext cx="1860550" cy="1409700"/>
          </a:xfrm>
          <a:prstGeom prst="bentConnector2">
            <a:avLst/>
          </a:prstGeom>
          <a:noFill/>
          <a:ln w="57150" cap="sq">
            <a:solidFill>
              <a:srgbClr val="3366FF"/>
            </a:solidFill>
            <a:round/>
            <a:headEnd/>
            <a:tailEnd type="triangle" w="med" len="med"/>
          </a:ln>
        </p:spPr>
      </p:cxnSp>
      <p:cxnSp>
        <p:nvCxnSpPr>
          <p:cNvPr id="211971" name="Shape 72"/>
          <p:cNvCxnSpPr>
            <a:cxnSpLocks noChangeShapeType="1"/>
          </p:cNvCxnSpPr>
          <p:nvPr/>
        </p:nvCxnSpPr>
        <p:spPr bwMode="auto">
          <a:xfrm flipH="1" flipV="1">
            <a:off x="2957513" y="1409700"/>
            <a:ext cx="852487" cy="3505200"/>
          </a:xfrm>
          <a:prstGeom prst="bentConnector3">
            <a:avLst>
              <a:gd name="adj1" fmla="val -90671"/>
            </a:avLst>
          </a:prstGeom>
          <a:noFill/>
          <a:ln w="57150" cap="sq">
            <a:solidFill>
              <a:srgbClr val="3366FF"/>
            </a:solidFill>
            <a:round/>
            <a:headEnd/>
            <a:tailEnd type="triangle" w="med" len="med"/>
          </a:ln>
        </p:spPr>
      </p:cxnSp>
      <p:sp>
        <p:nvSpPr>
          <p:cNvPr id="211972"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211973" name="Text Box 53"/>
          <p:cNvSpPr txBox="1">
            <a:spLocks noChangeArrowheads="1"/>
          </p:cNvSpPr>
          <p:nvPr/>
        </p:nvSpPr>
        <p:spPr bwMode="auto">
          <a:xfrm>
            <a:off x="6172200" y="640080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Max Path Length = </a:t>
            </a:r>
            <a:r>
              <a:rPr lang="en-US" sz="2000">
                <a:solidFill>
                  <a:srgbClr val="FF0000"/>
                </a:solidFill>
                <a:latin typeface="Century Gothic" charset="0"/>
                <a:ea typeface="Century Gothic" charset="0"/>
                <a:cs typeface="Century Gothic" charset="0"/>
              </a:rPr>
              <a:t>4</a:t>
            </a:r>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9" name="Oval 68"/>
          <p:cNvSpPr/>
          <p:nvPr/>
        </p:nvSpPr>
        <p:spPr bwMode="auto">
          <a:xfrm>
            <a:off x="26670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11976"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11980" name="Straight Arrow Connector 138"/>
          <p:cNvCxnSpPr>
            <a:cxnSpLocks noChangeShapeType="1"/>
          </p:cNvCxnSpPr>
          <p:nvPr/>
        </p:nvCxnSpPr>
        <p:spPr bwMode="auto">
          <a:xfrm rot="16200000" flipH="1">
            <a:off x="2038350" y="3143250"/>
            <a:ext cx="1371600" cy="14859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cxnSp>
        <p:nvCxnSpPr>
          <p:cNvPr id="211984" name="Straight Connector 168"/>
          <p:cNvCxnSpPr>
            <a:cxnSpLocks noChangeShapeType="1"/>
          </p:cNvCxnSpPr>
          <p:nvPr/>
        </p:nvCxnSpPr>
        <p:spPr bwMode="auto">
          <a:xfrm>
            <a:off x="3733800" y="5181600"/>
            <a:ext cx="914400" cy="914400"/>
          </a:xfrm>
          <a:prstGeom prst="line">
            <a:avLst/>
          </a:prstGeom>
          <a:noFill/>
          <a:ln w="9525">
            <a:noFill/>
            <a:round/>
            <a:headEnd/>
            <a:tailEnd/>
          </a:ln>
        </p:spPr>
      </p:cxnSp>
      <p:cxnSp>
        <p:nvCxnSpPr>
          <p:cNvPr id="211985" name="Straight Connector 170"/>
          <p:cNvCxnSpPr>
            <a:cxnSpLocks noChangeShapeType="1"/>
            <a:endCxn id="70" idx="0"/>
          </p:cNvCxnSpPr>
          <p:nvPr/>
        </p:nvCxnSpPr>
        <p:spPr bwMode="auto">
          <a:xfrm rot="16200000" flipH="1">
            <a:off x="3614738" y="5253038"/>
            <a:ext cx="557212" cy="366712"/>
          </a:xfrm>
          <a:prstGeom prst="line">
            <a:avLst/>
          </a:prstGeom>
          <a:noFill/>
          <a:ln w="53975">
            <a:solidFill>
              <a:srgbClr val="FF0000"/>
            </a:solidFill>
            <a:prstDash val="sysDot"/>
            <a:round/>
            <a:headEnd/>
            <a:tailEnd/>
          </a:ln>
        </p:spPr>
      </p:cxnSp>
      <p:sp>
        <p:nvSpPr>
          <p:cNvPr id="70" name="Oval 69"/>
          <p:cNvSpPr/>
          <p:nvPr/>
        </p:nvSpPr>
        <p:spPr bwMode="auto">
          <a:xfrm>
            <a:off x="37338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cxnSp>
        <p:nvCxnSpPr>
          <p:cNvPr id="211987" name="Straight Connector 171"/>
          <p:cNvCxnSpPr>
            <a:cxnSpLocks noChangeShapeType="1"/>
            <a:endCxn id="69" idx="0"/>
          </p:cNvCxnSpPr>
          <p:nvPr/>
        </p:nvCxnSpPr>
        <p:spPr bwMode="auto">
          <a:xfrm rot="5400000">
            <a:off x="2838451" y="5329237"/>
            <a:ext cx="557212" cy="214313"/>
          </a:xfrm>
          <a:prstGeom prst="line">
            <a:avLst/>
          </a:prstGeom>
          <a:noFill/>
          <a:ln w="53975">
            <a:solidFill>
              <a:srgbClr val="FF0000"/>
            </a:solidFill>
            <a:prstDash val="sysDot"/>
            <a:round/>
            <a:headEnd/>
            <a:tailEnd/>
          </a:ln>
        </p:spPr>
      </p:cxnSp>
      <p:sp>
        <p:nvSpPr>
          <p:cNvPr id="72" name="Oval 71"/>
          <p:cNvSpPr/>
          <p:nvPr/>
        </p:nvSpPr>
        <p:spPr bwMode="auto">
          <a:xfrm>
            <a:off x="3124200" y="45720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grpSp>
        <p:nvGrpSpPr>
          <p:cNvPr id="211991" name="Group 37"/>
          <p:cNvGrpSpPr>
            <a:grpSpLocks/>
          </p:cNvGrpSpPr>
          <p:nvPr/>
        </p:nvGrpSpPr>
        <p:grpSpPr bwMode="auto">
          <a:xfrm>
            <a:off x="5753100" y="1009650"/>
            <a:ext cx="3390900" cy="1016000"/>
            <a:chOff x="5753099" y="1009650"/>
            <a:chExt cx="3390901" cy="1015663"/>
          </a:xfrm>
        </p:grpSpPr>
        <p:sp>
          <p:nvSpPr>
            <p:cNvPr id="212002" name="Text Box 49"/>
            <p:cNvSpPr txBox="1">
              <a:spLocks noChangeArrowheads="1"/>
            </p:cNvSpPr>
            <p:nvPr/>
          </p:nvSpPr>
          <p:spPr bwMode="auto">
            <a:xfrm>
              <a:off x="6172200" y="1009650"/>
              <a:ext cx="2971800" cy="1015663"/>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 has no sufficiently trusted direct relationships</a:t>
              </a:r>
            </a:p>
          </p:txBody>
        </p:sp>
        <p:cxnSp>
          <p:nvCxnSpPr>
            <p:cNvPr id="212003" name="Straight Connector 174"/>
            <p:cNvCxnSpPr>
              <a:cxnSpLocks noChangeShapeType="1"/>
            </p:cNvCxnSpPr>
            <p:nvPr/>
          </p:nvCxnSpPr>
          <p:spPr bwMode="auto">
            <a:xfrm rot="5400000">
              <a:off x="5448299" y="1517481"/>
              <a:ext cx="609600" cy="0"/>
            </a:xfrm>
            <a:prstGeom prst="line">
              <a:avLst/>
            </a:prstGeom>
            <a:noFill/>
            <a:ln w="53975">
              <a:solidFill>
                <a:srgbClr val="FF0000"/>
              </a:solidFill>
              <a:prstDash val="sysDot"/>
              <a:round/>
              <a:headEnd/>
              <a:tailEnd/>
            </a:ln>
          </p:spPr>
        </p:cxnSp>
      </p:grpSp>
      <p:sp>
        <p:nvSpPr>
          <p:cNvPr id="211992" name="Text Box 53"/>
          <p:cNvSpPr txBox="1">
            <a:spLocks noChangeArrowheads="1"/>
          </p:cNvSpPr>
          <p:nvPr/>
        </p:nvSpPr>
        <p:spPr bwMode="auto">
          <a:xfrm>
            <a:off x="6172200" y="6000750"/>
            <a:ext cx="2971800" cy="400050"/>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Path Length = 3</a:t>
            </a:r>
          </a:p>
        </p:txBody>
      </p:sp>
      <p:grpSp>
        <p:nvGrpSpPr>
          <p:cNvPr id="211993" name="Group 38"/>
          <p:cNvGrpSpPr>
            <a:grpSpLocks/>
          </p:cNvGrpSpPr>
          <p:nvPr/>
        </p:nvGrpSpPr>
        <p:grpSpPr bwMode="auto">
          <a:xfrm>
            <a:off x="5486400" y="4503738"/>
            <a:ext cx="3657600" cy="822325"/>
            <a:chOff x="5486336" y="4503136"/>
            <a:chExt cx="3657664" cy="823530"/>
          </a:xfrm>
        </p:grpSpPr>
        <p:cxnSp>
          <p:nvCxnSpPr>
            <p:cNvPr id="212000" name="Shape 72"/>
            <p:cNvCxnSpPr>
              <a:cxnSpLocks noChangeShapeType="1"/>
            </p:cNvCxnSpPr>
            <p:nvPr/>
          </p:nvCxnSpPr>
          <p:spPr bwMode="auto">
            <a:xfrm rot="5400000" flipH="1" flipV="1">
              <a:off x="5341334" y="4648138"/>
              <a:ext cx="823530" cy="533526"/>
            </a:xfrm>
            <a:prstGeom prst="bentConnector3">
              <a:avLst>
                <a:gd name="adj1" fmla="val 100069"/>
              </a:avLst>
            </a:prstGeom>
            <a:noFill/>
            <a:ln w="57150" cap="sq">
              <a:solidFill>
                <a:srgbClr val="3366FF"/>
              </a:solidFill>
              <a:round/>
              <a:headEnd/>
              <a:tailEnd type="triangle" w="med" len="med"/>
            </a:ln>
          </p:spPr>
        </p:cxnSp>
        <p:sp>
          <p:nvSpPr>
            <p:cNvPr id="212001" name="Text Box 51"/>
            <p:cNvSpPr txBox="1">
              <a:spLocks noChangeArrowheads="1"/>
            </p:cNvSpPr>
            <p:nvPr/>
          </p:nvSpPr>
          <p:spPr bwMode="auto">
            <a:xfrm>
              <a:off x="6172200" y="4560958"/>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 sends out of band replies to A and B</a:t>
              </a:r>
            </a:p>
          </p:txBody>
        </p:sp>
      </p:grpSp>
      <p:sp>
        <p:nvSpPr>
          <p:cNvPr id="211994" name="Text Box 4"/>
          <p:cNvSpPr txBox="1">
            <a:spLocks noChangeArrowheads="1"/>
          </p:cNvSpPr>
          <p:nvPr/>
        </p:nvSpPr>
        <p:spPr bwMode="auto">
          <a:xfrm>
            <a:off x="3224213" y="1009650"/>
            <a:ext cx="6619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ABE</a:t>
            </a:r>
          </a:p>
        </p:txBody>
      </p:sp>
      <p:grpSp>
        <p:nvGrpSpPr>
          <p:cNvPr id="211995" name="Group 42"/>
          <p:cNvGrpSpPr>
            <a:grpSpLocks/>
          </p:cNvGrpSpPr>
          <p:nvPr/>
        </p:nvGrpSpPr>
        <p:grpSpPr bwMode="auto">
          <a:xfrm>
            <a:off x="5372100" y="2882900"/>
            <a:ext cx="3771900" cy="762000"/>
            <a:chOff x="5372099" y="2883224"/>
            <a:chExt cx="3771901" cy="762001"/>
          </a:xfrm>
        </p:grpSpPr>
        <p:sp>
          <p:nvSpPr>
            <p:cNvPr id="211998" name="Text Box 49"/>
            <p:cNvSpPr txBox="1">
              <a:spLocks noChangeArrowheads="1"/>
            </p:cNvSpPr>
            <p:nvPr/>
          </p:nvSpPr>
          <p:spPr bwMode="auto">
            <a:xfrm>
              <a:off x="6172200" y="2910281"/>
              <a:ext cx="2971800" cy="707886"/>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E can not propagate any queries</a:t>
              </a:r>
            </a:p>
          </p:txBody>
        </p:sp>
        <p:sp>
          <p:nvSpPr>
            <p:cNvPr id="211999" name="Octagon 52"/>
            <p:cNvSpPr>
              <a:spLocks noChangeArrowheads="1"/>
            </p:cNvSpPr>
            <p:nvPr/>
          </p:nvSpPr>
          <p:spPr bwMode="auto">
            <a:xfrm>
              <a:off x="5372099" y="2883224"/>
              <a:ext cx="762001" cy="762001"/>
            </a:xfrm>
            <a:prstGeom prst="octagon">
              <a:avLst>
                <a:gd name="adj" fmla="val 29287"/>
              </a:avLst>
            </a:prstGeom>
            <a:solidFill>
              <a:srgbClr val="FF0000"/>
            </a:solidFill>
            <a:ln w="9525">
              <a:noFill/>
              <a:round/>
              <a:headEnd/>
              <a:tailEnd/>
            </a:ln>
          </p:spPr>
          <p:txBody>
            <a:bodyPr anchor="ctr" anchorCtr="1">
              <a:prstTxWarp prst="textNoShape">
                <a:avLst/>
              </a:prstTxWarp>
            </a:bodyPr>
            <a:lstStyle/>
            <a:p>
              <a:r>
                <a:rPr lang="en-US" sz="1300">
                  <a:solidFill>
                    <a:schemeClr val="tx1"/>
                  </a:solidFill>
                </a:rPr>
                <a:t>Stop</a:t>
              </a:r>
            </a:p>
          </p:txBody>
        </p:sp>
      </p:grpSp>
      <p:sp>
        <p:nvSpPr>
          <p:cNvPr id="211996" name="Text Box 4"/>
          <p:cNvSpPr txBox="1">
            <a:spLocks noChangeArrowheads="1"/>
          </p:cNvSpPr>
          <p:nvPr/>
        </p:nvSpPr>
        <p:spPr bwMode="auto">
          <a:xfrm>
            <a:off x="2894013" y="2457450"/>
            <a:ext cx="6619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BE</a:t>
            </a:r>
          </a:p>
        </p:txBody>
      </p:sp>
      <p:sp>
        <p:nvSpPr>
          <p:cNvPr id="211997" name="Slide Number Placeholder 31"/>
          <p:cNvSpPr>
            <a:spLocks noGrp="1"/>
          </p:cNvSpPr>
          <p:nvPr>
            <p:ph type="sldNum" sz="quarter" idx="12"/>
          </p:nvPr>
        </p:nvSpPr>
        <p:spPr>
          <a:noFill/>
        </p:spPr>
        <p:txBody>
          <a:bodyPr/>
          <a:lstStyle/>
          <a:p>
            <a:fld id="{B84F1FCC-7D56-6143-9269-3C763B026F2A}" type="slidenum">
              <a:rPr lang="en-US" smtClean="0">
                <a:latin typeface="Eurostile" charset="0"/>
                <a:ea typeface="Eurostile" charset="0"/>
                <a:cs typeface="Eurostile" charset="0"/>
              </a:rPr>
              <a:pPr/>
              <a:t>84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14018" name="Straight Arrow Connector 164"/>
          <p:cNvCxnSpPr>
            <a:cxnSpLocks noChangeShapeType="1"/>
          </p:cNvCxnSpPr>
          <p:nvPr/>
        </p:nvCxnSpPr>
        <p:spPr bwMode="auto">
          <a:xfrm rot="16200000" flipH="1">
            <a:off x="1181100" y="5486400"/>
            <a:ext cx="457200" cy="0"/>
          </a:xfrm>
          <a:prstGeom prst="straightConnector1">
            <a:avLst/>
          </a:prstGeom>
          <a:noFill/>
          <a:ln w="53975">
            <a:solidFill>
              <a:srgbClr val="FF0000"/>
            </a:solidFill>
            <a:round/>
            <a:headEnd/>
            <a:tailEnd type="triangle" w="med" len="med"/>
          </a:ln>
        </p:spPr>
      </p:cxnSp>
      <p:grpSp>
        <p:nvGrpSpPr>
          <p:cNvPr id="214019" name="Group 77"/>
          <p:cNvGrpSpPr>
            <a:grpSpLocks/>
          </p:cNvGrpSpPr>
          <p:nvPr/>
        </p:nvGrpSpPr>
        <p:grpSpPr bwMode="auto">
          <a:xfrm>
            <a:off x="2894013" y="1600200"/>
            <a:ext cx="1141412" cy="908050"/>
            <a:chOff x="2893221" y="1600199"/>
            <a:chExt cx="1142874" cy="907882"/>
          </a:xfrm>
        </p:grpSpPr>
        <p:sp>
          <p:nvSpPr>
            <p:cNvPr id="214059" name="Line 33"/>
            <p:cNvSpPr>
              <a:spLocks noChangeShapeType="1"/>
            </p:cNvSpPr>
            <p:nvPr/>
          </p:nvSpPr>
          <p:spPr bwMode="auto">
            <a:xfrm>
              <a:off x="2893221" y="1600199"/>
              <a:ext cx="573817" cy="425113"/>
            </a:xfrm>
            <a:prstGeom prst="line">
              <a:avLst/>
            </a:prstGeom>
            <a:noFill/>
            <a:ln w="53975">
              <a:solidFill>
                <a:srgbClr val="FF0000"/>
              </a:solidFill>
              <a:prstDash val="sysDot"/>
              <a:round/>
              <a:headEnd/>
              <a:tailEnd/>
            </a:ln>
          </p:spPr>
          <p:txBody>
            <a:bodyPr>
              <a:prstTxWarp prst="textNoShape">
                <a:avLst/>
              </a:prstTxWarp>
            </a:bodyPr>
            <a:lstStyle/>
            <a:p>
              <a:endParaRPr lang="en-US"/>
            </a:p>
          </p:txBody>
        </p:sp>
        <p:sp>
          <p:nvSpPr>
            <p:cNvPr id="80" name="Oval 79"/>
            <p:cNvSpPr/>
            <p:nvPr/>
          </p:nvSpPr>
          <p:spPr bwMode="auto">
            <a:xfrm>
              <a:off x="3350421" y="182228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grpSp>
      <p:cxnSp>
        <p:nvCxnSpPr>
          <p:cNvPr id="214020" name="Straight Arrow Connector 136"/>
          <p:cNvCxnSpPr>
            <a:cxnSpLocks noChangeShapeType="1"/>
          </p:cNvCxnSpPr>
          <p:nvPr/>
        </p:nvCxnSpPr>
        <p:spPr bwMode="auto">
          <a:xfrm rot="5400000">
            <a:off x="1009650" y="3600450"/>
            <a:ext cx="1371600" cy="571500"/>
          </a:xfrm>
          <a:prstGeom prst="straightConnector1">
            <a:avLst/>
          </a:prstGeom>
          <a:noFill/>
          <a:ln w="53975">
            <a:solidFill>
              <a:srgbClr val="FF0000"/>
            </a:solidFill>
            <a:round/>
            <a:headEnd/>
            <a:tailEnd type="triangle" w="med" len="med"/>
          </a:ln>
        </p:spPr>
      </p:cxnSp>
      <p:cxnSp>
        <p:nvCxnSpPr>
          <p:cNvPr id="214021" name="Shape 72"/>
          <p:cNvCxnSpPr>
            <a:cxnSpLocks noChangeShapeType="1"/>
          </p:cNvCxnSpPr>
          <p:nvPr/>
        </p:nvCxnSpPr>
        <p:spPr bwMode="auto">
          <a:xfrm rot="16200000" flipV="1">
            <a:off x="2098675" y="3082925"/>
            <a:ext cx="1860550" cy="1409700"/>
          </a:xfrm>
          <a:prstGeom prst="bentConnector2">
            <a:avLst/>
          </a:prstGeom>
          <a:noFill/>
          <a:ln w="57150" cap="sq">
            <a:solidFill>
              <a:srgbClr val="3366FF"/>
            </a:solidFill>
            <a:round/>
            <a:headEnd/>
            <a:tailEnd type="triangle" w="med" len="med"/>
          </a:ln>
        </p:spPr>
      </p:cxnSp>
      <p:cxnSp>
        <p:nvCxnSpPr>
          <p:cNvPr id="214022" name="Shape 72"/>
          <p:cNvCxnSpPr>
            <a:cxnSpLocks noChangeShapeType="1"/>
          </p:cNvCxnSpPr>
          <p:nvPr/>
        </p:nvCxnSpPr>
        <p:spPr bwMode="auto">
          <a:xfrm flipH="1" flipV="1">
            <a:off x="2957513" y="1409700"/>
            <a:ext cx="852487" cy="3505200"/>
          </a:xfrm>
          <a:prstGeom prst="bentConnector3">
            <a:avLst>
              <a:gd name="adj1" fmla="val -90671"/>
            </a:avLst>
          </a:prstGeom>
          <a:noFill/>
          <a:ln w="57150" cap="sq">
            <a:solidFill>
              <a:srgbClr val="3366FF"/>
            </a:solidFill>
            <a:round/>
            <a:headEnd/>
            <a:tailEnd type="triangle" w="med" len="med"/>
          </a:ln>
        </p:spPr>
      </p:cxnSp>
      <p:sp>
        <p:nvSpPr>
          <p:cNvPr id="214023" name="Line 47"/>
          <p:cNvSpPr>
            <a:spLocks noChangeShapeType="1"/>
          </p:cNvSpPr>
          <p:nvPr/>
        </p:nvSpPr>
        <p:spPr bwMode="auto">
          <a:xfrm>
            <a:off x="4876800" y="609600"/>
            <a:ext cx="0" cy="6248400"/>
          </a:xfrm>
          <a:prstGeom prst="line">
            <a:avLst/>
          </a:prstGeom>
          <a:noFill/>
          <a:ln w="9525">
            <a:solidFill>
              <a:srgbClr val="00FF00"/>
            </a:solidFill>
            <a:round/>
            <a:headEnd/>
            <a:tailEnd/>
          </a:ln>
        </p:spPr>
        <p:txBody>
          <a:bodyPr>
            <a:prstTxWarp prst="textNoShape">
              <a:avLst/>
            </a:prstTxWarp>
            <a:spAutoFit/>
          </a:bodyPr>
          <a:lstStyle/>
          <a:p>
            <a:endParaRPr lang="en-US"/>
          </a:p>
        </p:txBody>
      </p:sp>
      <p:sp>
        <p:nvSpPr>
          <p:cNvPr id="5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400" kern="0" cap="small" dirty="0">
                <a:solidFill>
                  <a:srgbClr val="FFFFFF"/>
                </a:solidFill>
                <a:latin typeface="Century Gothic"/>
                <a:ea typeface="+mj-ea"/>
                <a:cs typeface="Century Gothic"/>
              </a:rPr>
              <a:t>Propagation of a Path Discovery Query Message</a:t>
            </a:r>
          </a:p>
        </p:txBody>
      </p:sp>
      <p:sp>
        <p:nvSpPr>
          <p:cNvPr id="69" name="Oval 68"/>
          <p:cNvSpPr/>
          <p:nvPr/>
        </p:nvSpPr>
        <p:spPr bwMode="auto">
          <a:xfrm>
            <a:off x="26670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14026" name="Straight Arrow Connector 93"/>
          <p:cNvCxnSpPr>
            <a:cxnSpLocks noChangeShapeType="1"/>
          </p:cNvCxnSpPr>
          <p:nvPr/>
        </p:nvCxnSpPr>
        <p:spPr bwMode="auto">
          <a:xfrm rot="5400000">
            <a:off x="1916907" y="1816893"/>
            <a:ext cx="762000" cy="633413"/>
          </a:xfrm>
          <a:prstGeom prst="straightConnector1">
            <a:avLst/>
          </a:prstGeom>
          <a:noFill/>
          <a:ln w="53975">
            <a:solidFill>
              <a:srgbClr val="FF0000"/>
            </a:solidFill>
            <a:round/>
            <a:headEnd/>
            <a:tailEnd type="triangle" w="med" len="med"/>
          </a:ln>
        </p:spPr>
      </p:cxnSp>
      <p:sp>
        <p:nvSpPr>
          <p:cNvPr id="60" name="Oval 59"/>
          <p:cNvSpPr/>
          <p:nvPr/>
        </p:nvSpPr>
        <p:spPr bwMode="auto">
          <a:xfrm>
            <a:off x="2271777" y="10668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14030" name="Curved Connector 121"/>
          <p:cNvCxnSpPr>
            <a:cxnSpLocks noChangeShapeType="1"/>
          </p:cNvCxnSpPr>
          <p:nvPr/>
        </p:nvCxnSpPr>
        <p:spPr bwMode="auto">
          <a:xfrm>
            <a:off x="1066800" y="6019800"/>
            <a:ext cx="914400" cy="914400"/>
          </a:xfrm>
          <a:prstGeom prst="curvedConnector3">
            <a:avLst>
              <a:gd name="adj1" fmla="val 50000"/>
            </a:avLst>
          </a:prstGeom>
          <a:noFill/>
          <a:ln w="9525">
            <a:noFill/>
            <a:round/>
            <a:headEnd/>
            <a:tailEnd type="arrow" w="med" len="med"/>
          </a:ln>
        </p:spPr>
      </p:cxnSp>
      <p:cxnSp>
        <p:nvCxnSpPr>
          <p:cNvPr id="214031" name="Straight Arrow Connector 138"/>
          <p:cNvCxnSpPr>
            <a:cxnSpLocks noChangeShapeType="1"/>
          </p:cNvCxnSpPr>
          <p:nvPr/>
        </p:nvCxnSpPr>
        <p:spPr bwMode="auto">
          <a:xfrm rot="16200000" flipH="1">
            <a:off x="2038350" y="3143250"/>
            <a:ext cx="1371600" cy="1485900"/>
          </a:xfrm>
          <a:prstGeom prst="straightConnector1">
            <a:avLst/>
          </a:prstGeom>
          <a:noFill/>
          <a:ln w="53975">
            <a:solidFill>
              <a:srgbClr val="FF0000"/>
            </a:solidFill>
            <a:round/>
            <a:headEnd/>
            <a:tailEnd type="triangle" w="med" len="med"/>
          </a:ln>
        </p:spPr>
      </p:cxnSp>
      <p:sp>
        <p:nvSpPr>
          <p:cNvPr id="65" name="Oval 64"/>
          <p:cNvSpPr/>
          <p:nvPr/>
        </p:nvSpPr>
        <p:spPr bwMode="auto">
          <a:xfrm>
            <a:off x="1638363" y="25146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cxnSp>
        <p:nvCxnSpPr>
          <p:cNvPr id="214035" name="Straight Connector 170"/>
          <p:cNvCxnSpPr>
            <a:cxnSpLocks noChangeShapeType="1"/>
            <a:endCxn id="70" idx="0"/>
          </p:cNvCxnSpPr>
          <p:nvPr/>
        </p:nvCxnSpPr>
        <p:spPr bwMode="auto">
          <a:xfrm rot="16200000" flipH="1">
            <a:off x="3614738" y="5253038"/>
            <a:ext cx="557212" cy="366712"/>
          </a:xfrm>
          <a:prstGeom prst="line">
            <a:avLst/>
          </a:prstGeom>
          <a:noFill/>
          <a:ln w="53975">
            <a:solidFill>
              <a:srgbClr val="FF0000"/>
            </a:solidFill>
            <a:prstDash val="sysDot"/>
            <a:round/>
            <a:headEnd/>
            <a:tailEnd/>
          </a:ln>
        </p:spPr>
      </p:cxnSp>
      <p:sp>
        <p:nvSpPr>
          <p:cNvPr id="70" name="Oval 69"/>
          <p:cNvSpPr/>
          <p:nvPr/>
        </p:nvSpPr>
        <p:spPr bwMode="auto">
          <a:xfrm>
            <a:off x="3733800" y="5715001"/>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cxnSp>
        <p:nvCxnSpPr>
          <p:cNvPr id="214037" name="Straight Connector 171"/>
          <p:cNvCxnSpPr>
            <a:cxnSpLocks noChangeShapeType="1"/>
            <a:endCxn id="69" idx="0"/>
          </p:cNvCxnSpPr>
          <p:nvPr/>
        </p:nvCxnSpPr>
        <p:spPr bwMode="auto">
          <a:xfrm rot="5400000">
            <a:off x="2838451" y="5329237"/>
            <a:ext cx="557212" cy="214313"/>
          </a:xfrm>
          <a:prstGeom prst="line">
            <a:avLst/>
          </a:prstGeom>
          <a:noFill/>
          <a:ln w="53975">
            <a:solidFill>
              <a:srgbClr val="FF0000"/>
            </a:solidFill>
            <a:prstDash val="sysDot"/>
            <a:round/>
            <a:headEnd/>
            <a:tailEnd/>
          </a:ln>
        </p:spPr>
      </p:cxnSp>
      <p:sp>
        <p:nvSpPr>
          <p:cNvPr id="72" name="Oval 71"/>
          <p:cNvSpPr/>
          <p:nvPr/>
        </p:nvSpPr>
        <p:spPr bwMode="auto">
          <a:xfrm>
            <a:off x="3124200" y="45720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14041" name="Text Box 4"/>
          <p:cNvSpPr txBox="1">
            <a:spLocks noChangeArrowheads="1"/>
          </p:cNvSpPr>
          <p:nvPr/>
        </p:nvSpPr>
        <p:spPr bwMode="auto">
          <a:xfrm>
            <a:off x="3224213" y="1009650"/>
            <a:ext cx="6619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ABE</a:t>
            </a:r>
          </a:p>
        </p:txBody>
      </p:sp>
      <p:sp>
        <p:nvSpPr>
          <p:cNvPr id="214042" name="Text Box 49"/>
          <p:cNvSpPr txBox="1">
            <a:spLocks noChangeArrowheads="1"/>
          </p:cNvSpPr>
          <p:nvPr/>
        </p:nvSpPr>
        <p:spPr bwMode="auto">
          <a:xfrm>
            <a:off x="4876800" y="3074988"/>
            <a:ext cx="42672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Complete query propagation graph</a:t>
            </a:r>
          </a:p>
        </p:txBody>
      </p:sp>
      <p:sp>
        <p:nvSpPr>
          <p:cNvPr id="214043" name="Text Box 4"/>
          <p:cNvSpPr txBox="1">
            <a:spLocks noChangeArrowheads="1"/>
          </p:cNvSpPr>
          <p:nvPr/>
        </p:nvSpPr>
        <p:spPr bwMode="auto">
          <a:xfrm>
            <a:off x="2894013" y="2457450"/>
            <a:ext cx="6619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BE</a:t>
            </a:r>
          </a:p>
        </p:txBody>
      </p:sp>
      <p:cxnSp>
        <p:nvCxnSpPr>
          <p:cNvPr id="214044" name="Shape 72"/>
          <p:cNvCxnSpPr>
            <a:cxnSpLocks noChangeShapeType="1"/>
          </p:cNvCxnSpPr>
          <p:nvPr/>
        </p:nvCxnSpPr>
        <p:spPr bwMode="auto">
          <a:xfrm rot="10800000" flipH="1">
            <a:off x="1066800" y="1409700"/>
            <a:ext cx="1204913" cy="3505200"/>
          </a:xfrm>
          <a:prstGeom prst="bentConnector3">
            <a:avLst>
              <a:gd name="adj1" fmla="val -18972"/>
            </a:avLst>
          </a:prstGeom>
          <a:noFill/>
          <a:ln w="57150" cap="sq">
            <a:solidFill>
              <a:srgbClr val="3366FF"/>
            </a:solidFill>
            <a:round/>
            <a:headEnd/>
            <a:tailEnd type="triangle" w="med" len="med"/>
          </a:ln>
        </p:spPr>
      </p:cxnSp>
      <p:sp>
        <p:nvSpPr>
          <p:cNvPr id="62" name="Oval 61"/>
          <p:cNvSpPr/>
          <p:nvPr/>
        </p:nvSpPr>
        <p:spPr bwMode="auto">
          <a:xfrm>
            <a:off x="1066800" y="45720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14048" name="Text Box 4"/>
          <p:cNvSpPr txBox="1">
            <a:spLocks noChangeArrowheads="1"/>
          </p:cNvSpPr>
          <p:nvPr/>
        </p:nvSpPr>
        <p:spPr bwMode="auto">
          <a:xfrm>
            <a:off x="1014413" y="966788"/>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ABDF</a:t>
            </a:r>
          </a:p>
        </p:txBody>
      </p:sp>
      <p:sp>
        <p:nvSpPr>
          <p:cNvPr id="71" name="Oval 70"/>
          <p:cNvSpPr/>
          <p:nvPr/>
        </p:nvSpPr>
        <p:spPr bwMode="auto">
          <a:xfrm>
            <a:off x="1066926" y="57150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sp>
        <p:nvSpPr>
          <p:cNvPr id="214052" name="Text Box 4"/>
          <p:cNvSpPr txBox="1">
            <a:spLocks noChangeArrowheads="1"/>
          </p:cNvSpPr>
          <p:nvPr/>
        </p:nvSpPr>
        <p:spPr bwMode="auto">
          <a:xfrm>
            <a:off x="328613" y="5257800"/>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ABDF</a:t>
            </a:r>
          </a:p>
        </p:txBody>
      </p:sp>
      <p:cxnSp>
        <p:nvCxnSpPr>
          <p:cNvPr id="214053" name="Straight Arrow Connector 164"/>
          <p:cNvCxnSpPr>
            <a:cxnSpLocks noChangeShapeType="1"/>
          </p:cNvCxnSpPr>
          <p:nvPr/>
        </p:nvCxnSpPr>
        <p:spPr bwMode="auto">
          <a:xfrm rot="16200000" flipH="1">
            <a:off x="1209675" y="6600825"/>
            <a:ext cx="400050" cy="0"/>
          </a:xfrm>
          <a:prstGeom prst="straightConnector1">
            <a:avLst/>
          </a:prstGeom>
          <a:noFill/>
          <a:ln w="53975">
            <a:solidFill>
              <a:srgbClr val="FF0000"/>
            </a:solidFill>
            <a:round/>
            <a:headEnd/>
            <a:tailEnd type="triangle" w="med" len="med"/>
          </a:ln>
        </p:spPr>
      </p:cxnSp>
      <p:sp>
        <p:nvSpPr>
          <p:cNvPr id="214054" name="Text Box 4"/>
          <p:cNvSpPr txBox="1">
            <a:spLocks noChangeArrowheads="1"/>
          </p:cNvSpPr>
          <p:nvPr/>
        </p:nvSpPr>
        <p:spPr bwMode="auto">
          <a:xfrm>
            <a:off x="328613" y="6343650"/>
            <a:ext cx="8382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BDF...</a:t>
            </a:r>
          </a:p>
        </p:txBody>
      </p:sp>
      <p:sp>
        <p:nvSpPr>
          <p:cNvPr id="214055" name="Text Box 4"/>
          <p:cNvSpPr txBox="1">
            <a:spLocks noChangeArrowheads="1"/>
          </p:cNvSpPr>
          <p:nvPr/>
        </p:nvSpPr>
        <p:spPr bwMode="auto">
          <a:xfrm>
            <a:off x="1014413" y="3551238"/>
            <a:ext cx="7762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ABD</a:t>
            </a:r>
          </a:p>
        </p:txBody>
      </p:sp>
      <p:sp>
        <p:nvSpPr>
          <p:cNvPr id="214056" name="Text Box 4"/>
          <p:cNvSpPr txBox="1">
            <a:spLocks noChangeArrowheads="1"/>
          </p:cNvSpPr>
          <p:nvPr/>
        </p:nvSpPr>
        <p:spPr bwMode="auto">
          <a:xfrm>
            <a:off x="2736850" y="3551238"/>
            <a:ext cx="774700"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ABE</a:t>
            </a:r>
          </a:p>
        </p:txBody>
      </p:sp>
      <p:sp>
        <p:nvSpPr>
          <p:cNvPr id="214057" name="Text Box 4"/>
          <p:cNvSpPr txBox="1">
            <a:spLocks noChangeArrowheads="1"/>
          </p:cNvSpPr>
          <p:nvPr/>
        </p:nvSpPr>
        <p:spPr bwMode="auto">
          <a:xfrm>
            <a:off x="1852613" y="1798638"/>
            <a:ext cx="623887" cy="400050"/>
          </a:xfrm>
          <a:prstGeom prst="rect">
            <a:avLst/>
          </a:prstGeom>
          <a:noFill/>
          <a:ln w="38100">
            <a:noFill/>
            <a:miter lim="800000"/>
            <a:headEnd/>
            <a:tailEnd/>
          </a:ln>
        </p:spPr>
        <p:txBody>
          <a:bodyPr>
            <a:prstTxWarp prst="textNoShape">
              <a:avLst/>
            </a:prstTxWarp>
            <a:spAutoFit/>
          </a:bodyPr>
          <a:lstStyle/>
          <a:p>
            <a:pPr algn="l" eaLnBrk="1" hangingPunct="1"/>
            <a:r>
              <a:rPr lang="en-US" sz="2000">
                <a:solidFill>
                  <a:srgbClr val="FFFFFF"/>
                </a:solidFill>
                <a:latin typeface="Century Gothic" charset="0"/>
                <a:ea typeface="Century Gothic" charset="0"/>
                <a:cs typeface="Century Gothic" charset="0"/>
              </a:rPr>
              <a:t>AB</a:t>
            </a:r>
          </a:p>
        </p:txBody>
      </p:sp>
      <p:sp>
        <p:nvSpPr>
          <p:cNvPr id="214058" name="Slide Number Placeholder 36"/>
          <p:cNvSpPr>
            <a:spLocks noGrp="1"/>
          </p:cNvSpPr>
          <p:nvPr>
            <p:ph type="sldNum" sz="quarter" idx="12"/>
          </p:nvPr>
        </p:nvSpPr>
        <p:spPr>
          <a:noFill/>
        </p:spPr>
        <p:txBody>
          <a:bodyPr/>
          <a:lstStyle/>
          <a:p>
            <a:fld id="{43FA9390-D5F2-A34B-A802-C1626D677E7E}" type="slidenum">
              <a:rPr lang="en-US" smtClean="0">
                <a:latin typeface="Eurostile" charset="0"/>
                <a:ea typeface="Eurostile" charset="0"/>
                <a:cs typeface="Eurostile" charset="0"/>
              </a:rPr>
              <a:pPr/>
              <a:t>85</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8114" name="Picture 18" descr="Solar System 2 with 4 planets 2"/>
          <p:cNvPicPr>
            <a:picLocks noChangeAspect="1" noChangeArrowheads="1"/>
          </p:cNvPicPr>
          <p:nvPr/>
        </p:nvPicPr>
        <p:blipFill>
          <a:blip r:embed="rId3"/>
          <a:srcRect/>
          <a:stretch>
            <a:fillRect/>
          </a:stretch>
        </p:blipFill>
        <p:spPr bwMode="auto">
          <a:xfrm>
            <a:off x="3886200" y="2228850"/>
            <a:ext cx="3201988" cy="2400300"/>
          </a:xfrm>
          <a:prstGeom prst="rect">
            <a:avLst/>
          </a:prstGeom>
          <a:noFill/>
          <a:ln w="9525">
            <a:noFill/>
            <a:miter lim="800000"/>
            <a:headEnd/>
            <a:tailEnd/>
          </a:ln>
        </p:spPr>
      </p:pic>
      <p:pic>
        <p:nvPicPr>
          <p:cNvPr id="218115" name="Picture 10" descr="Solar System 2 with planet my texture"/>
          <p:cNvPicPr>
            <a:picLocks noChangeAspect="1" noChangeArrowheads="1"/>
          </p:cNvPicPr>
          <p:nvPr/>
        </p:nvPicPr>
        <p:blipFill>
          <a:blip r:embed="rId4"/>
          <a:srcRect/>
          <a:stretch>
            <a:fillRect/>
          </a:stretch>
        </p:blipFill>
        <p:spPr bwMode="auto">
          <a:xfrm>
            <a:off x="7315200" y="2800350"/>
            <a:ext cx="1676400" cy="1257300"/>
          </a:xfrm>
          <a:prstGeom prst="rect">
            <a:avLst/>
          </a:prstGeom>
          <a:noFill/>
          <a:ln w="9525">
            <a:noFill/>
            <a:miter lim="800000"/>
            <a:headEnd/>
            <a:tailEnd/>
          </a:ln>
        </p:spPr>
      </p:pic>
      <p:sp>
        <p:nvSpPr>
          <p:cNvPr id="17414" name="Text Box 6"/>
          <p:cNvSpPr txBox="1">
            <a:spLocks noChangeArrowheads="1"/>
          </p:cNvSpPr>
          <p:nvPr/>
        </p:nvSpPr>
        <p:spPr bwMode="auto">
          <a:xfrm>
            <a:off x="0" y="6145213"/>
            <a:ext cx="91440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Century Gothic" charset="0"/>
                <a:ea typeface="Century Gothic" charset="0"/>
                <a:cs typeface="Century Gothic" charset="0"/>
              </a:rPr>
              <a:t>The message is routed from the sending STS to the receiving STS along the specified path</a:t>
            </a:r>
          </a:p>
        </p:txBody>
      </p:sp>
      <p:pic>
        <p:nvPicPr>
          <p:cNvPr id="218117" name="Picture 13" descr="Solar System 2 with 4 planets"/>
          <p:cNvPicPr>
            <a:picLocks noChangeAspect="1" noChangeArrowheads="1"/>
          </p:cNvPicPr>
          <p:nvPr/>
        </p:nvPicPr>
        <p:blipFill>
          <a:blip r:embed="rId5"/>
          <a:srcRect/>
          <a:stretch>
            <a:fillRect/>
          </a:stretch>
        </p:blipFill>
        <p:spPr bwMode="auto">
          <a:xfrm>
            <a:off x="381000" y="2228850"/>
            <a:ext cx="3201988" cy="2400300"/>
          </a:xfrm>
          <a:prstGeom prst="rect">
            <a:avLst/>
          </a:prstGeom>
          <a:noFill/>
          <a:ln w="9525">
            <a:noFill/>
            <a:miter lim="800000"/>
            <a:headEnd/>
            <a:tailEnd/>
          </a:ln>
        </p:spPr>
      </p:pic>
      <p:sp>
        <p:nvSpPr>
          <p:cNvPr id="17423" name="Line 15"/>
          <p:cNvSpPr>
            <a:spLocks noChangeShapeType="1"/>
          </p:cNvSpPr>
          <p:nvPr/>
        </p:nvSpPr>
        <p:spPr bwMode="auto">
          <a:xfrm flipH="1">
            <a:off x="6477000" y="3314700"/>
            <a:ext cx="1600200" cy="495300"/>
          </a:xfrm>
          <a:prstGeom prst="line">
            <a:avLst/>
          </a:prstGeom>
          <a:noFill/>
          <a:ln w="76200">
            <a:solidFill>
              <a:srgbClr val="00FF00"/>
            </a:solidFill>
            <a:round/>
            <a:headEnd type="triangle" w="med" len="med"/>
            <a:tailEnd type="triangle" w="med" len="med"/>
          </a:ln>
        </p:spPr>
        <p:txBody>
          <a:bodyPr wrap="square" anchor="ctr">
            <a:prstTxWarp prst="textNoShape">
              <a:avLst/>
            </a:prstTxWarp>
            <a:spAutoFit/>
          </a:bodyPr>
          <a:lstStyle/>
          <a:p>
            <a:endParaRPr lang="en-US"/>
          </a:p>
        </p:txBody>
      </p:sp>
      <p:sp>
        <p:nvSpPr>
          <p:cNvPr id="263188" name="Line 17"/>
          <p:cNvSpPr>
            <a:spLocks noChangeShapeType="1"/>
          </p:cNvSpPr>
          <p:nvPr/>
        </p:nvSpPr>
        <p:spPr bwMode="auto">
          <a:xfrm flipH="1" flipV="1">
            <a:off x="5562600" y="3314700"/>
            <a:ext cx="533400" cy="495300"/>
          </a:xfrm>
          <a:prstGeom prst="line">
            <a:avLst/>
          </a:prstGeom>
          <a:noFill/>
          <a:ln w="76200">
            <a:solidFill>
              <a:srgbClr val="00FF00"/>
            </a:solidFill>
            <a:round/>
            <a:headEnd/>
            <a:tailEnd type="triangle" w="med" len="med"/>
          </a:ln>
        </p:spPr>
        <p:txBody>
          <a:bodyPr wrap="square" anchor="ctr">
            <a:prstTxWarp prst="textNoShape">
              <a:avLst/>
            </a:prstTxWarp>
            <a:spAutoFit/>
          </a:bodyPr>
          <a:lstStyle/>
          <a:p>
            <a:endParaRPr lang="en-US"/>
          </a:p>
        </p:txBody>
      </p:sp>
      <p:sp>
        <p:nvSpPr>
          <p:cNvPr id="17422" name="Line 14"/>
          <p:cNvSpPr>
            <a:spLocks noChangeShapeType="1"/>
          </p:cNvSpPr>
          <p:nvPr/>
        </p:nvSpPr>
        <p:spPr bwMode="auto">
          <a:xfrm flipH="1">
            <a:off x="2971800" y="3162300"/>
            <a:ext cx="2209800" cy="381000"/>
          </a:xfrm>
          <a:prstGeom prst="line">
            <a:avLst/>
          </a:prstGeom>
          <a:noFill/>
          <a:ln w="76200">
            <a:solidFill>
              <a:srgbClr val="00FF00"/>
            </a:solidFill>
            <a:round/>
            <a:headEnd type="triangle" w="med" len="med"/>
            <a:tailEnd type="triangle" w="med" len="med"/>
          </a:ln>
        </p:spPr>
        <p:txBody>
          <a:bodyPr wrap="square" anchor="ctr">
            <a:prstTxWarp prst="textNoShape">
              <a:avLst/>
            </a:prstTxWarp>
            <a:spAutoFit/>
          </a:bodyPr>
          <a:lstStyle/>
          <a:p>
            <a:endParaRPr lang="en-US"/>
          </a:p>
        </p:txBody>
      </p:sp>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Message Transmission</a:t>
            </a:r>
          </a:p>
        </p:txBody>
      </p:sp>
      <p:sp>
        <p:nvSpPr>
          <p:cNvPr id="263184" name="Line 5"/>
          <p:cNvSpPr>
            <a:spLocks noChangeShapeType="1"/>
          </p:cNvSpPr>
          <p:nvPr/>
        </p:nvSpPr>
        <p:spPr bwMode="auto">
          <a:xfrm flipH="1" flipV="1">
            <a:off x="2057400" y="3162300"/>
            <a:ext cx="457200" cy="266700"/>
          </a:xfrm>
          <a:prstGeom prst="line">
            <a:avLst/>
          </a:prstGeom>
          <a:noFill/>
          <a:ln w="76200">
            <a:solidFill>
              <a:srgbClr val="00FF00"/>
            </a:solidFill>
            <a:round/>
            <a:headEnd/>
            <a:tailEnd type="triangle" w="med" len="med"/>
          </a:ln>
        </p:spPr>
        <p:txBody>
          <a:bodyPr wrap="square" anchor="ctr">
            <a:prstTxWarp prst="textNoShape">
              <a:avLst/>
            </a:prstTxWarp>
            <a:spAutoFit/>
          </a:bodyPr>
          <a:lstStyle/>
          <a:p>
            <a:endParaRPr lang="en-US"/>
          </a:p>
        </p:txBody>
      </p:sp>
      <p:sp>
        <p:nvSpPr>
          <p:cNvPr id="218123" name="Slide Number Placeholder 13"/>
          <p:cNvSpPr>
            <a:spLocks noGrp="1"/>
          </p:cNvSpPr>
          <p:nvPr>
            <p:ph type="sldNum" sz="quarter" idx="12"/>
          </p:nvPr>
        </p:nvSpPr>
        <p:spPr>
          <a:noFill/>
        </p:spPr>
        <p:txBody>
          <a:bodyPr/>
          <a:lstStyle/>
          <a:p>
            <a:fld id="{4D1A8513-ED9D-9449-9CE4-4E47F1EA8BB2}" type="slidenum">
              <a:rPr lang="en-US" smtClean="0">
                <a:latin typeface="Eurostile" charset="0"/>
                <a:ea typeface="Eurostile" charset="0"/>
                <a:cs typeface="Eurostile" charset="0"/>
              </a:rPr>
              <a:pPr/>
              <a:t>86</a:t>
            </a:fld>
            <a:endParaRPr lang="en-US" dirty="0" smtClean="0">
              <a:latin typeface="Eurostile" charset="0"/>
              <a:ea typeface="Eurostile" charset="0"/>
              <a:cs typeface="Eurostile" charset="0"/>
            </a:endParaRPr>
          </a:p>
        </p:txBody>
      </p:sp>
      <p:grpSp>
        <p:nvGrpSpPr>
          <p:cNvPr id="18" name="Group 17"/>
          <p:cNvGrpSpPr/>
          <p:nvPr/>
        </p:nvGrpSpPr>
        <p:grpSpPr>
          <a:xfrm>
            <a:off x="1295400" y="762000"/>
            <a:ext cx="7513605" cy="2302052"/>
            <a:chOff x="1295400" y="762000"/>
            <a:chExt cx="7513605" cy="2302052"/>
          </a:xfrm>
        </p:grpSpPr>
        <p:grpSp>
          <p:nvGrpSpPr>
            <p:cNvPr id="14" name="Group 13"/>
            <p:cNvGrpSpPr/>
            <p:nvPr/>
          </p:nvGrpSpPr>
          <p:grpSpPr>
            <a:xfrm>
              <a:off x="7497794" y="917398"/>
              <a:ext cx="1311211" cy="2146654"/>
              <a:chOff x="7497794" y="917398"/>
              <a:chExt cx="1311211" cy="2146654"/>
            </a:xfrm>
          </p:grpSpPr>
          <p:sp>
            <p:nvSpPr>
              <p:cNvPr id="12" name="Oval 11"/>
              <p:cNvSpPr/>
              <p:nvPr/>
            </p:nvSpPr>
            <p:spPr bwMode="auto">
              <a:xfrm>
                <a:off x="7497794" y="917398"/>
                <a:ext cx="1311211" cy="131145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700" dirty="0" smtClean="0">
                    <a:solidFill>
                      <a:srgbClr val="FFFFFF"/>
                    </a:solidFill>
                    <a:latin typeface="Century Gothic"/>
                    <a:cs typeface="Century Gothic"/>
                  </a:rPr>
                  <a:t>Sender</a:t>
                </a:r>
                <a:endParaRPr lang="en-US" sz="1700" dirty="0">
                  <a:solidFill>
                    <a:srgbClr val="FFFFFF"/>
                  </a:solidFill>
                  <a:latin typeface="Century Gothic"/>
                  <a:cs typeface="Century Gothic"/>
                </a:endParaRPr>
              </a:p>
            </p:txBody>
          </p:sp>
          <p:sp>
            <p:nvSpPr>
              <p:cNvPr id="13" name="Line 17"/>
              <p:cNvSpPr>
                <a:spLocks noChangeShapeType="1"/>
              </p:cNvSpPr>
              <p:nvPr/>
            </p:nvSpPr>
            <p:spPr bwMode="auto">
              <a:xfrm flipH="1">
                <a:off x="8153400" y="2228850"/>
                <a:ext cx="0" cy="835202"/>
              </a:xfrm>
              <a:prstGeom prst="line">
                <a:avLst/>
              </a:prstGeom>
              <a:noFill/>
              <a:ln w="76200">
                <a:solidFill>
                  <a:srgbClr val="FF0000"/>
                </a:solidFill>
                <a:round/>
                <a:headEnd/>
                <a:tailEnd type="triangle" w="med" len="med"/>
              </a:ln>
            </p:spPr>
            <p:txBody>
              <a:bodyPr wrap="square" anchor="ctr">
                <a:prstTxWarp prst="textNoShape">
                  <a:avLst/>
                </a:prstTxWarp>
                <a:spAutoFit/>
              </a:bodyPr>
              <a:lstStyle/>
              <a:p>
                <a:endParaRPr lang="en-US"/>
              </a:p>
            </p:txBody>
          </p:sp>
        </p:grpSp>
        <p:grpSp>
          <p:nvGrpSpPr>
            <p:cNvPr id="15" name="Group 14"/>
            <p:cNvGrpSpPr/>
            <p:nvPr/>
          </p:nvGrpSpPr>
          <p:grpSpPr>
            <a:xfrm>
              <a:off x="1295400" y="762000"/>
              <a:ext cx="1311211" cy="2146654"/>
              <a:chOff x="7497794" y="917398"/>
              <a:chExt cx="1311211" cy="2146654"/>
            </a:xfrm>
          </p:grpSpPr>
          <p:sp>
            <p:nvSpPr>
              <p:cNvPr id="16" name="Oval 15"/>
              <p:cNvSpPr/>
              <p:nvPr/>
            </p:nvSpPr>
            <p:spPr bwMode="auto">
              <a:xfrm>
                <a:off x="7497794" y="917398"/>
                <a:ext cx="1311211" cy="1311452"/>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200" dirty="0" smtClean="0">
                    <a:solidFill>
                      <a:srgbClr val="FFFFFF"/>
                    </a:solidFill>
                    <a:latin typeface="Century Gothic"/>
                    <a:cs typeface="Century Gothic"/>
                  </a:rPr>
                  <a:t>Receiver</a:t>
                </a:r>
                <a:endParaRPr lang="en-US" sz="1200" dirty="0">
                  <a:solidFill>
                    <a:srgbClr val="FFFFFF"/>
                  </a:solidFill>
                  <a:latin typeface="Century Gothic"/>
                  <a:cs typeface="Century Gothic"/>
                </a:endParaRPr>
              </a:p>
            </p:txBody>
          </p:sp>
          <p:sp>
            <p:nvSpPr>
              <p:cNvPr id="17" name="Line 17"/>
              <p:cNvSpPr>
                <a:spLocks noChangeShapeType="1"/>
              </p:cNvSpPr>
              <p:nvPr/>
            </p:nvSpPr>
            <p:spPr bwMode="auto">
              <a:xfrm flipH="1">
                <a:off x="8153400" y="2228850"/>
                <a:ext cx="0" cy="835202"/>
              </a:xfrm>
              <a:prstGeom prst="line">
                <a:avLst/>
              </a:prstGeom>
              <a:noFill/>
              <a:ln w="76200">
                <a:solidFill>
                  <a:srgbClr val="FF0000"/>
                </a:solidFill>
                <a:round/>
                <a:headEnd/>
                <a:tailEnd type="triangle" w="med" len="med"/>
              </a:ln>
            </p:spPr>
            <p:txBody>
              <a:bodyPr wrap="square" anchor="ctr">
                <a:prstTxWarp prst="textNoShape">
                  <a:avLst/>
                </a:prstTxWarp>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3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P spid="17423" grpId="0" animBg="1"/>
      <p:bldP spid="263188" grpId="0" animBg="1"/>
      <p:bldP spid="17422" grpId="0" animBg="1"/>
      <p:bldP spid="263184" grpId="0" animBg="1"/>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50" name="Rectangle 42"/>
          <p:cNvSpPr>
            <a:spLocks noChangeArrowheads="1"/>
          </p:cNvSpPr>
          <p:nvPr/>
        </p:nvSpPr>
        <p:spPr bwMode="auto">
          <a:xfrm>
            <a:off x="1066800" y="3886200"/>
            <a:ext cx="7010400" cy="1676400"/>
          </a:xfrm>
          <a:prstGeom prst="rect">
            <a:avLst/>
          </a:prstGeom>
          <a:gradFill flip="none" rotWithShape="1">
            <a:gsLst>
              <a:gs pos="0">
                <a:srgbClr val="610005"/>
              </a:gs>
              <a:gs pos="100000">
                <a:srgbClr val="FF0000"/>
              </a:gs>
            </a:gsLst>
            <a:lin ang="16200000" scaled="0"/>
            <a:tileRect/>
          </a:gradFill>
          <a:ln w="9525">
            <a:noFill/>
            <a:miter lim="800000"/>
            <a:headEnd/>
            <a:tailEnd/>
          </a:ln>
          <a:effectLst/>
          <a:scene3d>
            <a:camera prst="orthographicFront"/>
            <a:lightRig rig="threePt" dir="t"/>
          </a:scene3d>
          <a:sp3d>
            <a:bevelT/>
            <a:bevelB/>
          </a:sp3d>
        </p:spPr>
        <p:txBody>
          <a:bodyPr anchor="ctr">
            <a:prstTxWarp prst="textNoShape">
              <a:avLst/>
            </a:prstTxWarp>
            <a:spAutoFit/>
          </a:bodyPr>
          <a:lstStyle/>
          <a:p>
            <a:pPr>
              <a:defRPr/>
            </a:pPr>
            <a:endParaRPr lang="en-US"/>
          </a:p>
        </p:txBody>
      </p:sp>
      <p:pic>
        <p:nvPicPr>
          <p:cNvPr id="66565" name="Picture 18" descr="Solar System 2 with 4 planets 2"/>
          <p:cNvPicPr>
            <a:picLocks noChangeAspect="1" noChangeArrowheads="1"/>
          </p:cNvPicPr>
          <p:nvPr/>
        </p:nvPicPr>
        <p:blipFill>
          <a:blip r:embed="rId3"/>
          <a:srcRect/>
          <a:stretch>
            <a:fillRect/>
          </a:stretch>
        </p:blipFill>
        <p:spPr bwMode="auto">
          <a:xfrm>
            <a:off x="3886200" y="838200"/>
            <a:ext cx="3201988" cy="2400300"/>
          </a:xfrm>
          <a:prstGeom prst="rect">
            <a:avLst/>
          </a:prstGeom>
          <a:noFill/>
          <a:ln w="9525">
            <a:noFill/>
            <a:miter lim="800000"/>
            <a:headEnd/>
            <a:tailEnd/>
          </a:ln>
        </p:spPr>
      </p:pic>
      <p:pic>
        <p:nvPicPr>
          <p:cNvPr id="66566" name="Picture 10" descr="Solar System 2 with planet my texture"/>
          <p:cNvPicPr>
            <a:picLocks noChangeAspect="1" noChangeArrowheads="1"/>
          </p:cNvPicPr>
          <p:nvPr/>
        </p:nvPicPr>
        <p:blipFill>
          <a:blip r:embed="rId4"/>
          <a:srcRect/>
          <a:stretch>
            <a:fillRect/>
          </a:stretch>
        </p:blipFill>
        <p:spPr bwMode="auto">
          <a:xfrm>
            <a:off x="7315200" y="2057400"/>
            <a:ext cx="1676400" cy="1257300"/>
          </a:xfrm>
          <a:prstGeom prst="rect">
            <a:avLst/>
          </a:prstGeom>
          <a:noFill/>
          <a:ln w="9525">
            <a:noFill/>
            <a:miter lim="800000"/>
            <a:headEnd/>
            <a:tailEnd/>
          </a:ln>
        </p:spPr>
      </p:pic>
      <p:sp>
        <p:nvSpPr>
          <p:cNvPr id="17414" name="Text Box 6"/>
          <p:cNvSpPr txBox="1">
            <a:spLocks noChangeArrowheads="1"/>
          </p:cNvSpPr>
          <p:nvPr/>
        </p:nvSpPr>
        <p:spPr bwMode="auto">
          <a:xfrm>
            <a:off x="0" y="5791200"/>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Each STS adds its rule set to a message header</a:t>
            </a:r>
          </a:p>
        </p:txBody>
      </p:sp>
      <p:sp>
        <p:nvSpPr>
          <p:cNvPr id="17415" name="Text Box 7"/>
          <p:cNvSpPr txBox="1">
            <a:spLocks noChangeArrowheads="1"/>
          </p:cNvSpPr>
          <p:nvPr/>
        </p:nvSpPr>
        <p:spPr bwMode="auto">
          <a:xfrm>
            <a:off x="0" y="6338888"/>
            <a:ext cx="9144000" cy="400050"/>
          </a:xfrm>
          <a:prstGeom prst="rect">
            <a:avLst/>
          </a:prstGeom>
          <a:noFill/>
          <a:ln w="9525">
            <a:noFill/>
            <a:miter lim="800000"/>
            <a:headEnd/>
            <a:tailEnd/>
          </a:ln>
        </p:spPr>
        <p:txBody>
          <a:bodyPr>
            <a:prstTxWarp prst="textNoShape">
              <a:avLst/>
            </a:prstTxWarp>
            <a:spAutoFit/>
          </a:bodyPr>
          <a:lstStyle/>
          <a:p>
            <a:r>
              <a:rPr lang="en-US" sz="2000" dirty="0">
                <a:solidFill>
                  <a:srgbClr val="FFFFFF"/>
                </a:solidFill>
                <a:latin typeface="Century Gothic" charset="0"/>
                <a:ea typeface="Century Gothic" charset="0"/>
                <a:cs typeface="Century Gothic" charset="0"/>
              </a:rPr>
              <a:t>Composite rule sets determine trust level</a:t>
            </a:r>
          </a:p>
        </p:txBody>
      </p:sp>
      <p:pic>
        <p:nvPicPr>
          <p:cNvPr id="66569" name="Picture 13" descr="Solar System 2 with 4 planets"/>
          <p:cNvPicPr>
            <a:picLocks noChangeAspect="1" noChangeArrowheads="1"/>
          </p:cNvPicPr>
          <p:nvPr/>
        </p:nvPicPr>
        <p:blipFill>
          <a:blip r:embed="rId5"/>
          <a:srcRect/>
          <a:stretch>
            <a:fillRect/>
          </a:stretch>
        </p:blipFill>
        <p:spPr bwMode="auto">
          <a:xfrm>
            <a:off x="381000" y="762000"/>
            <a:ext cx="3201988" cy="2400300"/>
          </a:xfrm>
          <a:prstGeom prst="rect">
            <a:avLst/>
          </a:prstGeom>
          <a:noFill/>
          <a:ln w="9525">
            <a:noFill/>
            <a:miter lim="800000"/>
            <a:headEnd/>
            <a:tailEnd/>
          </a:ln>
        </p:spPr>
      </p:pic>
      <p:sp>
        <p:nvSpPr>
          <p:cNvPr id="17423" name="Line 15"/>
          <p:cNvSpPr>
            <a:spLocks noChangeShapeType="1"/>
          </p:cNvSpPr>
          <p:nvPr/>
        </p:nvSpPr>
        <p:spPr bwMode="auto">
          <a:xfrm flipH="1">
            <a:off x="6629400" y="2514600"/>
            <a:ext cx="1447800" cy="0"/>
          </a:xfrm>
          <a:prstGeom prst="line">
            <a:avLst/>
          </a:prstGeom>
          <a:noFill/>
          <a:ln w="76200">
            <a:solidFill>
              <a:srgbClr val="FF0000"/>
            </a:solidFill>
            <a:round/>
            <a:headEnd type="triangle" w="med" len="med"/>
            <a:tailEnd type="triangle" w="med" len="med"/>
          </a:ln>
        </p:spPr>
        <p:txBody>
          <a:bodyPr anchor="ctr">
            <a:prstTxWarp prst="textNoShape">
              <a:avLst/>
            </a:prstTxWarp>
            <a:spAutoFit/>
          </a:bodyPr>
          <a:lstStyle/>
          <a:p>
            <a:endParaRPr lang="en-US"/>
          </a:p>
        </p:txBody>
      </p:sp>
      <p:grpSp>
        <p:nvGrpSpPr>
          <p:cNvPr id="2" name="Group 53"/>
          <p:cNvGrpSpPr>
            <a:grpSpLocks/>
          </p:cNvGrpSpPr>
          <p:nvPr/>
        </p:nvGrpSpPr>
        <p:grpSpPr bwMode="auto">
          <a:xfrm>
            <a:off x="3505200" y="1828800"/>
            <a:ext cx="2590800" cy="3657600"/>
            <a:chOff x="2208" y="1152"/>
            <a:chExt cx="1632" cy="2304"/>
          </a:xfrm>
        </p:grpSpPr>
        <p:sp>
          <p:nvSpPr>
            <p:cNvPr id="66580" name="Line 17"/>
            <p:cNvSpPr>
              <a:spLocks noChangeShapeType="1"/>
            </p:cNvSpPr>
            <p:nvPr/>
          </p:nvSpPr>
          <p:spPr bwMode="auto">
            <a:xfrm flipH="1" flipV="1">
              <a:off x="3504" y="1152"/>
              <a:ext cx="336" cy="336"/>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grpSp>
          <p:nvGrpSpPr>
            <p:cNvPr id="3" name="Group 43"/>
            <p:cNvGrpSpPr>
              <a:grpSpLocks/>
            </p:cNvGrpSpPr>
            <p:nvPr/>
          </p:nvGrpSpPr>
          <p:grpSpPr bwMode="auto">
            <a:xfrm>
              <a:off x="2208" y="2496"/>
              <a:ext cx="1344" cy="960"/>
              <a:chOff x="3408" y="2496"/>
              <a:chExt cx="1344" cy="960"/>
            </a:xfrm>
          </p:grpSpPr>
          <p:sp>
            <p:nvSpPr>
              <p:cNvPr id="17428" name="Rectangle 20"/>
              <p:cNvSpPr>
                <a:spLocks noChangeArrowheads="1"/>
              </p:cNvSpPr>
              <p:nvPr/>
            </p:nvSpPr>
            <p:spPr bwMode="auto">
              <a:xfrm>
                <a:off x="3408" y="2496"/>
                <a:ext cx="1344" cy="960"/>
              </a:xfrm>
              <a:prstGeom prst="rect">
                <a:avLst/>
              </a:prstGeom>
              <a:gradFill flip="none" rotWithShape="1">
                <a:gsLst>
                  <a:gs pos="0">
                    <a:schemeClr val="accent6">
                      <a:lumMod val="75000"/>
                    </a:schemeClr>
                  </a:gs>
                  <a:gs pos="100000">
                    <a:schemeClr val="accent6">
                      <a:lumMod val="60000"/>
                      <a:lumOff val="40000"/>
                    </a:schemeClr>
                  </a:gs>
                </a:gsLst>
                <a:lin ang="16200000" scaled="0"/>
                <a:tileRect/>
              </a:gradFill>
              <a:ln w="9525">
                <a:noFill/>
                <a:miter lim="800000"/>
                <a:headEnd/>
                <a:tailEnd/>
              </a:ln>
              <a:effectLst>
                <a:outerShdw blurRad="50800" dist="76200" dir="2700000" algn="tl" rotWithShape="0">
                  <a:srgbClr val="000000">
                    <a:alpha val="43000"/>
                  </a:srgbClr>
                </a:outerShdw>
              </a:effectLst>
            </p:spPr>
            <p:txBody>
              <a:bodyPr anchor="ctr">
                <a:prstTxWarp prst="textNoShape">
                  <a:avLst/>
                </a:prstTxWarp>
                <a:spAutoFit/>
              </a:bodyPr>
              <a:lstStyle/>
              <a:p>
                <a:pPr>
                  <a:defRPr/>
                </a:pPr>
                <a:endParaRPr lang="en-US"/>
              </a:p>
            </p:txBody>
          </p:sp>
          <p:sp>
            <p:nvSpPr>
              <p:cNvPr id="66583" name="Text Box 21"/>
              <p:cNvSpPr txBox="1">
                <a:spLocks noChangeArrowheads="1"/>
              </p:cNvSpPr>
              <p:nvPr/>
            </p:nvSpPr>
            <p:spPr bwMode="auto">
              <a:xfrm>
                <a:off x="3408" y="2592"/>
                <a:ext cx="1344" cy="826"/>
              </a:xfrm>
              <a:prstGeom prst="rect">
                <a:avLst/>
              </a:prstGeom>
              <a:noFill/>
              <a:ln w="9525">
                <a:noFill/>
                <a:miter lim="800000"/>
                <a:headEnd/>
                <a:tailEnd/>
              </a:ln>
            </p:spPr>
            <p:txBody>
              <a:bodyPr>
                <a:prstTxWarp prst="textNoShape">
                  <a:avLst/>
                </a:prstTxWarp>
                <a:spAutoFit/>
              </a:bodyPr>
              <a:lstStyle/>
              <a:p>
                <a:r>
                  <a:rPr lang="en-US" dirty="0">
                    <a:solidFill>
                      <a:srgbClr val="FFFFFF"/>
                    </a:solidFill>
                  </a:rPr>
                  <a:t>Rule Set</a:t>
                </a:r>
              </a:p>
              <a:p>
                <a:r>
                  <a:rPr lang="en-US" dirty="0">
                    <a:solidFill>
                      <a:srgbClr val="FFFFFF"/>
                    </a:solidFill>
                  </a:rPr>
                  <a:t>2</a:t>
                </a:r>
              </a:p>
            </p:txBody>
          </p:sp>
        </p:grpSp>
      </p:grpSp>
      <p:sp>
        <p:nvSpPr>
          <p:cNvPr id="17422" name="Line 14"/>
          <p:cNvSpPr>
            <a:spLocks noChangeShapeType="1"/>
          </p:cNvSpPr>
          <p:nvPr/>
        </p:nvSpPr>
        <p:spPr bwMode="auto">
          <a:xfrm flipH="1">
            <a:off x="2971800" y="1752600"/>
            <a:ext cx="2209800" cy="228600"/>
          </a:xfrm>
          <a:prstGeom prst="line">
            <a:avLst/>
          </a:prstGeom>
          <a:noFill/>
          <a:ln w="76200">
            <a:solidFill>
              <a:srgbClr val="FF0000"/>
            </a:solidFill>
            <a:round/>
            <a:headEnd type="triangle" w="med" len="med"/>
            <a:tailEnd type="triangle" w="med" len="med"/>
          </a:ln>
        </p:spPr>
        <p:txBody>
          <a:bodyPr anchor="ctr">
            <a:prstTxWarp prst="textNoShape">
              <a:avLst/>
            </a:prstTxWarp>
            <a:spAutoFit/>
          </a:bodyPr>
          <a:lstStyle/>
          <a:p>
            <a:endParaRPr lang="en-US"/>
          </a:p>
        </p:txBody>
      </p:sp>
      <p:grpSp>
        <p:nvGrpSpPr>
          <p:cNvPr id="4" name="Group 45"/>
          <p:cNvGrpSpPr>
            <a:grpSpLocks/>
          </p:cNvGrpSpPr>
          <p:nvPr/>
        </p:nvGrpSpPr>
        <p:grpSpPr bwMode="auto">
          <a:xfrm>
            <a:off x="5791200" y="3962401"/>
            <a:ext cx="2133600" cy="1524000"/>
            <a:chOff x="3408" y="2496"/>
            <a:chExt cx="1344" cy="960"/>
          </a:xfrm>
          <a:gradFill flip="none" rotWithShape="1">
            <a:gsLst>
              <a:gs pos="0">
                <a:schemeClr val="accent6">
                  <a:lumMod val="75000"/>
                </a:schemeClr>
              </a:gs>
              <a:gs pos="100000">
                <a:schemeClr val="accent6">
                  <a:lumMod val="60000"/>
                  <a:lumOff val="40000"/>
                </a:schemeClr>
              </a:gs>
            </a:gsLst>
            <a:lin ang="16200000" scaled="0"/>
            <a:tileRect/>
          </a:gradFill>
          <a:effectLst>
            <a:outerShdw blurRad="50800" dist="76200" dir="2700000" algn="tl" rotWithShape="0">
              <a:srgbClr val="000000">
                <a:alpha val="43000"/>
              </a:srgbClr>
            </a:outerShdw>
          </a:effectLst>
        </p:grpSpPr>
        <p:sp>
          <p:nvSpPr>
            <p:cNvPr id="17454" name="Rectangle 46"/>
            <p:cNvSpPr>
              <a:spLocks noChangeArrowheads="1"/>
            </p:cNvSpPr>
            <p:nvPr/>
          </p:nvSpPr>
          <p:spPr bwMode="auto">
            <a:xfrm>
              <a:off x="3408" y="2496"/>
              <a:ext cx="1344" cy="960"/>
            </a:xfrm>
            <a:prstGeom prst="rect">
              <a:avLst/>
            </a:prstGeom>
            <a:grpFill/>
            <a:ln w="9525">
              <a:noFill/>
              <a:miter lim="800000"/>
              <a:headEnd/>
              <a:tailEnd/>
            </a:ln>
            <a:effectLst/>
          </p:spPr>
          <p:txBody>
            <a:bodyPr anchor="ctr">
              <a:prstTxWarp prst="textNoShape">
                <a:avLst/>
              </a:prstTxWarp>
              <a:spAutoFit/>
            </a:bodyPr>
            <a:lstStyle/>
            <a:p>
              <a:pPr>
                <a:defRPr/>
              </a:pPr>
              <a:endParaRPr lang="en-US"/>
            </a:p>
          </p:txBody>
        </p:sp>
        <p:sp>
          <p:nvSpPr>
            <p:cNvPr id="17455" name="Text Box 47"/>
            <p:cNvSpPr txBox="1">
              <a:spLocks noChangeArrowheads="1"/>
            </p:cNvSpPr>
            <p:nvPr/>
          </p:nvSpPr>
          <p:spPr bwMode="auto">
            <a:xfrm>
              <a:off x="3408" y="2592"/>
              <a:ext cx="1344" cy="826"/>
            </a:xfrm>
            <a:prstGeom prst="rect">
              <a:avLst/>
            </a:prstGeom>
            <a:grpFill/>
            <a:ln w="9525">
              <a:noFill/>
              <a:miter lim="800000"/>
              <a:headEnd/>
              <a:tailEnd/>
            </a:ln>
            <a:effectLst/>
          </p:spPr>
          <p:txBody>
            <a:bodyPr>
              <a:prstTxWarp prst="textNoShape">
                <a:avLst/>
              </a:prstTxWarp>
              <a:spAutoFit/>
            </a:bodyPr>
            <a:lstStyle/>
            <a:p>
              <a:pPr>
                <a:defRPr/>
              </a:pPr>
              <a:r>
                <a:rPr lang="en-US" dirty="0">
                  <a:solidFill>
                    <a:srgbClr val="FFFFFF"/>
                  </a:solidFill>
                </a:rPr>
                <a:t>Rule Set</a:t>
              </a:r>
            </a:p>
            <a:p>
              <a:pPr>
                <a:defRPr/>
              </a:pPr>
              <a:r>
                <a:rPr lang="en-US" dirty="0">
                  <a:solidFill>
                    <a:srgbClr val="FFFFFF"/>
                  </a:solidFill>
                </a:rPr>
                <a:t>1</a:t>
              </a:r>
            </a:p>
          </p:txBody>
        </p:sp>
      </p:grpSp>
      <p:sp>
        <p:nvSpPr>
          <p:cNvPr id="26"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Rule Sets</a:t>
            </a:r>
          </a:p>
        </p:txBody>
      </p:sp>
      <p:grpSp>
        <p:nvGrpSpPr>
          <p:cNvPr id="5" name="Group 29"/>
          <p:cNvGrpSpPr>
            <a:grpSpLocks/>
          </p:cNvGrpSpPr>
          <p:nvPr/>
        </p:nvGrpSpPr>
        <p:grpSpPr bwMode="auto">
          <a:xfrm>
            <a:off x="1219200" y="1752600"/>
            <a:ext cx="2133600" cy="3733800"/>
            <a:chOff x="1219200" y="1752600"/>
            <a:chExt cx="2133600" cy="3733800"/>
          </a:xfrm>
        </p:grpSpPr>
        <p:sp>
          <p:nvSpPr>
            <p:cNvPr id="66576" name="Line 5"/>
            <p:cNvSpPr>
              <a:spLocks noChangeShapeType="1"/>
            </p:cNvSpPr>
            <p:nvPr/>
          </p:nvSpPr>
          <p:spPr bwMode="auto">
            <a:xfrm flipH="1" flipV="1">
              <a:off x="2057400" y="1752600"/>
              <a:ext cx="457200" cy="228600"/>
            </a:xfrm>
            <a:prstGeom prst="line">
              <a:avLst/>
            </a:prstGeom>
            <a:noFill/>
            <a:ln w="76200">
              <a:solidFill>
                <a:srgbClr val="FF0000"/>
              </a:solidFill>
              <a:round/>
              <a:headEnd/>
              <a:tailEnd type="triangle" w="med" len="med"/>
            </a:ln>
          </p:spPr>
          <p:txBody>
            <a:bodyPr anchor="ctr">
              <a:prstTxWarp prst="textNoShape">
                <a:avLst/>
              </a:prstTxWarp>
              <a:spAutoFit/>
            </a:bodyPr>
            <a:lstStyle/>
            <a:p>
              <a:endParaRPr lang="en-US"/>
            </a:p>
          </p:txBody>
        </p:sp>
        <p:grpSp>
          <p:nvGrpSpPr>
            <p:cNvPr id="6" name="Group 28"/>
            <p:cNvGrpSpPr>
              <a:grpSpLocks/>
            </p:cNvGrpSpPr>
            <p:nvPr/>
          </p:nvGrpSpPr>
          <p:grpSpPr bwMode="auto">
            <a:xfrm>
              <a:off x="1219200" y="3962400"/>
              <a:ext cx="2133600" cy="1524000"/>
              <a:chOff x="1219200" y="3962400"/>
              <a:chExt cx="2133600" cy="1524000"/>
            </a:xfrm>
          </p:grpSpPr>
          <p:sp>
            <p:nvSpPr>
              <p:cNvPr id="27" name="Rectangle 20"/>
              <p:cNvSpPr>
                <a:spLocks noChangeArrowheads="1"/>
              </p:cNvSpPr>
              <p:nvPr/>
            </p:nvSpPr>
            <p:spPr bwMode="auto">
              <a:xfrm>
                <a:off x="1219200" y="3962400"/>
                <a:ext cx="2133600" cy="1524000"/>
              </a:xfrm>
              <a:prstGeom prst="rect">
                <a:avLst/>
              </a:prstGeom>
              <a:gradFill flip="none" rotWithShape="1">
                <a:gsLst>
                  <a:gs pos="0">
                    <a:schemeClr val="accent6">
                      <a:lumMod val="75000"/>
                    </a:schemeClr>
                  </a:gs>
                  <a:gs pos="100000">
                    <a:schemeClr val="accent6">
                      <a:lumMod val="60000"/>
                      <a:lumOff val="40000"/>
                    </a:schemeClr>
                  </a:gs>
                </a:gsLst>
                <a:lin ang="16200000" scaled="0"/>
                <a:tileRect/>
              </a:gradFill>
              <a:ln w="9525">
                <a:noFill/>
                <a:miter lim="800000"/>
                <a:headEnd/>
                <a:tailEnd/>
              </a:ln>
              <a:effectLst>
                <a:outerShdw blurRad="50800" dist="76200" dir="2700000" algn="tl" rotWithShape="0">
                  <a:srgbClr val="000000">
                    <a:alpha val="43000"/>
                  </a:srgbClr>
                </a:outerShdw>
              </a:effectLst>
            </p:spPr>
            <p:txBody>
              <a:bodyPr anchor="ctr">
                <a:prstTxWarp prst="textNoShape">
                  <a:avLst/>
                </a:prstTxWarp>
                <a:spAutoFit/>
              </a:bodyPr>
              <a:lstStyle/>
              <a:p>
                <a:pPr>
                  <a:defRPr/>
                </a:pPr>
                <a:endParaRPr lang="en-US"/>
              </a:p>
            </p:txBody>
          </p:sp>
          <p:sp>
            <p:nvSpPr>
              <p:cNvPr id="66579" name="Text Box 21"/>
              <p:cNvSpPr txBox="1">
                <a:spLocks noChangeArrowheads="1"/>
              </p:cNvSpPr>
              <p:nvPr/>
            </p:nvSpPr>
            <p:spPr bwMode="auto">
              <a:xfrm>
                <a:off x="1219200" y="4114800"/>
                <a:ext cx="2133600" cy="1311275"/>
              </a:xfrm>
              <a:prstGeom prst="rect">
                <a:avLst/>
              </a:prstGeom>
              <a:noFill/>
              <a:ln w="9525">
                <a:noFill/>
                <a:miter lim="800000"/>
                <a:headEnd/>
                <a:tailEnd/>
              </a:ln>
            </p:spPr>
            <p:txBody>
              <a:bodyPr>
                <a:prstTxWarp prst="textNoShape">
                  <a:avLst/>
                </a:prstTxWarp>
                <a:spAutoFit/>
              </a:bodyPr>
              <a:lstStyle/>
              <a:p>
                <a:r>
                  <a:rPr lang="en-US" dirty="0">
                    <a:solidFill>
                      <a:schemeClr val="tx1"/>
                    </a:solidFill>
                  </a:rPr>
                  <a:t>Rule Set</a:t>
                </a:r>
              </a:p>
              <a:p>
                <a:r>
                  <a:rPr lang="en-US" dirty="0">
                    <a:solidFill>
                      <a:schemeClr val="tx1"/>
                    </a:solidFill>
                  </a:rPr>
                  <a:t>3</a:t>
                </a:r>
              </a:p>
            </p:txBody>
          </p:sp>
        </p:grpSp>
      </p:grpSp>
      <p:sp>
        <p:nvSpPr>
          <p:cNvPr id="24" name="Slide Number Placeholder 13"/>
          <p:cNvSpPr>
            <a:spLocks noGrp="1"/>
          </p:cNvSpPr>
          <p:nvPr>
            <p:ph type="sldNum" sz="quarter" idx="12"/>
          </p:nvPr>
        </p:nvSpPr>
        <p:spPr>
          <a:xfrm>
            <a:off x="8458200" y="0"/>
            <a:ext cx="685800" cy="457200"/>
          </a:xfrm>
          <a:noFill/>
        </p:spPr>
        <p:txBody>
          <a:bodyPr/>
          <a:lstStyle/>
          <a:p>
            <a:fld id="{4D1A8513-ED9D-9449-9CE4-4E47F1EA8BB2}" type="slidenum">
              <a:rPr lang="en-US" smtClean="0">
                <a:latin typeface="Eurostile" charset="0"/>
                <a:ea typeface="Eurostile" charset="0"/>
                <a:cs typeface="Eurostile" charset="0"/>
              </a:rPr>
              <a:pPr/>
              <a:t>87</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7423"/>
                                        </p:tgtEl>
                                        <p:attrNameLst>
                                          <p:attrName>style.visibility</p:attrName>
                                        </p:attrNameLst>
                                      </p:cBhvr>
                                      <p:to>
                                        <p:strVal val="visible"/>
                                      </p:to>
                                    </p:set>
                                    <p:animEffect transition="in" filter="wipe(right)">
                                      <p:cBhvr>
                                        <p:cTn id="16" dur="500"/>
                                        <p:tgtEl>
                                          <p:spTgt spid="174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wipe(right)">
                                      <p:cBhvr>
                                        <p:cTn id="26" dur="500"/>
                                        <p:tgtEl>
                                          <p:spTgt spid="174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74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450"/>
                                        </p:tgtEl>
                                        <p:attrNameLst>
                                          <p:attrName>style.visibility</p:attrName>
                                        </p:attrNameLst>
                                      </p:cBhvr>
                                      <p:to>
                                        <p:strVal val="visible"/>
                                      </p:to>
                                    </p:set>
                                    <p:animEffect transition="in" filter="wipe(left)">
                                      <p:cBhvr>
                                        <p:cTn id="40" dur="500"/>
                                        <p:tgtEl>
                                          <p:spTgt spid="17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P spid="17415" grpId="0" autoUpdateAnimBg="0"/>
      <p:bldP spid="17423" grpId="0" animBg="1"/>
      <p:bldP spid="17422" grpId="0" animBg="1"/>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Message</a:t>
            </a:r>
            <a:r>
              <a:rPr lang="en-US" sz="4800" kern="0" cap="small" dirty="0" smtClean="0">
                <a:solidFill>
                  <a:srgbClr val="FFFFFF"/>
                </a:solidFill>
                <a:latin typeface="Century Gothic"/>
                <a:ea typeface="+mj-ea"/>
                <a:cs typeface="Century Gothic"/>
              </a:rPr>
              <a:t> Encapsulation</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6149975"/>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Signed message bodies are re-encapsulated at each hop</a:t>
            </a:r>
            <a:endParaRPr lang="en-US" sz="2000" dirty="0">
              <a:solidFill>
                <a:srgbClr val="FFFFFF"/>
              </a:solidFill>
              <a:latin typeface="Century Gothic" charset="0"/>
              <a:ea typeface="Century Gothic" charset="0"/>
              <a:cs typeface="Century Gothic" charset="0"/>
            </a:endParaRPr>
          </a:p>
        </p:txBody>
      </p:sp>
      <p:pic>
        <p:nvPicPr>
          <p:cNvPr id="220164" name="Picture 20" descr="Message Packet.pdf"/>
          <p:cNvPicPr>
            <a:picLocks noChangeAspect="1"/>
          </p:cNvPicPr>
          <p:nvPr/>
        </p:nvPicPr>
        <p:blipFill>
          <a:blip r:embed="rId3"/>
          <a:srcRect/>
          <a:stretch>
            <a:fillRect/>
          </a:stretch>
        </p:blipFill>
        <p:spPr bwMode="auto">
          <a:xfrm>
            <a:off x="422275" y="3975100"/>
            <a:ext cx="7353300" cy="1346200"/>
          </a:xfrm>
          <a:prstGeom prst="rect">
            <a:avLst/>
          </a:prstGeom>
          <a:noFill/>
          <a:ln w="9525">
            <a:noFill/>
            <a:miter lim="800000"/>
            <a:headEnd/>
            <a:tailEnd/>
          </a:ln>
        </p:spPr>
      </p:pic>
      <p:pic>
        <p:nvPicPr>
          <p:cNvPr id="220165" name="Picture 4" descr="Message Packet Body.pdf"/>
          <p:cNvPicPr>
            <a:picLocks noChangeAspect="1"/>
          </p:cNvPicPr>
          <p:nvPr/>
        </p:nvPicPr>
        <p:blipFill>
          <a:blip r:embed="rId4"/>
          <a:srcRect/>
          <a:stretch>
            <a:fillRect/>
          </a:stretch>
        </p:blipFill>
        <p:spPr bwMode="auto">
          <a:xfrm>
            <a:off x="2092325" y="1536700"/>
            <a:ext cx="6565900" cy="1346200"/>
          </a:xfrm>
          <a:prstGeom prst="rect">
            <a:avLst/>
          </a:prstGeom>
          <a:noFill/>
          <a:ln w="9525">
            <a:noFill/>
            <a:miter lim="800000"/>
            <a:headEnd/>
            <a:tailEnd/>
          </a:ln>
        </p:spPr>
      </p:pic>
      <p:pic>
        <p:nvPicPr>
          <p:cNvPr id="220166" name="Picture 5" descr="Path header for message packet.pdf"/>
          <p:cNvPicPr>
            <a:picLocks noChangeAspect="1"/>
          </p:cNvPicPr>
          <p:nvPr/>
        </p:nvPicPr>
        <p:blipFill>
          <a:blip r:embed="rId5"/>
          <a:srcRect/>
          <a:stretch>
            <a:fillRect/>
          </a:stretch>
        </p:blipFill>
        <p:spPr bwMode="auto">
          <a:xfrm>
            <a:off x="415925" y="1563688"/>
            <a:ext cx="927100" cy="1346200"/>
          </a:xfrm>
          <a:prstGeom prst="rect">
            <a:avLst/>
          </a:prstGeom>
          <a:noFill/>
          <a:ln w="9525">
            <a:noFill/>
            <a:miter lim="800000"/>
            <a:headEnd/>
            <a:tailEnd/>
          </a:ln>
        </p:spPr>
      </p:pic>
      <p:grpSp>
        <p:nvGrpSpPr>
          <p:cNvPr id="220167" name="Group 22"/>
          <p:cNvGrpSpPr>
            <a:grpSpLocks/>
          </p:cNvGrpSpPr>
          <p:nvPr/>
        </p:nvGrpSpPr>
        <p:grpSpPr bwMode="auto">
          <a:xfrm>
            <a:off x="2022475" y="2655888"/>
            <a:ext cx="6705600" cy="1547812"/>
            <a:chOff x="2438400" y="3101182"/>
            <a:chExt cx="6705600" cy="1547812"/>
          </a:xfrm>
        </p:grpSpPr>
        <p:cxnSp>
          <p:nvCxnSpPr>
            <p:cNvPr id="220169" name="Straight Arrow Connector 136"/>
            <p:cNvCxnSpPr>
              <a:cxnSpLocks noChangeShapeType="1"/>
            </p:cNvCxnSpPr>
            <p:nvPr/>
          </p:nvCxnSpPr>
          <p:spPr bwMode="auto">
            <a:xfrm rot="5400000">
              <a:off x="6426200" y="3988594"/>
              <a:ext cx="1319212" cy="1588"/>
            </a:xfrm>
            <a:prstGeom prst="straightConnector1">
              <a:avLst/>
            </a:prstGeom>
            <a:noFill/>
            <a:ln w="53975">
              <a:solidFill>
                <a:srgbClr val="FF0000"/>
              </a:solidFill>
              <a:round/>
              <a:headEnd/>
              <a:tailEnd type="triangle" w="med" len="med"/>
            </a:ln>
          </p:spPr>
        </p:cxnSp>
        <p:cxnSp>
          <p:nvCxnSpPr>
            <p:cNvPr id="220170" name="Straight Arrow Connector 136"/>
            <p:cNvCxnSpPr>
              <a:cxnSpLocks noChangeShapeType="1"/>
            </p:cNvCxnSpPr>
            <p:nvPr/>
          </p:nvCxnSpPr>
          <p:spPr bwMode="auto">
            <a:xfrm flipV="1">
              <a:off x="2438400" y="3327400"/>
              <a:ext cx="6705600" cy="2382"/>
            </a:xfrm>
            <a:prstGeom prst="straightConnector1">
              <a:avLst/>
            </a:prstGeom>
            <a:noFill/>
            <a:ln w="53975">
              <a:solidFill>
                <a:srgbClr val="FF0000"/>
              </a:solidFill>
              <a:round/>
              <a:headEnd/>
              <a:tailEnd/>
            </a:ln>
          </p:spPr>
        </p:cxnSp>
        <p:cxnSp>
          <p:nvCxnSpPr>
            <p:cNvPr id="220171" name="Straight Arrow Connector 136"/>
            <p:cNvCxnSpPr>
              <a:cxnSpLocks noChangeShapeType="1"/>
            </p:cNvCxnSpPr>
            <p:nvPr/>
          </p:nvCxnSpPr>
          <p:spPr bwMode="auto">
            <a:xfrm rot="5400000">
              <a:off x="9014618" y="3227388"/>
              <a:ext cx="254000" cy="1588"/>
            </a:xfrm>
            <a:prstGeom prst="straightConnector1">
              <a:avLst/>
            </a:prstGeom>
            <a:noFill/>
            <a:ln w="53975">
              <a:solidFill>
                <a:srgbClr val="FF0000"/>
              </a:solidFill>
              <a:round/>
              <a:headEnd/>
              <a:tailEnd/>
            </a:ln>
          </p:spPr>
        </p:cxnSp>
        <p:cxnSp>
          <p:nvCxnSpPr>
            <p:cNvPr id="220172" name="Straight Arrow Connector 136"/>
            <p:cNvCxnSpPr>
              <a:cxnSpLocks noChangeShapeType="1"/>
            </p:cNvCxnSpPr>
            <p:nvPr/>
          </p:nvCxnSpPr>
          <p:spPr bwMode="auto">
            <a:xfrm rot="5400000">
              <a:off x="2313782" y="3227388"/>
              <a:ext cx="254000" cy="1588"/>
            </a:xfrm>
            <a:prstGeom prst="straightConnector1">
              <a:avLst/>
            </a:prstGeom>
            <a:noFill/>
            <a:ln w="53975">
              <a:solidFill>
                <a:srgbClr val="FF0000"/>
              </a:solidFill>
              <a:round/>
              <a:headEnd/>
              <a:tailEnd/>
            </a:ln>
          </p:spPr>
        </p:cxnSp>
      </p:grpSp>
      <p:sp>
        <p:nvSpPr>
          <p:cNvPr id="220168" name="Slide Number Placeholder 14"/>
          <p:cNvSpPr>
            <a:spLocks noGrp="1"/>
          </p:cNvSpPr>
          <p:nvPr>
            <p:ph type="sldNum" sz="quarter" idx="12"/>
          </p:nvPr>
        </p:nvSpPr>
        <p:spPr>
          <a:noFill/>
        </p:spPr>
        <p:txBody>
          <a:bodyPr/>
          <a:lstStyle/>
          <a:p>
            <a:fld id="{878C782B-39A9-4B47-BA4C-84DD9AF3E172}" type="slidenum">
              <a:rPr lang="en-US" smtClean="0">
                <a:latin typeface="Eurostile" charset="0"/>
                <a:ea typeface="Eurostile" charset="0"/>
                <a:cs typeface="Eurostile" charset="0"/>
              </a:rPr>
              <a:pPr/>
              <a:t>88</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Message</a:t>
            </a:r>
            <a:r>
              <a:rPr lang="en-US" sz="4800" kern="0" cap="small" dirty="0" smtClean="0">
                <a:solidFill>
                  <a:srgbClr val="FFFFFF"/>
                </a:solidFill>
                <a:latin typeface="Century Gothic"/>
                <a:ea typeface="+mj-ea"/>
                <a:cs typeface="Century Gothic"/>
              </a:rPr>
              <a:t> Encapsulation</a:t>
            </a:r>
            <a:endParaRPr lang="en-US" sz="48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6149975"/>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Path headers are updated at each hop</a:t>
            </a:r>
            <a:endParaRPr lang="en-US" sz="2000" dirty="0">
              <a:solidFill>
                <a:srgbClr val="FFFFFF"/>
              </a:solidFill>
              <a:latin typeface="Century Gothic" charset="0"/>
              <a:ea typeface="Century Gothic" charset="0"/>
              <a:cs typeface="Century Gothic" charset="0"/>
            </a:endParaRPr>
          </a:p>
        </p:txBody>
      </p:sp>
      <p:pic>
        <p:nvPicPr>
          <p:cNvPr id="222212" name="Picture 20" descr="Message Packet.pdf"/>
          <p:cNvPicPr>
            <a:picLocks noChangeAspect="1"/>
          </p:cNvPicPr>
          <p:nvPr/>
        </p:nvPicPr>
        <p:blipFill>
          <a:blip r:embed="rId3"/>
          <a:srcRect/>
          <a:stretch>
            <a:fillRect/>
          </a:stretch>
        </p:blipFill>
        <p:spPr bwMode="auto">
          <a:xfrm>
            <a:off x="422275" y="3975100"/>
            <a:ext cx="7353300" cy="1346200"/>
          </a:xfrm>
          <a:prstGeom prst="rect">
            <a:avLst/>
          </a:prstGeom>
          <a:noFill/>
          <a:ln w="9525">
            <a:noFill/>
            <a:miter lim="800000"/>
            <a:headEnd/>
            <a:tailEnd/>
          </a:ln>
        </p:spPr>
      </p:pic>
      <p:pic>
        <p:nvPicPr>
          <p:cNvPr id="222213" name="Picture 4" descr="Message Packet Body.pdf"/>
          <p:cNvPicPr>
            <a:picLocks noChangeAspect="1"/>
          </p:cNvPicPr>
          <p:nvPr/>
        </p:nvPicPr>
        <p:blipFill>
          <a:blip r:embed="rId4"/>
          <a:srcRect/>
          <a:stretch>
            <a:fillRect/>
          </a:stretch>
        </p:blipFill>
        <p:spPr bwMode="auto">
          <a:xfrm>
            <a:off x="2092325" y="1536700"/>
            <a:ext cx="6565900" cy="1346200"/>
          </a:xfrm>
          <a:prstGeom prst="rect">
            <a:avLst/>
          </a:prstGeom>
          <a:noFill/>
          <a:ln w="9525">
            <a:noFill/>
            <a:miter lim="800000"/>
            <a:headEnd/>
            <a:tailEnd/>
          </a:ln>
        </p:spPr>
      </p:pic>
      <p:pic>
        <p:nvPicPr>
          <p:cNvPr id="222214" name="Picture 5" descr="Path header for message packet.pdf"/>
          <p:cNvPicPr>
            <a:picLocks noChangeAspect="1"/>
          </p:cNvPicPr>
          <p:nvPr/>
        </p:nvPicPr>
        <p:blipFill>
          <a:blip r:embed="rId5"/>
          <a:srcRect/>
          <a:stretch>
            <a:fillRect/>
          </a:stretch>
        </p:blipFill>
        <p:spPr bwMode="auto">
          <a:xfrm>
            <a:off x="415925" y="1563688"/>
            <a:ext cx="927100" cy="1346200"/>
          </a:xfrm>
          <a:prstGeom prst="rect">
            <a:avLst/>
          </a:prstGeom>
          <a:noFill/>
          <a:ln w="9525">
            <a:noFill/>
            <a:miter lim="800000"/>
            <a:headEnd/>
            <a:tailEnd/>
          </a:ln>
        </p:spPr>
      </p:pic>
      <p:cxnSp>
        <p:nvCxnSpPr>
          <p:cNvPr id="222215" name="Straight Arrow Connector 136"/>
          <p:cNvCxnSpPr>
            <a:cxnSpLocks noChangeShapeType="1"/>
          </p:cNvCxnSpPr>
          <p:nvPr/>
        </p:nvCxnSpPr>
        <p:spPr bwMode="auto">
          <a:xfrm rot="5400000">
            <a:off x="334169" y="3428206"/>
            <a:ext cx="1092200" cy="1588"/>
          </a:xfrm>
          <a:prstGeom prst="straightConnector1">
            <a:avLst/>
          </a:prstGeom>
          <a:noFill/>
          <a:ln w="53975">
            <a:solidFill>
              <a:srgbClr val="FF0000"/>
            </a:solidFill>
            <a:round/>
            <a:headEnd/>
            <a:tailEnd type="triangle" w="med" len="med"/>
          </a:ln>
        </p:spPr>
      </p:cxnSp>
      <p:sp>
        <p:nvSpPr>
          <p:cNvPr id="222216" name="Slide Number Placeholder 12"/>
          <p:cNvSpPr>
            <a:spLocks noGrp="1"/>
          </p:cNvSpPr>
          <p:nvPr>
            <p:ph type="sldNum" sz="quarter" idx="12"/>
          </p:nvPr>
        </p:nvSpPr>
        <p:spPr>
          <a:noFill/>
        </p:spPr>
        <p:txBody>
          <a:bodyPr/>
          <a:lstStyle/>
          <a:p>
            <a:fld id="{84CADCCE-FF02-1D4E-AEFF-8A87EFD95926}" type="slidenum">
              <a:rPr lang="en-US" smtClean="0">
                <a:latin typeface="Eurostile" charset="0"/>
                <a:ea typeface="Eurostile" charset="0"/>
                <a:cs typeface="Eurostile" charset="0"/>
              </a:rPr>
              <a:pPr/>
              <a:t>89</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The Biba</a:t>
            </a:r>
            <a:r>
              <a:rPr lang="en-US" sz="4800" kern="0" cap="small" dirty="0" smtClean="0">
                <a:solidFill>
                  <a:srgbClr val="FFFFFF"/>
                </a:solidFill>
                <a:latin typeface="Century Gothic"/>
                <a:ea typeface="+mj-ea"/>
                <a:cs typeface="Century Gothic"/>
              </a:rPr>
              <a:t> Integrity Model</a:t>
            </a:r>
            <a:endParaRPr lang="en-US" sz="4800" kern="0" cap="small" dirty="0">
              <a:solidFill>
                <a:srgbClr val="FFFFFF"/>
              </a:solidFill>
              <a:latin typeface="Century Gothic"/>
              <a:ea typeface="+mj-ea"/>
              <a:cs typeface="Century Gothic"/>
            </a:endParaRPr>
          </a:p>
        </p:txBody>
      </p:sp>
      <p:sp>
        <p:nvSpPr>
          <p:cNvPr id="62490" name="Slide Number Placeholder 23"/>
          <p:cNvSpPr>
            <a:spLocks noGrp="1"/>
          </p:cNvSpPr>
          <p:nvPr>
            <p:ph type="sldNum" sz="quarter" idx="12"/>
          </p:nvPr>
        </p:nvSpPr>
        <p:spPr>
          <a:noFill/>
        </p:spPr>
        <p:txBody>
          <a:bodyPr/>
          <a:lstStyle/>
          <a:p>
            <a:fld id="{9FA29185-97B8-EA4A-A012-BAC183BC8B45}" type="slidenum">
              <a:rPr lang="en-US" smtClean="0">
                <a:latin typeface="Eurostile" charset="0"/>
                <a:ea typeface="Eurostile" charset="0"/>
                <a:cs typeface="Eurostile" charset="0"/>
              </a:rPr>
              <a:pPr/>
              <a:t>9</a:t>
            </a:fld>
            <a:endParaRPr lang="en-US" smtClean="0">
              <a:latin typeface="Eurostile" charset="0"/>
              <a:ea typeface="Eurostile" charset="0"/>
              <a:cs typeface="Eurostile" charset="0"/>
            </a:endParaRPr>
          </a:p>
        </p:txBody>
      </p:sp>
      <p:grpSp>
        <p:nvGrpSpPr>
          <p:cNvPr id="2" name="Group 34"/>
          <p:cNvGrpSpPr/>
          <p:nvPr/>
        </p:nvGrpSpPr>
        <p:grpSpPr>
          <a:xfrm>
            <a:off x="0" y="838200"/>
            <a:ext cx="5257800" cy="5743575"/>
            <a:chOff x="0" y="838200"/>
            <a:chExt cx="5257800" cy="5743575"/>
          </a:xfrm>
        </p:grpSpPr>
        <p:sp>
          <p:nvSpPr>
            <p:cNvPr id="60" name="Rectangle 59"/>
            <p:cNvSpPr/>
            <p:nvPr/>
          </p:nvSpPr>
          <p:spPr bwMode="auto">
            <a:xfrm>
              <a:off x="0" y="838200"/>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9" name="Rectangle 58"/>
            <p:cNvSpPr/>
            <p:nvPr/>
          </p:nvSpPr>
          <p:spPr bwMode="auto">
            <a:xfrm>
              <a:off x="0" y="2962275"/>
              <a:ext cx="5257800" cy="1495425"/>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58" name="Rectangle 57"/>
            <p:cNvSpPr/>
            <p:nvPr/>
          </p:nvSpPr>
          <p:spPr bwMode="auto">
            <a:xfrm>
              <a:off x="0" y="5084763"/>
              <a:ext cx="5257800" cy="1497012"/>
            </a:xfrm>
            <a:prstGeom prst="rect">
              <a:avLst/>
            </a:prstGeom>
            <a:gradFill flip="none" rotWithShape="1">
              <a:gsLst>
                <a:gs pos="0">
                  <a:schemeClr val="accent2"/>
                </a:gs>
                <a:gs pos="100000">
                  <a:schemeClr val="bg1"/>
                </a:gs>
              </a:gsLst>
              <a:lin ang="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endParaRPr lang="en-US">
                <a:solidFill>
                  <a:schemeClr val="bg1"/>
                </a:solidFill>
                <a:latin typeface="Arial" charset="0"/>
              </a:endParaRPr>
            </a:p>
          </p:txBody>
        </p:sp>
        <p:sp>
          <p:nvSpPr>
            <p:cNvPr id="12" name="Oval 11"/>
            <p:cNvSpPr/>
            <p:nvPr/>
          </p:nvSpPr>
          <p:spPr bwMode="auto">
            <a:xfrm>
              <a:off x="854347" y="2961762"/>
              <a:ext cx="1495663" cy="1495938"/>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TA</a:t>
              </a:r>
              <a:endParaRPr lang="en-US" sz="1600" dirty="0">
                <a:solidFill>
                  <a:srgbClr val="FFFFFF"/>
                </a:solidFill>
                <a:latin typeface="Century Gothic"/>
                <a:cs typeface="Century Gothic"/>
              </a:endParaRPr>
            </a:p>
          </p:txBody>
        </p:sp>
        <p:sp>
          <p:nvSpPr>
            <p:cNvPr id="13" name="Oval 12"/>
            <p:cNvSpPr/>
            <p:nvPr/>
          </p:nvSpPr>
          <p:spPr bwMode="auto">
            <a:xfrm>
              <a:off x="843321" y="838200"/>
              <a:ext cx="1495663" cy="1495938"/>
            </a:xfrm>
            <a:prstGeom prst="ellipse">
              <a:avLst/>
            </a:prstGeom>
            <a:gradFill flip="none" rotWithShape="1">
              <a:gsLst>
                <a:gs pos="0">
                  <a:srgbClr val="3B100D"/>
                </a:gs>
                <a:gs pos="100000">
                  <a:srgbClr val="FF0000"/>
                </a:gs>
              </a:gsLst>
              <a:path path="circle">
                <a:fillToRect l="100000" t="100000"/>
              </a:path>
              <a:tileRect r="-100000" b="-100000"/>
            </a:gradFill>
            <a:ln w="9525" cap="flat" cmpd="sng" algn="ctr">
              <a:solidFill>
                <a:srgbClr val="FF00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solidFill>
                    <a:srgbClr val="FFFFFF"/>
                  </a:solidFill>
                  <a:latin typeface="Century Gothic" charset="0"/>
                  <a:ea typeface="Century Gothic" charset="0"/>
                  <a:cs typeface="Century Gothic" charset="0"/>
                </a:rPr>
                <a:t>Professor</a:t>
              </a:r>
              <a:endParaRPr lang="en-US" sz="1600" dirty="0">
                <a:solidFill>
                  <a:srgbClr val="FFFFFF"/>
                </a:solidFill>
                <a:latin typeface="Century Gothic" charset="0"/>
                <a:ea typeface="Century Gothic" charset="0"/>
                <a:cs typeface="Century Gothic" charset="0"/>
              </a:endParaRPr>
            </a:p>
          </p:txBody>
        </p:sp>
        <p:sp>
          <p:nvSpPr>
            <p:cNvPr id="14" name="Oval 13"/>
            <p:cNvSpPr/>
            <p:nvPr/>
          </p:nvSpPr>
          <p:spPr bwMode="auto">
            <a:xfrm>
              <a:off x="868217" y="5085323"/>
              <a:ext cx="1495663" cy="1495938"/>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1600" dirty="0" smtClean="0">
                  <a:solidFill>
                    <a:srgbClr val="FFFFFF"/>
                  </a:solidFill>
                  <a:latin typeface="Century Gothic"/>
                  <a:cs typeface="Century Gothic"/>
                </a:rPr>
                <a:t>Student</a:t>
              </a:r>
              <a:endParaRPr lang="en-US" sz="1600" dirty="0">
                <a:solidFill>
                  <a:srgbClr val="FFFFFF"/>
                </a:solidFill>
                <a:latin typeface="Century Gothic"/>
                <a:cs typeface="Century Gothic"/>
              </a:endParaRPr>
            </a:p>
          </p:txBody>
        </p:sp>
        <p:sp>
          <p:nvSpPr>
            <p:cNvPr id="15" name="Oval 14"/>
            <p:cNvSpPr/>
            <p:nvPr/>
          </p:nvSpPr>
          <p:spPr bwMode="auto">
            <a:xfrm>
              <a:off x="3429002" y="2948304"/>
              <a:ext cx="1495663" cy="1495938"/>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prstTxWarp prst="textNoShape">
                <a:avLst/>
              </a:prstTxWarp>
            </a:bodyPr>
            <a:lstStyle/>
            <a:p>
              <a:pPr eaLnBrk="1" hangingPunct="1">
                <a:spcBef>
                  <a:spcPct val="0"/>
                </a:spcBef>
                <a:defRPr/>
              </a:pPr>
              <a:r>
                <a:rPr lang="en-US" sz="1600" dirty="0" smtClean="0">
                  <a:latin typeface="Century Gothic" charset="0"/>
                  <a:ea typeface="Century Gothic" charset="0"/>
                  <a:cs typeface="Century Gothic" charset="0"/>
                </a:rPr>
                <a:t>Student Grades</a:t>
              </a:r>
              <a:endParaRPr lang="en-US" sz="1600" dirty="0">
                <a:latin typeface="Century Gothic" charset="0"/>
                <a:ea typeface="Century Gothic" charset="0"/>
                <a:cs typeface="Century Gothic" charset="0"/>
              </a:endParaRPr>
            </a:p>
          </p:txBody>
        </p:sp>
        <p:cxnSp>
          <p:nvCxnSpPr>
            <p:cNvPr id="62487" name="Straight Arrow Connector 40"/>
            <p:cNvCxnSpPr>
              <a:cxnSpLocks noChangeShapeType="1"/>
            </p:cNvCxnSpPr>
            <p:nvPr/>
          </p:nvCxnSpPr>
          <p:spPr bwMode="auto">
            <a:xfrm>
              <a:off x="2349500" y="3695700"/>
              <a:ext cx="1079500" cy="0"/>
            </a:xfrm>
            <a:prstGeom prst="straightConnector1">
              <a:avLst/>
            </a:prstGeom>
            <a:noFill/>
            <a:ln w="53975">
              <a:solidFill>
                <a:srgbClr val="00FF00"/>
              </a:solidFill>
              <a:round/>
              <a:headEnd type="triangle" w="med" len="med"/>
              <a:tailEnd type="triangle" w="med" len="med"/>
            </a:ln>
          </p:spPr>
        </p:cxnSp>
        <p:grpSp>
          <p:nvGrpSpPr>
            <p:cNvPr id="3" name="Group 23"/>
            <p:cNvGrpSpPr/>
            <p:nvPr/>
          </p:nvGrpSpPr>
          <p:grpSpPr>
            <a:xfrm>
              <a:off x="591078" y="2334138"/>
              <a:ext cx="1015472" cy="627624"/>
              <a:chOff x="351366" y="3114394"/>
              <a:chExt cx="1015472" cy="627624"/>
            </a:xfrm>
          </p:grpSpPr>
          <p:sp>
            <p:nvSpPr>
              <p:cNvPr id="62486" name="TextBox 49"/>
              <p:cNvSpPr txBox="1">
                <a:spLocks noChangeArrowheads="1"/>
              </p:cNvSpPr>
              <p:nvPr/>
            </p:nvSpPr>
            <p:spPr bwMode="auto">
              <a:xfrm>
                <a:off x="351366" y="3228975"/>
                <a:ext cx="1015472" cy="400110"/>
              </a:xfrm>
              <a:prstGeom prst="rect">
                <a:avLst/>
              </a:prstGeom>
              <a:noFill/>
              <a:ln w="9525">
                <a:noFill/>
                <a:miter lim="800000"/>
                <a:headEnd type="triangle"/>
                <a:tailEnd type="none"/>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62493" name="Straight Arrow Connector 40"/>
              <p:cNvCxnSpPr>
                <a:cxnSpLocks noChangeShapeType="1"/>
                <a:stCxn id="13" idx="4"/>
                <a:endCxn id="12" idx="0"/>
              </p:cNvCxnSpPr>
              <p:nvPr/>
            </p:nvCxnSpPr>
            <p:spPr bwMode="auto">
              <a:xfrm rot="16200000" flipH="1">
                <a:off x="1043142" y="3422693"/>
                <a:ext cx="627624" cy="11026"/>
              </a:xfrm>
              <a:prstGeom prst="straightConnector1">
                <a:avLst/>
              </a:prstGeom>
              <a:noFill/>
              <a:ln w="53975">
                <a:solidFill>
                  <a:srgbClr val="FF0000"/>
                </a:solidFill>
                <a:round/>
                <a:headEnd type="none"/>
                <a:tailEnd type="triangle" w="med" len="med"/>
              </a:ln>
            </p:spPr>
          </p:cxnSp>
        </p:grpSp>
        <p:sp>
          <p:nvSpPr>
            <p:cNvPr id="26" name="TextBox 49"/>
            <p:cNvSpPr txBox="1">
              <a:spLocks noChangeArrowheads="1"/>
            </p:cNvSpPr>
            <p:nvPr/>
          </p:nvSpPr>
          <p:spPr bwMode="auto">
            <a:xfrm>
              <a:off x="591078" y="4544292"/>
              <a:ext cx="1015472" cy="400110"/>
            </a:xfrm>
            <a:prstGeom prst="rect">
              <a:avLst/>
            </a:prstGeom>
            <a:noFill/>
            <a:ln w="9525">
              <a:noFill/>
              <a:miter lim="800000"/>
              <a:headEnd/>
              <a:tailEnd/>
            </a:ln>
          </p:spPr>
          <p:txBody>
            <a:bodyPr wrap="none">
              <a:prstTxWarp prst="textNoShape">
                <a:avLst/>
              </a:prstTxWarp>
              <a:spAutoFit/>
            </a:bodyPr>
            <a:lstStyle/>
            <a:p>
              <a:pPr algn="r"/>
              <a:r>
                <a:rPr lang="en-US" sz="2000" dirty="0">
                  <a:solidFill>
                    <a:srgbClr val="FF0000"/>
                  </a:solidFill>
                  <a:latin typeface="Zapf Dingbats" charset="2"/>
                  <a:ea typeface="Zapf Dingbats" charset="2"/>
                  <a:cs typeface="Zapf Dingbats" charset="2"/>
                </a:rPr>
                <a:t>✗</a:t>
              </a:r>
              <a:r>
                <a:rPr lang="en-US" sz="2000" dirty="0" smtClean="0">
                  <a:solidFill>
                    <a:srgbClr val="FF0000"/>
                  </a:solidFill>
                  <a:latin typeface="Zapf Dingbats" charset="2"/>
                  <a:ea typeface="Zapf Dingbats" charset="2"/>
                  <a:cs typeface="Zapf Dingbats" charset="2"/>
                </a:rPr>
                <a:t> </a:t>
              </a:r>
              <a:r>
                <a:rPr lang="en-US" sz="2000" dirty="0" smtClean="0">
                  <a:solidFill>
                    <a:srgbClr val="FF0000"/>
                  </a:solidFill>
                </a:rPr>
                <a:t>Read</a:t>
              </a:r>
              <a:endParaRPr lang="en-US" sz="2000" dirty="0">
                <a:solidFill>
                  <a:srgbClr val="FF0000"/>
                </a:solidFill>
              </a:endParaRPr>
            </a:p>
          </p:txBody>
        </p:sp>
        <p:cxnSp>
          <p:nvCxnSpPr>
            <p:cNvPr id="27" name="Straight Arrow Connector 40"/>
            <p:cNvCxnSpPr>
              <a:cxnSpLocks noChangeShapeType="1"/>
              <a:stCxn id="12" idx="4"/>
              <a:endCxn id="14" idx="0"/>
            </p:cNvCxnSpPr>
            <p:nvPr/>
          </p:nvCxnSpPr>
          <p:spPr bwMode="auto">
            <a:xfrm rot="16200000" flipH="1">
              <a:off x="1295303" y="4764576"/>
              <a:ext cx="627623" cy="13870"/>
            </a:xfrm>
            <a:prstGeom prst="straightConnector1">
              <a:avLst/>
            </a:prstGeom>
            <a:noFill/>
            <a:ln w="53975">
              <a:solidFill>
                <a:srgbClr val="FF0000"/>
              </a:solidFill>
              <a:round/>
              <a:headEnd type="none"/>
              <a:tailEnd type="triangle" w="med" len="med"/>
            </a:ln>
          </p:spPr>
        </p:cxnSp>
      </p:grpSp>
      <p:sp>
        <p:nvSpPr>
          <p:cNvPr id="34" name="Text Box 8"/>
          <p:cNvSpPr txBox="1">
            <a:spLocks noChangeArrowheads="1"/>
          </p:cNvSpPr>
          <p:nvPr/>
        </p:nvSpPr>
        <p:spPr bwMode="auto">
          <a:xfrm>
            <a:off x="6934200" y="3495645"/>
            <a:ext cx="22098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No reads down</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Updates</a:t>
            </a:r>
          </a:p>
        </p:txBody>
      </p:sp>
      <p:sp>
        <p:nvSpPr>
          <p:cNvPr id="11" name="Text Box 8"/>
          <p:cNvSpPr txBox="1">
            <a:spLocks noChangeArrowheads="1"/>
          </p:cNvSpPr>
          <p:nvPr/>
        </p:nvSpPr>
        <p:spPr bwMode="auto">
          <a:xfrm>
            <a:off x="0" y="2039408"/>
            <a:ext cx="9144000" cy="369888"/>
          </a:xfrm>
          <a:prstGeom prst="rect">
            <a:avLst/>
          </a:prstGeom>
          <a:noFill/>
          <a:ln w="9525">
            <a:noFill/>
            <a:miter lim="800000"/>
            <a:headEnd/>
            <a:tailEnd/>
          </a:ln>
        </p:spPr>
        <p:txBody>
          <a:bodyPr>
            <a:prstTxWarp prst="textNoShape">
              <a:avLst/>
            </a:prstTxWarp>
            <a:spAutoFit/>
          </a:bodyPr>
          <a:lstStyle/>
          <a:p>
            <a:r>
              <a:rPr lang="en-US" sz="1800" dirty="0" smtClean="0">
                <a:solidFill>
                  <a:srgbClr val="FFFFFF"/>
                </a:solidFill>
                <a:latin typeface="Century Gothic" charset="0"/>
                <a:ea typeface="Century Gothic" charset="0"/>
                <a:cs typeface="Century Gothic" charset="0"/>
              </a:rPr>
              <a:t>A path update algorithm updates paths as relationships change</a:t>
            </a:r>
            <a:endParaRPr lang="en-US" sz="1800" dirty="0">
              <a:solidFill>
                <a:srgbClr val="FFFFFF"/>
              </a:solidFill>
              <a:latin typeface="Century Gothic" charset="0"/>
              <a:ea typeface="Century Gothic" charset="0"/>
              <a:cs typeface="Century Gothic" charset="0"/>
            </a:endParaRPr>
          </a:p>
        </p:txBody>
      </p:sp>
      <p:sp>
        <p:nvSpPr>
          <p:cNvPr id="226310" name="Slide Number Placeholder 8"/>
          <p:cNvSpPr>
            <a:spLocks noGrp="1"/>
          </p:cNvSpPr>
          <p:nvPr>
            <p:ph type="sldNum" sz="quarter" idx="12"/>
          </p:nvPr>
        </p:nvSpPr>
        <p:spPr>
          <a:noFill/>
        </p:spPr>
        <p:txBody>
          <a:bodyPr/>
          <a:lstStyle/>
          <a:p>
            <a:fld id="{067CCABA-2F31-F24E-8F83-01171CCD1882}" type="slidenum">
              <a:rPr lang="en-US" smtClean="0">
                <a:latin typeface="Eurostile" charset="0"/>
                <a:ea typeface="Eurostile" charset="0"/>
                <a:cs typeface="Eurostile" charset="0"/>
              </a:rPr>
              <a:pPr/>
              <a:t>90</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4448704"/>
            <a:ext cx="9144000" cy="369888"/>
          </a:xfrm>
          <a:prstGeom prst="rect">
            <a:avLst/>
          </a:prstGeom>
          <a:noFill/>
          <a:ln w="9525">
            <a:noFill/>
            <a:miter lim="800000"/>
            <a:headEnd/>
            <a:tailEnd/>
          </a:ln>
        </p:spPr>
        <p:txBody>
          <a:bodyPr>
            <a:prstTxWarp prst="textNoShape">
              <a:avLst/>
            </a:prstTxWarp>
            <a:spAutoFit/>
          </a:bodyPr>
          <a:lstStyle/>
          <a:p>
            <a:r>
              <a:rPr lang="en-US" sz="1800" dirty="0" smtClean="0">
                <a:solidFill>
                  <a:srgbClr val="FFFFFF"/>
                </a:solidFill>
                <a:latin typeface="Century Gothic" charset="0"/>
                <a:ea typeface="Century Gothic" charset="0"/>
                <a:cs typeface="Century Gothic" charset="0"/>
              </a:rPr>
              <a:t>The trust network always reflects current relationships</a:t>
            </a:r>
            <a:endParaRPr lang="en-US" sz="18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Path Aging</a:t>
            </a:r>
          </a:p>
        </p:txBody>
      </p:sp>
      <p:sp>
        <p:nvSpPr>
          <p:cNvPr id="11" name="Text Box 8"/>
          <p:cNvSpPr txBox="1">
            <a:spLocks noChangeArrowheads="1"/>
          </p:cNvSpPr>
          <p:nvPr/>
        </p:nvSpPr>
        <p:spPr bwMode="auto">
          <a:xfrm>
            <a:off x="0" y="3228945"/>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Paths become less trusted over time</a:t>
            </a:r>
            <a:endParaRPr lang="en-US" sz="2000" dirty="0">
              <a:solidFill>
                <a:srgbClr val="FFFFFF"/>
              </a:solidFill>
              <a:latin typeface="Century Gothic" charset="0"/>
              <a:ea typeface="Century Gothic" charset="0"/>
              <a:cs typeface="Century Gothic" charset="0"/>
            </a:endParaRPr>
          </a:p>
        </p:txBody>
      </p:sp>
      <p:sp>
        <p:nvSpPr>
          <p:cNvPr id="228358" name="Slide Number Placeholder 11"/>
          <p:cNvSpPr>
            <a:spLocks noGrp="1"/>
          </p:cNvSpPr>
          <p:nvPr>
            <p:ph type="sldNum" sz="quarter" idx="12"/>
          </p:nvPr>
        </p:nvSpPr>
        <p:spPr>
          <a:noFill/>
        </p:spPr>
        <p:txBody>
          <a:bodyPr/>
          <a:lstStyle/>
          <a:p>
            <a:fld id="{738F7D7E-DAA9-024C-9A04-DAB71AC93FD7}" type="slidenum">
              <a:rPr lang="en-US" smtClean="0">
                <a:latin typeface="Eurostile" charset="0"/>
                <a:ea typeface="Eurostile" charset="0"/>
                <a:cs typeface="Eurostile" charset="0"/>
              </a:rPr>
              <a:pPr/>
              <a:t>91</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Authentication</a:t>
            </a:r>
          </a:p>
        </p:txBody>
      </p:sp>
      <p:sp>
        <p:nvSpPr>
          <p:cNvPr id="11" name="Text Box 8"/>
          <p:cNvSpPr txBox="1">
            <a:spLocks noChangeArrowheads="1"/>
          </p:cNvSpPr>
          <p:nvPr/>
        </p:nvSpPr>
        <p:spPr bwMode="auto">
          <a:xfrm>
            <a:off x="0" y="3228945"/>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Public keys are as trusted as the paths to those keys</a:t>
            </a:r>
            <a:endParaRPr lang="en-US" sz="2000" dirty="0">
              <a:solidFill>
                <a:srgbClr val="FFFFFF"/>
              </a:solidFill>
              <a:latin typeface="Century Gothic" charset="0"/>
              <a:ea typeface="Century Gothic" charset="0"/>
              <a:cs typeface="Century Gothic" charset="0"/>
            </a:endParaRPr>
          </a:p>
        </p:txBody>
      </p:sp>
      <p:sp>
        <p:nvSpPr>
          <p:cNvPr id="230405" name="Slide Number Placeholder 7"/>
          <p:cNvSpPr>
            <a:spLocks noGrp="1"/>
          </p:cNvSpPr>
          <p:nvPr>
            <p:ph type="sldNum" sz="quarter" idx="12"/>
          </p:nvPr>
        </p:nvSpPr>
        <p:spPr>
          <a:noFill/>
        </p:spPr>
        <p:txBody>
          <a:bodyPr/>
          <a:lstStyle/>
          <a:p>
            <a:fld id="{6B60FC03-7E59-6047-8B46-48D932CF998A}" type="slidenum">
              <a:rPr lang="en-US" smtClean="0">
                <a:latin typeface="Eurostile" charset="0"/>
                <a:ea typeface="Eurostile" charset="0"/>
                <a:cs typeface="Eurostile" charset="0"/>
              </a:rPr>
              <a:pPr/>
              <a:t>92</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a:bodyPr>
          <a:lstStyle/>
          <a:p>
            <a:pPr eaLnBrk="1" fontAlgn="auto" hangingPunct="1">
              <a:spcBef>
                <a:spcPts val="0"/>
              </a:spcBef>
              <a:spcAft>
                <a:spcPts val="0"/>
              </a:spcAft>
              <a:defRPr/>
            </a:pPr>
            <a:r>
              <a:rPr lang="en-US" sz="2800" kern="0" cap="small" dirty="0">
                <a:solidFill>
                  <a:srgbClr val="FFFFFF"/>
                </a:solidFill>
                <a:latin typeface="Century Gothic"/>
                <a:ea typeface="+mj-ea"/>
                <a:cs typeface="Century Gothic"/>
              </a:rPr>
              <a:t>Certificate and Key Distribution and Revocation</a:t>
            </a:r>
          </a:p>
        </p:txBody>
      </p:sp>
      <p:sp>
        <p:nvSpPr>
          <p:cNvPr id="11" name="Text Box 8"/>
          <p:cNvSpPr txBox="1">
            <a:spLocks noChangeArrowheads="1"/>
          </p:cNvSpPr>
          <p:nvPr/>
        </p:nvSpPr>
        <p:spPr bwMode="auto">
          <a:xfrm>
            <a:off x="0" y="201926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Certificates and keys can be distributed along trusted paths</a:t>
            </a:r>
            <a:endParaRPr lang="en-US" sz="2000" dirty="0">
              <a:solidFill>
                <a:srgbClr val="FFFFFF"/>
              </a:solidFill>
              <a:latin typeface="Century Gothic" charset="0"/>
              <a:ea typeface="Century Gothic" charset="0"/>
              <a:cs typeface="Century Gothic" charset="0"/>
            </a:endParaRPr>
          </a:p>
        </p:txBody>
      </p:sp>
      <p:sp>
        <p:nvSpPr>
          <p:cNvPr id="15" name="Text Box 8"/>
          <p:cNvSpPr txBox="1">
            <a:spLocks noChangeArrowheads="1"/>
          </p:cNvSpPr>
          <p:nvPr/>
        </p:nvSpPr>
        <p:spPr bwMode="auto">
          <a:xfrm>
            <a:off x="0" y="443863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Certificate and key revocation is automatic </a:t>
            </a:r>
            <a:endParaRPr lang="en-US" sz="2000" dirty="0">
              <a:solidFill>
                <a:srgbClr val="FFFFFF"/>
              </a:solidFill>
              <a:latin typeface="Century Gothic" charset="0"/>
              <a:ea typeface="Century Gothic" charset="0"/>
              <a:cs typeface="Century Gothic" charset="0"/>
            </a:endParaRPr>
          </a:p>
        </p:txBody>
      </p:sp>
      <p:sp>
        <p:nvSpPr>
          <p:cNvPr id="232454" name="Slide Number Placeholder 8"/>
          <p:cNvSpPr>
            <a:spLocks noGrp="1"/>
          </p:cNvSpPr>
          <p:nvPr>
            <p:ph type="sldNum" sz="quarter" idx="12"/>
          </p:nvPr>
        </p:nvSpPr>
        <p:spPr>
          <a:noFill/>
        </p:spPr>
        <p:txBody>
          <a:bodyPr/>
          <a:lstStyle/>
          <a:p>
            <a:fld id="{F40FDEFF-910F-AA41-ACC5-905DE70346D0}" type="slidenum">
              <a:rPr lang="en-US" smtClean="0">
                <a:latin typeface="Eurostile" charset="0"/>
                <a:ea typeface="Eurostile" charset="0"/>
                <a:cs typeface="Eurostile" charset="0"/>
              </a:rPr>
              <a:pPr/>
              <a:t>93</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Trust Networks</a:t>
            </a:r>
          </a:p>
        </p:txBody>
      </p:sp>
      <p:sp>
        <p:nvSpPr>
          <p:cNvPr id="234499" name="Text Box 8"/>
          <p:cNvSpPr txBox="1">
            <a:spLocks noChangeArrowheads="1"/>
          </p:cNvSpPr>
          <p:nvPr/>
        </p:nvSpPr>
        <p:spPr bwMode="auto">
          <a:xfrm>
            <a:off x="-9525"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All nodes + their relationships form a trust network</a:t>
            </a:r>
            <a:endParaRPr lang="en-US" sz="2000" dirty="0">
              <a:solidFill>
                <a:srgbClr val="FFFFFF"/>
              </a:solidFill>
              <a:latin typeface="Century Gothic" charset="0"/>
              <a:ea typeface="Century Gothic" charset="0"/>
              <a:cs typeface="Century Gothic" charset="0"/>
            </a:endParaRPr>
          </a:p>
        </p:txBody>
      </p:sp>
      <p:cxnSp>
        <p:nvCxnSpPr>
          <p:cNvPr id="234500" name="Straight Arrow Connector 164"/>
          <p:cNvCxnSpPr>
            <a:cxnSpLocks noChangeShapeType="1"/>
          </p:cNvCxnSpPr>
          <p:nvPr/>
        </p:nvCxnSpPr>
        <p:spPr bwMode="auto">
          <a:xfrm rot="16200000" flipH="1">
            <a:off x="2033588" y="5029200"/>
            <a:ext cx="457200" cy="0"/>
          </a:xfrm>
          <a:prstGeom prst="straightConnector1">
            <a:avLst/>
          </a:prstGeom>
          <a:noFill/>
          <a:ln w="53975">
            <a:solidFill>
              <a:srgbClr val="00FF00"/>
            </a:solidFill>
            <a:round/>
            <a:headEnd/>
            <a:tailEnd type="triangle" w="med" len="med"/>
          </a:ln>
        </p:spPr>
      </p:cxnSp>
      <p:sp>
        <p:nvSpPr>
          <p:cNvPr id="9" name="Oval 8"/>
          <p:cNvSpPr/>
          <p:nvPr/>
        </p:nvSpPr>
        <p:spPr bwMode="auto">
          <a:xfrm>
            <a:off x="4203051" y="1365123"/>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cxnSp>
        <p:nvCxnSpPr>
          <p:cNvPr id="234502" name="Straight Arrow Connector 136"/>
          <p:cNvCxnSpPr>
            <a:cxnSpLocks noChangeShapeType="1"/>
          </p:cNvCxnSpPr>
          <p:nvPr/>
        </p:nvCxnSpPr>
        <p:spPr bwMode="auto">
          <a:xfrm rot="5400000">
            <a:off x="1862138" y="3143250"/>
            <a:ext cx="1371600" cy="571500"/>
          </a:xfrm>
          <a:prstGeom prst="straightConnector1">
            <a:avLst/>
          </a:prstGeom>
          <a:noFill/>
          <a:ln w="53975">
            <a:solidFill>
              <a:srgbClr val="00FF00"/>
            </a:solidFill>
            <a:round/>
            <a:headEnd/>
            <a:tailEnd type="triangle" w="med" len="med"/>
          </a:ln>
        </p:spPr>
      </p:cxnSp>
      <p:sp>
        <p:nvSpPr>
          <p:cNvPr id="13" name="Oval 12"/>
          <p:cNvSpPr/>
          <p:nvPr/>
        </p:nvSpPr>
        <p:spPr bwMode="auto">
          <a:xfrm>
            <a:off x="5614734" y="41148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34504" name="Straight Arrow Connector 93"/>
          <p:cNvCxnSpPr>
            <a:cxnSpLocks noChangeShapeType="1"/>
          </p:cNvCxnSpPr>
          <p:nvPr/>
        </p:nvCxnSpPr>
        <p:spPr bwMode="auto">
          <a:xfrm rot="5400000">
            <a:off x="2597945" y="1431131"/>
            <a:ext cx="862012" cy="390525"/>
          </a:xfrm>
          <a:prstGeom prst="straightConnector1">
            <a:avLst/>
          </a:prstGeom>
          <a:noFill/>
          <a:ln w="53975">
            <a:solidFill>
              <a:srgbClr val="00FF00"/>
            </a:solidFill>
            <a:round/>
            <a:headEnd/>
            <a:tailEnd type="triangle" w="med" len="med"/>
          </a:ln>
        </p:spPr>
      </p:cxnSp>
      <p:sp>
        <p:nvSpPr>
          <p:cNvPr id="16" name="Oval 15"/>
          <p:cNvSpPr/>
          <p:nvPr/>
        </p:nvSpPr>
        <p:spPr bwMode="auto">
          <a:xfrm>
            <a:off x="3124200" y="609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34508" name="Straight Arrow Connector 138"/>
          <p:cNvCxnSpPr>
            <a:cxnSpLocks noChangeShapeType="1"/>
          </p:cNvCxnSpPr>
          <p:nvPr/>
        </p:nvCxnSpPr>
        <p:spPr bwMode="auto">
          <a:xfrm rot="16200000" flipH="1">
            <a:off x="2962276" y="2757487"/>
            <a:ext cx="1471612" cy="1243013"/>
          </a:xfrm>
          <a:prstGeom prst="straightConnector1">
            <a:avLst/>
          </a:prstGeom>
          <a:noFill/>
          <a:ln w="53975">
            <a:solidFill>
              <a:srgbClr val="00FF00"/>
            </a:solidFill>
            <a:round/>
            <a:headEnd/>
            <a:tailEnd type="triangle" w="med" len="med"/>
          </a:ln>
        </p:spPr>
      </p:cxnSp>
      <p:sp>
        <p:nvSpPr>
          <p:cNvPr id="18" name="Oval 17"/>
          <p:cNvSpPr/>
          <p:nvPr/>
        </p:nvSpPr>
        <p:spPr bwMode="auto">
          <a:xfrm>
            <a:off x="2490786" y="20574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9" name="Oval 18"/>
          <p:cNvSpPr/>
          <p:nvPr/>
        </p:nvSpPr>
        <p:spPr bwMode="auto">
          <a:xfrm>
            <a:off x="5271897" y="25146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sp>
        <p:nvSpPr>
          <p:cNvPr id="21" name="Oval 20"/>
          <p:cNvSpPr/>
          <p:nvPr/>
        </p:nvSpPr>
        <p:spPr bwMode="auto">
          <a:xfrm>
            <a:off x="3976623" y="41148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2" name="Oval 21"/>
          <p:cNvSpPr/>
          <p:nvPr/>
        </p:nvSpPr>
        <p:spPr bwMode="auto">
          <a:xfrm>
            <a:off x="1919223" y="4114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3" name="Oval 22"/>
          <p:cNvSpPr/>
          <p:nvPr/>
        </p:nvSpPr>
        <p:spPr bwMode="auto">
          <a:xfrm>
            <a:off x="1919349" y="52578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34522" name="Straight Arrow Connector 93"/>
          <p:cNvCxnSpPr>
            <a:cxnSpLocks noChangeShapeType="1"/>
            <a:stCxn id="19" idx="3"/>
          </p:cNvCxnSpPr>
          <p:nvPr/>
        </p:nvCxnSpPr>
        <p:spPr bwMode="auto">
          <a:xfrm rot="5400000">
            <a:off x="4410075" y="3252788"/>
            <a:ext cx="1114425" cy="809625"/>
          </a:xfrm>
          <a:prstGeom prst="straightConnector1">
            <a:avLst/>
          </a:prstGeom>
          <a:noFill/>
          <a:ln w="53975">
            <a:solidFill>
              <a:srgbClr val="FF0000"/>
            </a:solidFill>
            <a:round/>
            <a:headEnd/>
            <a:tailEnd type="triangle" w="med" len="med"/>
          </a:ln>
        </p:spPr>
      </p:cxnSp>
      <p:cxnSp>
        <p:nvCxnSpPr>
          <p:cNvPr id="234523" name="Straight Arrow Connector 93"/>
          <p:cNvCxnSpPr>
            <a:cxnSpLocks noChangeShapeType="1"/>
          </p:cNvCxnSpPr>
          <p:nvPr/>
        </p:nvCxnSpPr>
        <p:spPr bwMode="auto">
          <a:xfrm rot="10800000">
            <a:off x="2605088" y="4457700"/>
            <a:ext cx="1371600" cy="0"/>
          </a:xfrm>
          <a:prstGeom prst="straightConnector1">
            <a:avLst/>
          </a:prstGeom>
          <a:noFill/>
          <a:ln w="53975">
            <a:solidFill>
              <a:srgbClr val="FF0000"/>
            </a:solidFill>
            <a:round/>
            <a:headEnd/>
            <a:tailEnd type="triangle" w="med" len="med"/>
          </a:ln>
        </p:spPr>
      </p:cxnSp>
      <p:cxnSp>
        <p:nvCxnSpPr>
          <p:cNvPr id="234524" name="Straight Arrow Connector 93"/>
          <p:cNvCxnSpPr>
            <a:cxnSpLocks noChangeShapeType="1"/>
          </p:cNvCxnSpPr>
          <p:nvPr/>
        </p:nvCxnSpPr>
        <p:spPr bwMode="auto">
          <a:xfrm rot="16200000" flipH="1">
            <a:off x="3871913" y="1033463"/>
            <a:ext cx="269875" cy="593725"/>
          </a:xfrm>
          <a:prstGeom prst="straightConnector1">
            <a:avLst/>
          </a:prstGeom>
          <a:noFill/>
          <a:ln w="53975">
            <a:solidFill>
              <a:srgbClr val="FF0000"/>
            </a:solidFill>
            <a:round/>
            <a:headEnd/>
            <a:tailEnd type="triangle" w="med" len="med"/>
          </a:ln>
        </p:spPr>
      </p:cxnSp>
      <p:cxnSp>
        <p:nvCxnSpPr>
          <p:cNvPr id="234525" name="Straight Arrow Connector 138"/>
          <p:cNvCxnSpPr>
            <a:cxnSpLocks noChangeShapeType="1"/>
            <a:endCxn id="13" idx="2"/>
          </p:cNvCxnSpPr>
          <p:nvPr/>
        </p:nvCxnSpPr>
        <p:spPr bwMode="auto">
          <a:xfrm flipV="1">
            <a:off x="4662488" y="4457700"/>
            <a:ext cx="952500" cy="0"/>
          </a:xfrm>
          <a:prstGeom prst="straightConnector1">
            <a:avLst/>
          </a:prstGeom>
          <a:noFill/>
          <a:ln w="53975">
            <a:solidFill>
              <a:srgbClr val="00FF00"/>
            </a:solidFill>
            <a:round/>
            <a:headEnd/>
            <a:tailEnd type="triangle" w="med" len="med"/>
          </a:ln>
        </p:spPr>
      </p:cxnSp>
      <p:cxnSp>
        <p:nvCxnSpPr>
          <p:cNvPr id="234526" name="Straight Arrow Connector 138"/>
          <p:cNvCxnSpPr>
            <a:cxnSpLocks noChangeShapeType="1"/>
            <a:stCxn id="13" idx="0"/>
          </p:cNvCxnSpPr>
          <p:nvPr/>
        </p:nvCxnSpPr>
        <p:spPr bwMode="auto">
          <a:xfrm rot="16200000" flipV="1">
            <a:off x="5400676" y="3557587"/>
            <a:ext cx="1014412" cy="100013"/>
          </a:xfrm>
          <a:prstGeom prst="straightConnector1">
            <a:avLst/>
          </a:prstGeom>
          <a:noFill/>
          <a:ln w="53975">
            <a:solidFill>
              <a:srgbClr val="00FF00"/>
            </a:solidFill>
            <a:round/>
            <a:headEnd/>
            <a:tailEnd type="triangle" w="med" len="med"/>
          </a:ln>
        </p:spPr>
      </p:cxnSp>
      <p:sp>
        <p:nvSpPr>
          <p:cNvPr id="234527" name="Slide Number Placeholder 26"/>
          <p:cNvSpPr>
            <a:spLocks noGrp="1"/>
          </p:cNvSpPr>
          <p:nvPr>
            <p:ph type="sldNum" sz="quarter" idx="12"/>
          </p:nvPr>
        </p:nvSpPr>
        <p:spPr>
          <a:noFill/>
        </p:spPr>
        <p:txBody>
          <a:bodyPr/>
          <a:lstStyle/>
          <a:p>
            <a:fld id="{885E6F06-9326-FD42-B845-E329FFC99B72}" type="slidenum">
              <a:rPr lang="en-US" smtClean="0">
                <a:latin typeface="Eurostile" charset="0"/>
                <a:ea typeface="Eurostile" charset="0"/>
                <a:cs typeface="Eurostile" charset="0"/>
              </a:rPr>
              <a:pPr/>
              <a:t>94</a:t>
            </a:fld>
            <a:endParaRPr lang="en-US"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Trust Networks</a:t>
            </a:r>
          </a:p>
        </p:txBody>
      </p:sp>
      <p:cxnSp>
        <p:nvCxnSpPr>
          <p:cNvPr id="236548" name="Straight Arrow Connector 164"/>
          <p:cNvCxnSpPr>
            <a:cxnSpLocks noChangeShapeType="1"/>
          </p:cNvCxnSpPr>
          <p:nvPr/>
        </p:nvCxnSpPr>
        <p:spPr bwMode="auto">
          <a:xfrm rot="16200000" flipH="1">
            <a:off x="2033588" y="5029200"/>
            <a:ext cx="457200" cy="0"/>
          </a:xfrm>
          <a:prstGeom prst="straightConnector1">
            <a:avLst/>
          </a:prstGeom>
          <a:noFill/>
          <a:ln w="53975">
            <a:solidFill>
              <a:srgbClr val="00FF00"/>
            </a:solidFill>
            <a:round/>
            <a:headEnd/>
            <a:tailEnd type="triangle" w="med" len="med"/>
          </a:ln>
        </p:spPr>
      </p:cxnSp>
      <p:sp>
        <p:nvSpPr>
          <p:cNvPr id="9" name="Oval 8"/>
          <p:cNvSpPr/>
          <p:nvPr/>
        </p:nvSpPr>
        <p:spPr bwMode="auto">
          <a:xfrm>
            <a:off x="4203051" y="1365123"/>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cxnSp>
        <p:nvCxnSpPr>
          <p:cNvPr id="236550" name="Straight Arrow Connector 136"/>
          <p:cNvCxnSpPr>
            <a:cxnSpLocks noChangeShapeType="1"/>
          </p:cNvCxnSpPr>
          <p:nvPr/>
        </p:nvCxnSpPr>
        <p:spPr bwMode="auto">
          <a:xfrm rot="5400000">
            <a:off x="1862138" y="3143250"/>
            <a:ext cx="1371600" cy="571500"/>
          </a:xfrm>
          <a:prstGeom prst="straightConnector1">
            <a:avLst/>
          </a:prstGeom>
          <a:noFill/>
          <a:ln w="53975">
            <a:solidFill>
              <a:srgbClr val="00FF00"/>
            </a:solidFill>
            <a:round/>
            <a:headEnd/>
            <a:tailEnd type="triangle" w="med" len="med"/>
          </a:ln>
        </p:spPr>
      </p:cxnSp>
      <p:sp>
        <p:nvSpPr>
          <p:cNvPr id="13" name="Oval 12"/>
          <p:cNvSpPr/>
          <p:nvPr/>
        </p:nvSpPr>
        <p:spPr bwMode="auto">
          <a:xfrm>
            <a:off x="5614734" y="41148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36552" name="Straight Arrow Connector 93"/>
          <p:cNvCxnSpPr>
            <a:cxnSpLocks noChangeShapeType="1"/>
          </p:cNvCxnSpPr>
          <p:nvPr/>
        </p:nvCxnSpPr>
        <p:spPr bwMode="auto">
          <a:xfrm rot="5400000">
            <a:off x="2597945" y="1431131"/>
            <a:ext cx="862012" cy="390525"/>
          </a:xfrm>
          <a:prstGeom prst="straightConnector1">
            <a:avLst/>
          </a:prstGeom>
          <a:noFill/>
          <a:ln w="53975">
            <a:solidFill>
              <a:srgbClr val="00FF00"/>
            </a:solidFill>
            <a:round/>
            <a:headEnd/>
            <a:tailEnd type="triangle" w="med" len="med"/>
          </a:ln>
        </p:spPr>
      </p:cxnSp>
      <p:sp>
        <p:nvSpPr>
          <p:cNvPr id="16" name="Oval 15"/>
          <p:cNvSpPr/>
          <p:nvPr/>
        </p:nvSpPr>
        <p:spPr bwMode="auto">
          <a:xfrm>
            <a:off x="3124200" y="609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36556" name="Straight Arrow Connector 138"/>
          <p:cNvCxnSpPr>
            <a:cxnSpLocks noChangeShapeType="1"/>
          </p:cNvCxnSpPr>
          <p:nvPr/>
        </p:nvCxnSpPr>
        <p:spPr bwMode="auto">
          <a:xfrm rot="16200000" flipH="1">
            <a:off x="2962276" y="2757487"/>
            <a:ext cx="1471612" cy="1243013"/>
          </a:xfrm>
          <a:prstGeom prst="straightConnector1">
            <a:avLst/>
          </a:prstGeom>
          <a:noFill/>
          <a:ln w="53975">
            <a:solidFill>
              <a:srgbClr val="FF0000"/>
            </a:solidFill>
            <a:round/>
            <a:headEnd/>
            <a:tailEnd type="triangle" w="med" len="med"/>
          </a:ln>
        </p:spPr>
      </p:cxnSp>
      <p:sp>
        <p:nvSpPr>
          <p:cNvPr id="18" name="Oval 17"/>
          <p:cNvSpPr/>
          <p:nvPr/>
        </p:nvSpPr>
        <p:spPr bwMode="auto">
          <a:xfrm>
            <a:off x="2490786" y="20574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9" name="Oval 18"/>
          <p:cNvSpPr/>
          <p:nvPr/>
        </p:nvSpPr>
        <p:spPr bwMode="auto">
          <a:xfrm>
            <a:off x="5271897" y="25146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sp>
        <p:nvSpPr>
          <p:cNvPr id="21" name="Oval 20"/>
          <p:cNvSpPr/>
          <p:nvPr/>
        </p:nvSpPr>
        <p:spPr bwMode="auto">
          <a:xfrm>
            <a:off x="3976623" y="41148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2" name="Oval 21"/>
          <p:cNvSpPr/>
          <p:nvPr/>
        </p:nvSpPr>
        <p:spPr bwMode="auto">
          <a:xfrm>
            <a:off x="1919223" y="4114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3" name="Oval 22"/>
          <p:cNvSpPr/>
          <p:nvPr/>
        </p:nvSpPr>
        <p:spPr bwMode="auto">
          <a:xfrm>
            <a:off x="1919349" y="52578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36570" name="Straight Arrow Connector 93"/>
          <p:cNvCxnSpPr>
            <a:cxnSpLocks noChangeShapeType="1"/>
            <a:stCxn id="19" idx="3"/>
          </p:cNvCxnSpPr>
          <p:nvPr/>
        </p:nvCxnSpPr>
        <p:spPr bwMode="auto">
          <a:xfrm rot="5400000">
            <a:off x="4410075" y="3252788"/>
            <a:ext cx="1114425" cy="809625"/>
          </a:xfrm>
          <a:prstGeom prst="straightConnector1">
            <a:avLst/>
          </a:prstGeom>
          <a:noFill/>
          <a:ln w="53975">
            <a:solidFill>
              <a:srgbClr val="FF0000"/>
            </a:solidFill>
            <a:round/>
            <a:headEnd/>
            <a:tailEnd type="triangle" w="med" len="med"/>
          </a:ln>
        </p:spPr>
      </p:cxnSp>
      <p:cxnSp>
        <p:nvCxnSpPr>
          <p:cNvPr id="236571" name="Straight Arrow Connector 93"/>
          <p:cNvCxnSpPr>
            <a:cxnSpLocks noChangeShapeType="1"/>
          </p:cNvCxnSpPr>
          <p:nvPr/>
        </p:nvCxnSpPr>
        <p:spPr bwMode="auto">
          <a:xfrm rot="10800000">
            <a:off x="2605088" y="4457700"/>
            <a:ext cx="1371600" cy="0"/>
          </a:xfrm>
          <a:prstGeom prst="straightConnector1">
            <a:avLst/>
          </a:prstGeom>
          <a:noFill/>
          <a:ln w="53975">
            <a:solidFill>
              <a:srgbClr val="FF0000"/>
            </a:solidFill>
            <a:round/>
            <a:headEnd/>
            <a:tailEnd type="triangle" w="med" len="med"/>
          </a:ln>
        </p:spPr>
      </p:cxnSp>
      <p:cxnSp>
        <p:nvCxnSpPr>
          <p:cNvPr id="236572" name="Straight Arrow Connector 93"/>
          <p:cNvCxnSpPr>
            <a:cxnSpLocks noChangeShapeType="1"/>
          </p:cNvCxnSpPr>
          <p:nvPr/>
        </p:nvCxnSpPr>
        <p:spPr bwMode="auto">
          <a:xfrm rot="16200000" flipH="1">
            <a:off x="3871913" y="1033463"/>
            <a:ext cx="269875" cy="593725"/>
          </a:xfrm>
          <a:prstGeom prst="straightConnector1">
            <a:avLst/>
          </a:prstGeom>
          <a:noFill/>
          <a:ln w="53975">
            <a:solidFill>
              <a:srgbClr val="FF0000"/>
            </a:solidFill>
            <a:round/>
            <a:headEnd/>
            <a:tailEnd type="triangle" w="med" len="med"/>
          </a:ln>
        </p:spPr>
      </p:cxnSp>
      <p:cxnSp>
        <p:nvCxnSpPr>
          <p:cNvPr id="236573" name="Straight Arrow Connector 138"/>
          <p:cNvCxnSpPr>
            <a:cxnSpLocks noChangeShapeType="1"/>
            <a:endCxn id="13" idx="2"/>
          </p:cNvCxnSpPr>
          <p:nvPr/>
        </p:nvCxnSpPr>
        <p:spPr bwMode="auto">
          <a:xfrm flipV="1">
            <a:off x="4662488" y="4457700"/>
            <a:ext cx="952500" cy="0"/>
          </a:xfrm>
          <a:prstGeom prst="straightConnector1">
            <a:avLst/>
          </a:prstGeom>
          <a:noFill/>
          <a:ln w="53975">
            <a:solidFill>
              <a:srgbClr val="FF0000"/>
            </a:solidFill>
            <a:round/>
            <a:headEnd/>
            <a:tailEnd type="triangle" w="med" len="med"/>
          </a:ln>
        </p:spPr>
      </p:cxnSp>
      <p:cxnSp>
        <p:nvCxnSpPr>
          <p:cNvPr id="236574" name="Straight Arrow Connector 138"/>
          <p:cNvCxnSpPr>
            <a:cxnSpLocks noChangeShapeType="1"/>
            <a:stCxn id="13" idx="0"/>
          </p:cNvCxnSpPr>
          <p:nvPr/>
        </p:nvCxnSpPr>
        <p:spPr bwMode="auto">
          <a:xfrm rot="16200000" flipV="1">
            <a:off x="5400676" y="3557587"/>
            <a:ext cx="1014412" cy="100013"/>
          </a:xfrm>
          <a:prstGeom prst="straightConnector1">
            <a:avLst/>
          </a:prstGeom>
          <a:noFill/>
          <a:ln w="53975">
            <a:solidFill>
              <a:srgbClr val="00FF00"/>
            </a:solidFill>
            <a:round/>
            <a:headEnd/>
            <a:tailEnd type="triangle" w="med" len="med"/>
          </a:ln>
        </p:spPr>
      </p:cxnSp>
      <p:sp>
        <p:nvSpPr>
          <p:cNvPr id="236575" name="Slide Number Placeholder 26"/>
          <p:cNvSpPr>
            <a:spLocks noGrp="1"/>
          </p:cNvSpPr>
          <p:nvPr>
            <p:ph type="sldNum" sz="quarter" idx="12"/>
          </p:nvPr>
        </p:nvSpPr>
        <p:spPr>
          <a:noFill/>
        </p:spPr>
        <p:txBody>
          <a:bodyPr/>
          <a:lstStyle/>
          <a:p>
            <a:fld id="{DFBB3FE0-F0BA-9642-A50A-E874EF005818}" type="slidenum">
              <a:rPr lang="en-US" smtClean="0">
                <a:latin typeface="Eurostile" charset="0"/>
                <a:ea typeface="Eurostile" charset="0"/>
                <a:cs typeface="Eurostile" charset="0"/>
              </a:rPr>
              <a:pPr/>
              <a:t>95</a:t>
            </a:fld>
            <a:endParaRPr lang="en-US" smtClean="0">
              <a:latin typeface="Eurostile" charset="0"/>
              <a:ea typeface="Eurostile" charset="0"/>
              <a:cs typeface="Eurostile" charset="0"/>
            </a:endParaRPr>
          </a:p>
        </p:txBody>
      </p:sp>
      <p:sp>
        <p:nvSpPr>
          <p:cNvPr id="24" name="Text Box 8"/>
          <p:cNvSpPr txBox="1">
            <a:spLocks noChangeArrowheads="1"/>
          </p:cNvSpPr>
          <p:nvPr/>
        </p:nvSpPr>
        <p:spPr bwMode="auto">
          <a:xfrm>
            <a:off x="-9525"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All nodes + their relationships form a trust network</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Trust Networks</a:t>
            </a:r>
          </a:p>
        </p:txBody>
      </p:sp>
      <p:cxnSp>
        <p:nvCxnSpPr>
          <p:cNvPr id="238596" name="Straight Arrow Connector 164"/>
          <p:cNvCxnSpPr>
            <a:cxnSpLocks noChangeShapeType="1"/>
          </p:cNvCxnSpPr>
          <p:nvPr/>
        </p:nvCxnSpPr>
        <p:spPr bwMode="auto">
          <a:xfrm rot="16200000" flipH="1">
            <a:off x="2033588" y="5029200"/>
            <a:ext cx="457200" cy="0"/>
          </a:xfrm>
          <a:prstGeom prst="straightConnector1">
            <a:avLst/>
          </a:prstGeom>
          <a:noFill/>
          <a:ln w="53975">
            <a:solidFill>
              <a:srgbClr val="00FF00"/>
            </a:solidFill>
            <a:round/>
            <a:headEnd/>
            <a:tailEnd type="triangle" w="med" len="med"/>
          </a:ln>
        </p:spPr>
      </p:cxnSp>
      <p:sp>
        <p:nvSpPr>
          <p:cNvPr id="9" name="Oval 8"/>
          <p:cNvSpPr/>
          <p:nvPr/>
        </p:nvSpPr>
        <p:spPr bwMode="auto">
          <a:xfrm>
            <a:off x="4203051" y="1365123"/>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cxnSp>
        <p:nvCxnSpPr>
          <p:cNvPr id="238598" name="Straight Arrow Connector 136"/>
          <p:cNvCxnSpPr>
            <a:cxnSpLocks noChangeShapeType="1"/>
          </p:cNvCxnSpPr>
          <p:nvPr/>
        </p:nvCxnSpPr>
        <p:spPr bwMode="auto">
          <a:xfrm rot="5400000">
            <a:off x="1862138" y="3143250"/>
            <a:ext cx="1371600" cy="571500"/>
          </a:xfrm>
          <a:prstGeom prst="straightConnector1">
            <a:avLst/>
          </a:prstGeom>
          <a:noFill/>
          <a:ln w="53975">
            <a:solidFill>
              <a:srgbClr val="00FF00"/>
            </a:solidFill>
            <a:round/>
            <a:headEnd/>
            <a:tailEnd type="triangle" w="med" len="med"/>
          </a:ln>
        </p:spPr>
      </p:cxnSp>
      <p:sp>
        <p:nvSpPr>
          <p:cNvPr id="13" name="Oval 12"/>
          <p:cNvSpPr/>
          <p:nvPr/>
        </p:nvSpPr>
        <p:spPr bwMode="auto">
          <a:xfrm>
            <a:off x="5614734" y="41148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38600" name="Straight Arrow Connector 93"/>
          <p:cNvCxnSpPr>
            <a:cxnSpLocks noChangeShapeType="1"/>
          </p:cNvCxnSpPr>
          <p:nvPr/>
        </p:nvCxnSpPr>
        <p:spPr bwMode="auto">
          <a:xfrm rot="5400000">
            <a:off x="2597945" y="1431131"/>
            <a:ext cx="862012" cy="390525"/>
          </a:xfrm>
          <a:prstGeom prst="straightConnector1">
            <a:avLst/>
          </a:prstGeom>
          <a:noFill/>
          <a:ln w="53975">
            <a:solidFill>
              <a:srgbClr val="00FF00"/>
            </a:solidFill>
            <a:round/>
            <a:headEnd/>
            <a:tailEnd type="triangle" w="med" len="med"/>
          </a:ln>
        </p:spPr>
      </p:cxnSp>
      <p:sp>
        <p:nvSpPr>
          <p:cNvPr id="16" name="Oval 15"/>
          <p:cNvSpPr/>
          <p:nvPr/>
        </p:nvSpPr>
        <p:spPr bwMode="auto">
          <a:xfrm>
            <a:off x="3124200" y="609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38604" name="Straight Arrow Connector 138"/>
          <p:cNvCxnSpPr>
            <a:cxnSpLocks noChangeShapeType="1"/>
          </p:cNvCxnSpPr>
          <p:nvPr/>
        </p:nvCxnSpPr>
        <p:spPr bwMode="auto">
          <a:xfrm rot="16200000" flipH="1">
            <a:off x="2962276" y="2757487"/>
            <a:ext cx="1471612" cy="1243013"/>
          </a:xfrm>
          <a:prstGeom prst="straightConnector1">
            <a:avLst/>
          </a:prstGeom>
          <a:noFill/>
          <a:ln w="53975">
            <a:solidFill>
              <a:srgbClr val="FF0000"/>
            </a:solidFill>
            <a:round/>
            <a:headEnd/>
            <a:tailEnd type="triangle" w="med" len="med"/>
          </a:ln>
        </p:spPr>
      </p:cxnSp>
      <p:sp>
        <p:nvSpPr>
          <p:cNvPr id="18" name="Oval 17"/>
          <p:cNvSpPr/>
          <p:nvPr/>
        </p:nvSpPr>
        <p:spPr bwMode="auto">
          <a:xfrm>
            <a:off x="2490786" y="20574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9" name="Oval 18"/>
          <p:cNvSpPr/>
          <p:nvPr/>
        </p:nvSpPr>
        <p:spPr bwMode="auto">
          <a:xfrm>
            <a:off x="5271897" y="25146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sp>
        <p:nvSpPr>
          <p:cNvPr id="21" name="Oval 20"/>
          <p:cNvSpPr/>
          <p:nvPr/>
        </p:nvSpPr>
        <p:spPr bwMode="auto">
          <a:xfrm>
            <a:off x="3976623" y="41148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2" name="Oval 21"/>
          <p:cNvSpPr/>
          <p:nvPr/>
        </p:nvSpPr>
        <p:spPr bwMode="auto">
          <a:xfrm>
            <a:off x="1919223" y="4114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3" name="Oval 22"/>
          <p:cNvSpPr/>
          <p:nvPr/>
        </p:nvSpPr>
        <p:spPr bwMode="auto">
          <a:xfrm>
            <a:off x="1919349" y="52578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38618" name="Straight Arrow Connector 93"/>
          <p:cNvCxnSpPr>
            <a:cxnSpLocks noChangeShapeType="1"/>
            <a:stCxn id="19" idx="3"/>
          </p:cNvCxnSpPr>
          <p:nvPr/>
        </p:nvCxnSpPr>
        <p:spPr bwMode="auto">
          <a:xfrm rot="5400000">
            <a:off x="4410075" y="3252788"/>
            <a:ext cx="1114425" cy="809625"/>
          </a:xfrm>
          <a:prstGeom prst="straightConnector1">
            <a:avLst/>
          </a:prstGeom>
          <a:noFill/>
          <a:ln w="53975">
            <a:solidFill>
              <a:srgbClr val="FF0000"/>
            </a:solidFill>
            <a:round/>
            <a:headEnd/>
            <a:tailEnd type="triangle" w="med" len="med"/>
          </a:ln>
        </p:spPr>
      </p:cxnSp>
      <p:cxnSp>
        <p:nvCxnSpPr>
          <p:cNvPr id="238619" name="Straight Arrow Connector 93"/>
          <p:cNvCxnSpPr>
            <a:cxnSpLocks noChangeShapeType="1"/>
          </p:cNvCxnSpPr>
          <p:nvPr/>
        </p:nvCxnSpPr>
        <p:spPr bwMode="auto">
          <a:xfrm rot="10800000">
            <a:off x="2605088" y="4457700"/>
            <a:ext cx="1371600" cy="0"/>
          </a:xfrm>
          <a:prstGeom prst="straightConnector1">
            <a:avLst/>
          </a:prstGeom>
          <a:noFill/>
          <a:ln w="53975">
            <a:solidFill>
              <a:srgbClr val="00FF00"/>
            </a:solidFill>
            <a:round/>
            <a:headEnd type="triangle" w="med" len="med"/>
            <a:tailEnd type="triangle" w="med" len="med"/>
          </a:ln>
        </p:spPr>
      </p:cxnSp>
      <p:cxnSp>
        <p:nvCxnSpPr>
          <p:cNvPr id="238620" name="Straight Arrow Connector 93"/>
          <p:cNvCxnSpPr>
            <a:cxnSpLocks noChangeShapeType="1"/>
          </p:cNvCxnSpPr>
          <p:nvPr/>
        </p:nvCxnSpPr>
        <p:spPr bwMode="auto">
          <a:xfrm rot="16200000" flipH="1">
            <a:off x="3871913" y="1033463"/>
            <a:ext cx="269875" cy="593725"/>
          </a:xfrm>
          <a:prstGeom prst="straightConnector1">
            <a:avLst/>
          </a:prstGeom>
          <a:noFill/>
          <a:ln w="53975">
            <a:solidFill>
              <a:srgbClr val="FF0000"/>
            </a:solidFill>
            <a:round/>
            <a:headEnd/>
            <a:tailEnd type="triangle" w="med" len="med"/>
          </a:ln>
        </p:spPr>
      </p:cxnSp>
      <p:cxnSp>
        <p:nvCxnSpPr>
          <p:cNvPr id="238621" name="Straight Arrow Connector 138"/>
          <p:cNvCxnSpPr>
            <a:cxnSpLocks noChangeShapeType="1"/>
            <a:endCxn id="13" idx="2"/>
          </p:cNvCxnSpPr>
          <p:nvPr/>
        </p:nvCxnSpPr>
        <p:spPr bwMode="auto">
          <a:xfrm flipV="1">
            <a:off x="4662488" y="4457700"/>
            <a:ext cx="952500" cy="0"/>
          </a:xfrm>
          <a:prstGeom prst="straightConnector1">
            <a:avLst/>
          </a:prstGeom>
          <a:noFill/>
          <a:ln w="53975">
            <a:solidFill>
              <a:srgbClr val="00FF00"/>
            </a:solidFill>
            <a:round/>
            <a:headEnd type="triangle" w="med" len="med"/>
            <a:tailEnd type="triangle" w="med" len="med"/>
          </a:ln>
        </p:spPr>
      </p:cxnSp>
      <p:cxnSp>
        <p:nvCxnSpPr>
          <p:cNvPr id="238622" name="Straight Arrow Connector 138"/>
          <p:cNvCxnSpPr>
            <a:cxnSpLocks noChangeShapeType="1"/>
            <a:stCxn id="13" idx="0"/>
          </p:cNvCxnSpPr>
          <p:nvPr/>
        </p:nvCxnSpPr>
        <p:spPr bwMode="auto">
          <a:xfrm rot="16200000" flipV="1">
            <a:off x="5400676" y="3557587"/>
            <a:ext cx="1014412" cy="100013"/>
          </a:xfrm>
          <a:prstGeom prst="straightConnector1">
            <a:avLst/>
          </a:prstGeom>
          <a:noFill/>
          <a:ln w="53975">
            <a:solidFill>
              <a:srgbClr val="00FF00"/>
            </a:solidFill>
            <a:round/>
            <a:headEnd/>
            <a:tailEnd type="triangle" w="med" len="med"/>
          </a:ln>
        </p:spPr>
      </p:cxnSp>
      <p:sp>
        <p:nvSpPr>
          <p:cNvPr id="238623" name="Slide Number Placeholder 26"/>
          <p:cNvSpPr>
            <a:spLocks noGrp="1"/>
          </p:cNvSpPr>
          <p:nvPr>
            <p:ph type="sldNum" sz="quarter" idx="12"/>
          </p:nvPr>
        </p:nvSpPr>
        <p:spPr>
          <a:noFill/>
        </p:spPr>
        <p:txBody>
          <a:bodyPr/>
          <a:lstStyle/>
          <a:p>
            <a:fld id="{872695AF-2B35-334E-9313-3585EB33238C}" type="slidenum">
              <a:rPr lang="en-US" smtClean="0">
                <a:latin typeface="Eurostile" charset="0"/>
                <a:ea typeface="Eurostile" charset="0"/>
                <a:cs typeface="Eurostile" charset="0"/>
              </a:rPr>
              <a:pPr/>
              <a:t>96</a:t>
            </a:fld>
            <a:endParaRPr lang="en-US" smtClean="0">
              <a:latin typeface="Eurostile" charset="0"/>
              <a:ea typeface="Eurostile" charset="0"/>
              <a:cs typeface="Eurostile" charset="0"/>
            </a:endParaRPr>
          </a:p>
        </p:txBody>
      </p:sp>
      <p:sp>
        <p:nvSpPr>
          <p:cNvPr id="24" name="Text Box 8"/>
          <p:cNvSpPr txBox="1">
            <a:spLocks noChangeArrowheads="1"/>
          </p:cNvSpPr>
          <p:nvPr/>
        </p:nvSpPr>
        <p:spPr bwMode="auto">
          <a:xfrm>
            <a:off x="-9525"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All nodes + their relationships form a trust network</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rmAutofit fontScale="85000" lnSpcReduction="20000"/>
          </a:bodyPr>
          <a:lstStyle/>
          <a:p>
            <a:pPr eaLnBrk="1" fontAlgn="auto" hangingPunct="1">
              <a:spcBef>
                <a:spcPts val="0"/>
              </a:spcBef>
              <a:spcAft>
                <a:spcPts val="0"/>
              </a:spcAft>
              <a:defRPr/>
            </a:pPr>
            <a:r>
              <a:rPr lang="en-US" sz="4800" kern="0" cap="small" dirty="0">
                <a:solidFill>
                  <a:srgbClr val="FFFFFF"/>
                </a:solidFill>
                <a:latin typeface="Century Gothic"/>
                <a:ea typeface="+mj-ea"/>
                <a:cs typeface="Century Gothic"/>
              </a:rPr>
              <a:t>Solar Trust Networks</a:t>
            </a:r>
          </a:p>
        </p:txBody>
      </p:sp>
      <p:cxnSp>
        <p:nvCxnSpPr>
          <p:cNvPr id="240644" name="Straight Arrow Connector 164"/>
          <p:cNvCxnSpPr>
            <a:cxnSpLocks noChangeShapeType="1"/>
          </p:cNvCxnSpPr>
          <p:nvPr/>
        </p:nvCxnSpPr>
        <p:spPr bwMode="auto">
          <a:xfrm rot="16200000" flipH="1">
            <a:off x="2033588" y="5029200"/>
            <a:ext cx="457200" cy="0"/>
          </a:xfrm>
          <a:prstGeom prst="straightConnector1">
            <a:avLst/>
          </a:prstGeom>
          <a:noFill/>
          <a:ln w="53975">
            <a:solidFill>
              <a:srgbClr val="00FF00"/>
            </a:solidFill>
            <a:round/>
            <a:headEnd/>
            <a:tailEnd type="triangle" w="med" len="med"/>
          </a:ln>
        </p:spPr>
      </p:cxnSp>
      <p:sp>
        <p:nvSpPr>
          <p:cNvPr id="9" name="Oval 8"/>
          <p:cNvSpPr/>
          <p:nvPr/>
        </p:nvSpPr>
        <p:spPr bwMode="auto">
          <a:xfrm>
            <a:off x="4203051" y="1365123"/>
            <a:ext cx="684797" cy="685927"/>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C</a:t>
            </a:r>
          </a:p>
        </p:txBody>
      </p:sp>
      <p:cxnSp>
        <p:nvCxnSpPr>
          <p:cNvPr id="240646" name="Straight Arrow Connector 136"/>
          <p:cNvCxnSpPr>
            <a:cxnSpLocks noChangeShapeType="1"/>
          </p:cNvCxnSpPr>
          <p:nvPr/>
        </p:nvCxnSpPr>
        <p:spPr bwMode="auto">
          <a:xfrm rot="5400000">
            <a:off x="1862138" y="3143250"/>
            <a:ext cx="1371600" cy="571500"/>
          </a:xfrm>
          <a:prstGeom prst="straightConnector1">
            <a:avLst/>
          </a:prstGeom>
          <a:noFill/>
          <a:ln w="53975">
            <a:solidFill>
              <a:srgbClr val="00FF00"/>
            </a:solidFill>
            <a:round/>
            <a:headEnd/>
            <a:tailEnd type="triangle" w="med" len="med"/>
          </a:ln>
        </p:spPr>
      </p:cxnSp>
      <p:sp>
        <p:nvSpPr>
          <p:cNvPr id="13" name="Oval 12"/>
          <p:cNvSpPr/>
          <p:nvPr/>
        </p:nvSpPr>
        <p:spPr bwMode="auto">
          <a:xfrm>
            <a:off x="5614734" y="41148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G</a:t>
            </a:r>
          </a:p>
        </p:txBody>
      </p:sp>
      <p:cxnSp>
        <p:nvCxnSpPr>
          <p:cNvPr id="240648" name="Straight Arrow Connector 93"/>
          <p:cNvCxnSpPr>
            <a:cxnSpLocks noChangeShapeType="1"/>
          </p:cNvCxnSpPr>
          <p:nvPr/>
        </p:nvCxnSpPr>
        <p:spPr bwMode="auto">
          <a:xfrm rot="5400000">
            <a:off x="2597945" y="1431131"/>
            <a:ext cx="862012" cy="390525"/>
          </a:xfrm>
          <a:prstGeom prst="straightConnector1">
            <a:avLst/>
          </a:prstGeom>
          <a:noFill/>
          <a:ln w="53975">
            <a:solidFill>
              <a:srgbClr val="00FF00"/>
            </a:solidFill>
            <a:round/>
            <a:headEnd/>
            <a:tailEnd type="triangle" w="med" len="med"/>
          </a:ln>
        </p:spPr>
      </p:cxnSp>
      <p:sp>
        <p:nvSpPr>
          <p:cNvPr id="16" name="Oval 15"/>
          <p:cNvSpPr/>
          <p:nvPr/>
        </p:nvSpPr>
        <p:spPr bwMode="auto">
          <a:xfrm>
            <a:off x="3124200" y="609600"/>
            <a:ext cx="685674" cy="685800"/>
          </a:xfrm>
          <a:prstGeom prst="ellipse">
            <a:avLst/>
          </a:prstGeom>
          <a:gradFill flip="none" rotWithShape="1">
            <a:gsLst>
              <a:gs pos="0">
                <a:srgbClr val="1F497D">
                  <a:lumMod val="50000"/>
                </a:srgbClr>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A</a:t>
            </a:r>
          </a:p>
        </p:txBody>
      </p:sp>
      <p:cxnSp>
        <p:nvCxnSpPr>
          <p:cNvPr id="240652" name="Straight Arrow Connector 138"/>
          <p:cNvCxnSpPr>
            <a:cxnSpLocks noChangeShapeType="1"/>
          </p:cNvCxnSpPr>
          <p:nvPr/>
        </p:nvCxnSpPr>
        <p:spPr bwMode="auto">
          <a:xfrm rot="16200000" flipH="1">
            <a:off x="2962276" y="2757487"/>
            <a:ext cx="1471612" cy="1243013"/>
          </a:xfrm>
          <a:prstGeom prst="straightConnector1">
            <a:avLst/>
          </a:prstGeom>
          <a:noFill/>
          <a:ln w="53975">
            <a:solidFill>
              <a:srgbClr val="00FF00"/>
            </a:solidFill>
            <a:round/>
            <a:headEnd/>
            <a:tailEnd type="triangle" w="med" len="med"/>
          </a:ln>
        </p:spPr>
      </p:cxnSp>
      <p:sp>
        <p:nvSpPr>
          <p:cNvPr id="18" name="Oval 17"/>
          <p:cNvSpPr/>
          <p:nvPr/>
        </p:nvSpPr>
        <p:spPr bwMode="auto">
          <a:xfrm>
            <a:off x="2490786" y="2057402"/>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B</a:t>
            </a:r>
          </a:p>
        </p:txBody>
      </p:sp>
      <p:sp>
        <p:nvSpPr>
          <p:cNvPr id="19" name="Oval 18"/>
          <p:cNvSpPr/>
          <p:nvPr/>
        </p:nvSpPr>
        <p:spPr bwMode="auto">
          <a:xfrm>
            <a:off x="5271897" y="2514600"/>
            <a:ext cx="685674" cy="685800"/>
          </a:xfrm>
          <a:prstGeom prst="ellipse">
            <a:avLst/>
          </a:prstGeom>
          <a:gradFill flip="none" rotWithShape="1">
            <a:gsLst>
              <a:gs pos="0">
                <a:srgbClr val="484800"/>
              </a:gs>
              <a:gs pos="100000">
                <a:srgbClr val="FFFF00"/>
              </a:gs>
            </a:gsLst>
            <a:path path="circle">
              <a:fillToRect l="100000" t="100000"/>
            </a:path>
            <a:tileRect r="-100000" b="-100000"/>
          </a:gra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ln>
                  <a:solidFill>
                    <a:srgbClr val="000000"/>
                  </a:solidFill>
                </a:ln>
                <a:latin typeface="Century Gothic"/>
                <a:cs typeface="Century Gothic"/>
              </a:rPr>
              <a:t>H</a:t>
            </a:r>
          </a:p>
        </p:txBody>
      </p:sp>
      <p:sp>
        <p:nvSpPr>
          <p:cNvPr id="21" name="Oval 20"/>
          <p:cNvSpPr/>
          <p:nvPr/>
        </p:nvSpPr>
        <p:spPr bwMode="auto">
          <a:xfrm>
            <a:off x="3976623" y="4114801"/>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E</a:t>
            </a:r>
          </a:p>
        </p:txBody>
      </p:sp>
      <p:sp>
        <p:nvSpPr>
          <p:cNvPr id="22" name="Oval 21"/>
          <p:cNvSpPr/>
          <p:nvPr/>
        </p:nvSpPr>
        <p:spPr bwMode="auto">
          <a:xfrm>
            <a:off x="1919223" y="4114800"/>
            <a:ext cx="685674" cy="685800"/>
          </a:xfrm>
          <a:prstGeom prst="ellipse">
            <a:avLst/>
          </a:prstGeom>
          <a:gradFill flip="none" rotWithShape="1">
            <a:gsLst>
              <a:gs pos="0">
                <a:srgbClr val="0E3C0D"/>
              </a:gs>
              <a:gs pos="100000">
                <a:srgbClr val="66FF33"/>
              </a:gs>
            </a:gsLst>
            <a:path path="circle">
              <a:fillToRect l="100000" t="100000"/>
            </a:path>
            <a:tileRect r="-100000" b="-100000"/>
          </a:gradFill>
          <a:ln w="9525" cap="flat" cmpd="sng" algn="ctr">
            <a:solidFill>
              <a:srgbClr val="66FF33"/>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D</a:t>
            </a:r>
          </a:p>
        </p:txBody>
      </p:sp>
      <p:sp>
        <p:nvSpPr>
          <p:cNvPr id="23" name="Oval 22"/>
          <p:cNvSpPr/>
          <p:nvPr/>
        </p:nvSpPr>
        <p:spPr bwMode="auto">
          <a:xfrm>
            <a:off x="1919349" y="5257800"/>
            <a:ext cx="685674" cy="685800"/>
          </a:xfrm>
          <a:prstGeom prst="ellipse">
            <a:avLst/>
          </a:prstGeom>
          <a:gradFill flip="none" rotWithShape="1">
            <a:gsLst>
              <a:gs pos="0">
                <a:srgbClr val="000090"/>
              </a:gs>
              <a:gs pos="100000">
                <a:schemeClr val="accent6">
                  <a:lumMod val="40000"/>
                  <a:lumOff val="60000"/>
                </a:schemeClr>
              </a:gs>
            </a:gsLst>
            <a:path path="circle">
              <a:fillToRect l="100000" t="100000"/>
            </a:path>
            <a:tileRect r="-100000" b="-100000"/>
          </a:gradFill>
          <a:ln w="9525"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r>
              <a:rPr lang="en-US" sz="2000" dirty="0">
                <a:solidFill>
                  <a:srgbClr val="FFFFFF"/>
                </a:solidFill>
                <a:latin typeface="Century Gothic"/>
                <a:cs typeface="Century Gothic"/>
              </a:rPr>
              <a:t>F</a:t>
            </a:r>
          </a:p>
        </p:txBody>
      </p:sp>
      <p:cxnSp>
        <p:nvCxnSpPr>
          <p:cNvPr id="240666" name="Straight Arrow Connector 93"/>
          <p:cNvCxnSpPr>
            <a:cxnSpLocks noChangeShapeType="1"/>
            <a:stCxn id="19" idx="3"/>
          </p:cNvCxnSpPr>
          <p:nvPr/>
        </p:nvCxnSpPr>
        <p:spPr bwMode="auto">
          <a:xfrm rot="5400000">
            <a:off x="4410075" y="3252788"/>
            <a:ext cx="1114425" cy="809625"/>
          </a:xfrm>
          <a:prstGeom prst="straightConnector1">
            <a:avLst/>
          </a:prstGeom>
          <a:noFill/>
          <a:ln w="53975">
            <a:solidFill>
              <a:srgbClr val="FF0000"/>
            </a:solidFill>
            <a:round/>
            <a:headEnd/>
            <a:tailEnd type="triangle" w="med" len="med"/>
          </a:ln>
        </p:spPr>
      </p:cxnSp>
      <p:cxnSp>
        <p:nvCxnSpPr>
          <p:cNvPr id="240667" name="Straight Arrow Connector 93"/>
          <p:cNvCxnSpPr>
            <a:cxnSpLocks noChangeShapeType="1"/>
          </p:cNvCxnSpPr>
          <p:nvPr/>
        </p:nvCxnSpPr>
        <p:spPr bwMode="auto">
          <a:xfrm rot="10800000">
            <a:off x="2605088" y="4457700"/>
            <a:ext cx="1371600" cy="0"/>
          </a:xfrm>
          <a:prstGeom prst="straightConnector1">
            <a:avLst/>
          </a:prstGeom>
          <a:noFill/>
          <a:ln w="53975">
            <a:solidFill>
              <a:srgbClr val="00FF00"/>
            </a:solidFill>
            <a:round/>
            <a:headEnd type="triangle" w="med" len="med"/>
            <a:tailEnd type="triangle" w="med" len="med"/>
          </a:ln>
        </p:spPr>
      </p:cxnSp>
      <p:cxnSp>
        <p:nvCxnSpPr>
          <p:cNvPr id="240668" name="Straight Arrow Connector 93"/>
          <p:cNvCxnSpPr>
            <a:cxnSpLocks noChangeShapeType="1"/>
          </p:cNvCxnSpPr>
          <p:nvPr/>
        </p:nvCxnSpPr>
        <p:spPr bwMode="auto">
          <a:xfrm rot="16200000" flipH="1">
            <a:off x="3871913" y="1033463"/>
            <a:ext cx="269875" cy="593725"/>
          </a:xfrm>
          <a:prstGeom prst="straightConnector1">
            <a:avLst/>
          </a:prstGeom>
          <a:noFill/>
          <a:ln w="53975">
            <a:solidFill>
              <a:srgbClr val="FF0000"/>
            </a:solidFill>
            <a:round/>
            <a:headEnd/>
            <a:tailEnd type="triangle" w="med" len="med"/>
          </a:ln>
        </p:spPr>
      </p:cxnSp>
      <p:cxnSp>
        <p:nvCxnSpPr>
          <p:cNvPr id="240669" name="Straight Arrow Connector 138"/>
          <p:cNvCxnSpPr>
            <a:cxnSpLocks noChangeShapeType="1"/>
            <a:endCxn id="13" idx="2"/>
          </p:cNvCxnSpPr>
          <p:nvPr/>
        </p:nvCxnSpPr>
        <p:spPr bwMode="auto">
          <a:xfrm flipV="1">
            <a:off x="4662488" y="4457700"/>
            <a:ext cx="952500" cy="0"/>
          </a:xfrm>
          <a:prstGeom prst="straightConnector1">
            <a:avLst/>
          </a:prstGeom>
          <a:noFill/>
          <a:ln w="53975">
            <a:solidFill>
              <a:srgbClr val="00FF00"/>
            </a:solidFill>
            <a:round/>
            <a:headEnd type="triangle" w="med" len="med"/>
            <a:tailEnd type="triangle" w="med" len="med"/>
          </a:ln>
        </p:spPr>
      </p:cxnSp>
      <p:cxnSp>
        <p:nvCxnSpPr>
          <p:cNvPr id="240670" name="Straight Arrow Connector 93"/>
          <p:cNvCxnSpPr>
            <a:cxnSpLocks noChangeShapeType="1"/>
          </p:cNvCxnSpPr>
          <p:nvPr/>
        </p:nvCxnSpPr>
        <p:spPr bwMode="auto">
          <a:xfrm rot="16200000" flipH="1">
            <a:off x="4748212" y="1990726"/>
            <a:ext cx="663575" cy="584200"/>
          </a:xfrm>
          <a:prstGeom prst="straightConnector1">
            <a:avLst/>
          </a:prstGeom>
          <a:noFill/>
          <a:ln w="53975">
            <a:solidFill>
              <a:srgbClr val="FF0000"/>
            </a:solidFill>
            <a:round/>
            <a:headEnd/>
            <a:tailEnd type="triangle" w="med" len="med"/>
          </a:ln>
        </p:spPr>
      </p:cxnSp>
      <p:cxnSp>
        <p:nvCxnSpPr>
          <p:cNvPr id="240671" name="Straight Arrow Connector 93"/>
          <p:cNvCxnSpPr>
            <a:cxnSpLocks noChangeShapeType="1"/>
            <a:stCxn id="9" idx="3"/>
          </p:cNvCxnSpPr>
          <p:nvPr/>
        </p:nvCxnSpPr>
        <p:spPr bwMode="auto">
          <a:xfrm rot="5400000">
            <a:off x="3515520" y="1612106"/>
            <a:ext cx="449262" cy="1127125"/>
          </a:xfrm>
          <a:prstGeom prst="straightConnector1">
            <a:avLst/>
          </a:prstGeom>
          <a:noFill/>
          <a:ln w="53975">
            <a:solidFill>
              <a:srgbClr val="00FF00"/>
            </a:solidFill>
            <a:round/>
            <a:headEnd/>
            <a:tailEnd type="triangle" w="med" len="med"/>
          </a:ln>
        </p:spPr>
      </p:cxnSp>
      <p:sp>
        <p:nvSpPr>
          <p:cNvPr id="240672" name="Slide Number Placeholder 26"/>
          <p:cNvSpPr>
            <a:spLocks noGrp="1"/>
          </p:cNvSpPr>
          <p:nvPr>
            <p:ph type="sldNum" sz="quarter" idx="12"/>
          </p:nvPr>
        </p:nvSpPr>
        <p:spPr>
          <a:noFill/>
        </p:spPr>
        <p:txBody>
          <a:bodyPr/>
          <a:lstStyle/>
          <a:p>
            <a:fld id="{DA879FB7-1B90-F246-88D7-0DC412D444B5}" type="slidenum">
              <a:rPr lang="en-US" smtClean="0">
                <a:latin typeface="Eurostile" charset="0"/>
                <a:ea typeface="Eurostile" charset="0"/>
                <a:cs typeface="Eurostile" charset="0"/>
              </a:rPr>
              <a:pPr/>
              <a:t>97</a:t>
            </a:fld>
            <a:endParaRPr lang="en-US" smtClean="0">
              <a:latin typeface="Eurostile" charset="0"/>
              <a:ea typeface="Eurostile" charset="0"/>
              <a:cs typeface="Eurostile" charset="0"/>
            </a:endParaRPr>
          </a:p>
        </p:txBody>
      </p:sp>
      <p:sp>
        <p:nvSpPr>
          <p:cNvPr id="24" name="Text Box 8"/>
          <p:cNvSpPr txBox="1">
            <a:spLocks noChangeArrowheads="1"/>
          </p:cNvSpPr>
          <p:nvPr/>
        </p:nvSpPr>
        <p:spPr bwMode="auto">
          <a:xfrm>
            <a:off x="-9525" y="6457890"/>
            <a:ext cx="91440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FFFF"/>
                </a:solidFill>
                <a:latin typeface="Century Gothic" charset="0"/>
                <a:ea typeface="Century Gothic" charset="0"/>
                <a:cs typeface="Century Gothic" charset="0"/>
              </a:rPr>
              <a:t>All nodes + their relationships form a trust network</a:t>
            </a:r>
            <a:endParaRPr lang="en-US" sz="2000" dirty="0">
              <a:solidFill>
                <a:srgbClr val="FFFFFF"/>
              </a:solidFill>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0" y="0"/>
            <a:ext cx="9144000" cy="609600"/>
          </a:xfrm>
          <a:prstGeom prst="rect">
            <a:avLst/>
          </a:prstGeom>
          <a:gradFill flip="none" rotWithShape="1">
            <a:gsLst>
              <a:gs pos="87000">
                <a:sysClr val="windowText" lastClr="000000"/>
              </a:gs>
              <a:gs pos="100000">
                <a:srgbClr val="1F497D">
                  <a:lumMod val="50000"/>
                </a:srgbClr>
              </a:gs>
            </a:gsLst>
            <a:lin ang="5400000" scaled="0"/>
            <a:tileRect/>
          </a:gradFill>
          <a:ln w="9525">
            <a:noFill/>
            <a:miter lim="800000"/>
            <a:headEnd/>
            <a:tailEnd/>
          </a:ln>
        </p:spPr>
        <p:txBody>
          <a:bodyPr anchor="ctr">
            <a:prstTxWarp prst="textNoShape">
              <a:avLst/>
            </a:prstTxWarp>
            <a:noAutofit/>
          </a:bodyPr>
          <a:lstStyle/>
          <a:p>
            <a:pPr eaLnBrk="1" fontAlgn="auto" hangingPunct="1">
              <a:spcBef>
                <a:spcPts val="0"/>
              </a:spcBef>
              <a:spcAft>
                <a:spcPts val="0"/>
              </a:spcAft>
              <a:defRPr/>
            </a:pPr>
            <a:r>
              <a:rPr lang="en-US" sz="4000" kern="0" cap="small" dirty="0" smtClean="0">
                <a:solidFill>
                  <a:srgbClr val="FFFFFF"/>
                </a:solidFill>
                <a:latin typeface="Century Gothic"/>
                <a:ea typeface="+mj-ea"/>
                <a:cs typeface="Century Gothic"/>
              </a:rPr>
              <a:t>Proposed Future Work</a:t>
            </a:r>
            <a:endParaRPr lang="en-US" sz="4000" kern="0" cap="small" dirty="0">
              <a:solidFill>
                <a:srgbClr val="FFFFFF"/>
              </a:solidFill>
              <a:latin typeface="Century Gothic"/>
              <a:ea typeface="+mj-ea"/>
              <a:cs typeface="Century Gothic"/>
            </a:endParaRPr>
          </a:p>
        </p:txBody>
      </p:sp>
      <p:sp>
        <p:nvSpPr>
          <p:cNvPr id="11" name="Text Box 8"/>
          <p:cNvSpPr txBox="1">
            <a:spLocks noChangeArrowheads="1"/>
          </p:cNvSpPr>
          <p:nvPr/>
        </p:nvSpPr>
        <p:spPr bwMode="auto">
          <a:xfrm>
            <a:off x="0" y="762000"/>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Introduction</a:t>
            </a:r>
            <a:endParaRPr lang="en-US" dirty="0">
              <a:solidFill>
                <a:schemeClr val="tx1">
                  <a:lumMod val="50000"/>
                </a:schemeClr>
              </a:solidFill>
              <a:latin typeface="Eurostile"/>
              <a:cs typeface="Eurostile"/>
            </a:endParaRPr>
          </a:p>
        </p:txBody>
      </p:sp>
      <p:sp>
        <p:nvSpPr>
          <p:cNvPr id="29700" name="Slide Number Placeholder 13"/>
          <p:cNvSpPr>
            <a:spLocks noGrp="1"/>
          </p:cNvSpPr>
          <p:nvPr>
            <p:ph type="sldNum" sz="quarter" idx="12"/>
          </p:nvPr>
        </p:nvSpPr>
        <p:spPr>
          <a:noFill/>
        </p:spPr>
        <p:txBody>
          <a:bodyPr/>
          <a:lstStyle/>
          <a:p>
            <a:fld id="{D5F82EF6-F595-5847-8783-68E2A1DD8D1D}" type="slidenum">
              <a:rPr lang="en-US" smtClean="0">
                <a:latin typeface="Eurostile" charset="0"/>
                <a:ea typeface="Eurostile" charset="0"/>
                <a:cs typeface="Eurostile" charset="0"/>
              </a:rPr>
              <a:pPr/>
              <a:t>98</a:t>
            </a:fld>
            <a:endParaRPr lang="en-US" smtClean="0">
              <a:latin typeface="Eurostile" charset="0"/>
              <a:ea typeface="Eurostile" charset="0"/>
              <a:cs typeface="Eurostile" charset="0"/>
            </a:endParaRPr>
          </a:p>
        </p:txBody>
      </p:sp>
      <p:sp>
        <p:nvSpPr>
          <p:cNvPr id="7" name="Text Box 8"/>
          <p:cNvSpPr txBox="1">
            <a:spLocks noChangeArrowheads="1"/>
          </p:cNvSpPr>
          <p:nvPr/>
        </p:nvSpPr>
        <p:spPr bwMode="auto">
          <a:xfrm>
            <a:off x="0" y="1680537"/>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Related Work</a:t>
            </a:r>
          </a:p>
        </p:txBody>
      </p:sp>
      <p:sp>
        <p:nvSpPr>
          <p:cNvPr id="8" name="Text Box 8"/>
          <p:cNvSpPr txBox="1">
            <a:spLocks noChangeArrowheads="1"/>
          </p:cNvSpPr>
          <p:nvPr/>
        </p:nvSpPr>
        <p:spPr bwMode="auto">
          <a:xfrm>
            <a:off x="0" y="259907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The Solar Trust Model (My Research)</a:t>
            </a:r>
          </a:p>
        </p:txBody>
      </p:sp>
      <p:sp>
        <p:nvSpPr>
          <p:cNvPr id="9" name="Text Box 8"/>
          <p:cNvSpPr txBox="1">
            <a:spLocks noChangeArrowheads="1"/>
          </p:cNvSpPr>
          <p:nvPr/>
        </p:nvSpPr>
        <p:spPr bwMode="auto">
          <a:xfrm>
            <a:off x="0" y="3517611"/>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How the Solar Trust Model Works</a:t>
            </a:r>
          </a:p>
        </p:txBody>
      </p:sp>
      <p:sp>
        <p:nvSpPr>
          <p:cNvPr id="13" name="Text Box 8"/>
          <p:cNvSpPr txBox="1">
            <a:spLocks noChangeArrowheads="1"/>
          </p:cNvSpPr>
          <p:nvPr/>
        </p:nvSpPr>
        <p:spPr bwMode="auto">
          <a:xfrm>
            <a:off x="0" y="4436148"/>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tx1">
                    <a:lumMod val="50000"/>
                  </a:schemeClr>
                </a:solidFill>
                <a:latin typeface="Eurostile"/>
                <a:cs typeface="Eurostile"/>
              </a:rPr>
              <a:t>Networking and Other Features</a:t>
            </a:r>
          </a:p>
        </p:txBody>
      </p:sp>
      <p:sp>
        <p:nvSpPr>
          <p:cNvPr id="14" name="Text Box 8"/>
          <p:cNvSpPr txBox="1">
            <a:spLocks noChangeArrowheads="1"/>
          </p:cNvSpPr>
          <p:nvPr/>
        </p:nvSpPr>
        <p:spPr bwMode="auto">
          <a:xfrm>
            <a:off x="0" y="5354685"/>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rgbClr val="00FF00"/>
                </a:solidFill>
                <a:latin typeface="Eurostile"/>
                <a:cs typeface="Eurostile"/>
              </a:rPr>
              <a:t>Proposed Future Work</a:t>
            </a:r>
          </a:p>
        </p:txBody>
      </p:sp>
      <p:sp>
        <p:nvSpPr>
          <p:cNvPr id="15" name="Text Box 8"/>
          <p:cNvSpPr txBox="1">
            <a:spLocks noChangeArrowheads="1"/>
          </p:cNvSpPr>
          <p:nvPr/>
        </p:nvSpPr>
        <p:spPr bwMode="auto">
          <a:xfrm>
            <a:off x="0" y="6273224"/>
            <a:ext cx="9144000" cy="584776"/>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spAutoFit/>
          </a:bodyPr>
          <a:lstStyle/>
          <a:p>
            <a:pPr>
              <a:defRPr/>
            </a:pPr>
            <a:r>
              <a:rPr lang="en-US" dirty="0" smtClean="0">
                <a:solidFill>
                  <a:schemeClr val="accent3"/>
                </a:solidFill>
                <a:latin typeface="Eurostile"/>
                <a:cs typeface="Eurostile"/>
              </a:rPr>
              <a:t>Proposed Dissertation Work</a:t>
            </a:r>
          </a:p>
        </p:txBody>
      </p:sp>
      <p:cxnSp>
        <p:nvCxnSpPr>
          <p:cNvPr id="12" name="Straight Arrow Connector 40"/>
          <p:cNvCxnSpPr>
            <a:cxnSpLocks noChangeShapeType="1"/>
          </p:cNvCxnSpPr>
          <p:nvPr/>
        </p:nvCxnSpPr>
        <p:spPr bwMode="auto">
          <a:xfrm>
            <a:off x="0" y="5646279"/>
            <a:ext cx="381000" cy="1588"/>
          </a:xfrm>
          <a:prstGeom prst="straightConnector1">
            <a:avLst/>
          </a:prstGeom>
          <a:noFill/>
          <a:ln w="127000">
            <a:solidFill>
              <a:srgbClr val="00FF00"/>
            </a:solidFill>
            <a:round/>
            <a:headEnd type="none" w="med" len="med"/>
            <a:tailEnd type="triangle" w="med" len="med"/>
          </a:ln>
        </p:spPr>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0" y="2551837"/>
            <a:ext cx="9144000" cy="1754327"/>
          </a:xfrm>
          <a:prstGeom prst="rect">
            <a:avLst/>
          </a:prstGeom>
          <a:solidFill>
            <a:schemeClr val="bg1"/>
          </a:solidFill>
          <a:ln w="9525">
            <a:noFill/>
            <a:miter lim="800000"/>
            <a:headEnd/>
            <a:tailEnd/>
          </a:ln>
        </p:spPr>
        <p:txBody>
          <a:bodyPr>
            <a:prstTxWarp prst="textNoShape">
              <a:avLst/>
            </a:prstTxWarp>
            <a:spAutoFit/>
          </a:bodyPr>
          <a:lstStyle/>
          <a:p>
            <a:r>
              <a:rPr lang="en-US" sz="5400" dirty="0" smtClean="0">
                <a:solidFill>
                  <a:schemeClr val="tx1"/>
                </a:solidFill>
                <a:latin typeface="Eurostile" charset="0"/>
                <a:ea typeface="Eurostile" charset="0"/>
                <a:cs typeface="Eurostile" charset="0"/>
              </a:rPr>
              <a:t>Policies, Local </a:t>
            </a:r>
            <a:r>
              <a:rPr lang="en-US" sz="5400" dirty="0" err="1" smtClean="0">
                <a:solidFill>
                  <a:schemeClr val="tx1"/>
                </a:solidFill>
                <a:latin typeface="Eurostile" charset="0"/>
                <a:ea typeface="Eurostile" charset="0"/>
                <a:cs typeface="Eurostile" charset="0"/>
              </a:rPr>
              <a:t>Ontologies</a:t>
            </a:r>
            <a:r>
              <a:rPr lang="en-US" sz="5400" dirty="0" smtClean="0">
                <a:solidFill>
                  <a:schemeClr val="tx1"/>
                </a:solidFill>
                <a:latin typeface="Eurostile" charset="0"/>
                <a:ea typeface="Eurostile" charset="0"/>
                <a:cs typeface="Eurostile" charset="0"/>
              </a:rPr>
              <a:t>, and the Meaning of Relationships</a:t>
            </a:r>
          </a:p>
        </p:txBody>
      </p:sp>
      <p:sp>
        <p:nvSpPr>
          <p:cNvPr id="242691" name="Line 3"/>
          <p:cNvSpPr>
            <a:spLocks noChangeShapeType="1"/>
          </p:cNvSpPr>
          <p:nvPr/>
        </p:nvSpPr>
        <p:spPr bwMode="auto">
          <a:xfrm>
            <a:off x="4876800" y="3048000"/>
            <a:ext cx="3429000" cy="0"/>
          </a:xfrm>
          <a:prstGeom prst="line">
            <a:avLst/>
          </a:prstGeom>
          <a:noFill/>
          <a:ln w="9525">
            <a:noFill/>
            <a:round/>
            <a:headEnd/>
            <a:tailEnd type="triangle" w="med" len="med"/>
          </a:ln>
        </p:spPr>
        <p:txBody>
          <a:bodyPr wrap="none" anchor="ctr">
            <a:prstTxWarp prst="textNoShape">
              <a:avLst/>
            </a:prstTxWarp>
            <a:spAutoFit/>
          </a:bodyPr>
          <a:lstStyle/>
          <a:p>
            <a:endParaRPr lang="en-US"/>
          </a:p>
        </p:txBody>
      </p:sp>
      <p:sp>
        <p:nvSpPr>
          <p:cNvPr id="242692" name="Slide Number Placeholder 6"/>
          <p:cNvSpPr>
            <a:spLocks noGrp="1"/>
          </p:cNvSpPr>
          <p:nvPr>
            <p:ph type="sldNum" sz="quarter" idx="12"/>
          </p:nvPr>
        </p:nvSpPr>
        <p:spPr>
          <a:noFill/>
        </p:spPr>
        <p:txBody>
          <a:bodyPr/>
          <a:lstStyle/>
          <a:p>
            <a:fld id="{4062B694-B487-5049-8412-15B5363BD8D5}" type="slidenum">
              <a:rPr lang="en-US" smtClean="0">
                <a:latin typeface="Eurostile" charset="0"/>
                <a:ea typeface="Eurostile" charset="0"/>
                <a:cs typeface="Eurostile" charset="0"/>
              </a:rPr>
              <a:pPr/>
              <a:t>99</a:t>
            </a:fld>
            <a:endParaRPr lang="en-US" dirty="0" smtClean="0">
              <a:latin typeface="Eurostile" charset="0"/>
              <a:ea typeface="Eurostile" charset="0"/>
              <a:cs typeface="Eurostile"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alpha val="5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alpha val="5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alpha val="5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1">
            <a:alpha val="5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3200" b="0" i="0" u="none" strike="noStrike" cap="none" normalizeH="0" baseline="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15074</TotalTime>
  <Words>8171</Words>
  <Application>Microsoft Macintosh PowerPoint</Application>
  <PresentationFormat>On-screen Show (4:3)</PresentationFormat>
  <Paragraphs>1669</Paragraphs>
  <Slides>193</Slides>
  <Notes>193</Notes>
  <HiddenSlides>0</HiddenSlides>
  <MMClips>0</MMClips>
  <ScaleCrop>false</ScaleCrop>
  <HeadingPairs>
    <vt:vector size="4" baseType="variant">
      <vt:variant>
        <vt:lpstr>Design Template</vt:lpstr>
      </vt:variant>
      <vt:variant>
        <vt:i4>2</vt:i4>
      </vt:variant>
      <vt:variant>
        <vt:lpstr>Slide Titles</vt:lpstr>
      </vt:variant>
      <vt:variant>
        <vt:i4>193</vt:i4>
      </vt:variant>
    </vt:vector>
  </HeadingPairs>
  <TitlesOfParts>
    <vt:vector size="195" baseType="lpstr">
      <vt:lpstr>Default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Clifford</dc:creator>
  <cp:lastModifiedBy>Michael Clifford</cp:lastModifiedBy>
  <cp:revision>247</cp:revision>
  <cp:lastPrinted>2010-06-07T03:34:17Z</cp:lastPrinted>
  <dcterms:created xsi:type="dcterms:W3CDTF">2010-10-06T18:53:26Z</dcterms:created>
  <dcterms:modified xsi:type="dcterms:W3CDTF">2010-10-06T20:24:01Z</dcterms:modified>
</cp:coreProperties>
</file>