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6"/>
  </p:notesMasterIdLst>
  <p:handoutMasterIdLst>
    <p:handoutMasterId r:id="rId187"/>
  </p:handoutMasterIdLst>
  <p:sldIdLst>
    <p:sldId id="298" r:id="rId2"/>
    <p:sldId id="563" r:id="rId3"/>
    <p:sldId id="534" r:id="rId4"/>
    <p:sldId id="492" r:id="rId5"/>
    <p:sldId id="554" r:id="rId6"/>
    <p:sldId id="532" r:id="rId7"/>
    <p:sldId id="531" r:id="rId8"/>
    <p:sldId id="520" r:id="rId9"/>
    <p:sldId id="521" r:id="rId10"/>
    <p:sldId id="517" r:id="rId11"/>
    <p:sldId id="487" r:id="rId12"/>
    <p:sldId id="555" r:id="rId13"/>
    <p:sldId id="502" r:id="rId14"/>
    <p:sldId id="272" r:id="rId15"/>
    <p:sldId id="273" r:id="rId16"/>
    <p:sldId id="274" r:id="rId17"/>
    <p:sldId id="275" r:id="rId18"/>
    <p:sldId id="276" r:id="rId19"/>
    <p:sldId id="277" r:id="rId20"/>
    <p:sldId id="279" r:id="rId21"/>
    <p:sldId id="280" r:id="rId22"/>
    <p:sldId id="281" r:id="rId23"/>
    <p:sldId id="282" r:id="rId24"/>
    <p:sldId id="283" r:id="rId25"/>
    <p:sldId id="556" r:id="rId26"/>
    <p:sldId id="284" r:id="rId27"/>
    <p:sldId id="286" r:id="rId28"/>
    <p:sldId id="287" r:id="rId29"/>
    <p:sldId id="557" r:id="rId30"/>
    <p:sldId id="504" r:id="rId31"/>
    <p:sldId id="289" r:id="rId32"/>
    <p:sldId id="290" r:id="rId33"/>
    <p:sldId id="291" r:id="rId34"/>
    <p:sldId id="292" r:id="rId35"/>
    <p:sldId id="293" r:id="rId36"/>
    <p:sldId id="558" r:id="rId37"/>
    <p:sldId id="329" r:id="rId38"/>
    <p:sldId id="333" r:id="rId39"/>
    <p:sldId id="330" r:id="rId40"/>
    <p:sldId id="506" r:id="rId41"/>
    <p:sldId id="331" r:id="rId42"/>
    <p:sldId id="332" r:id="rId43"/>
    <p:sldId id="335" r:id="rId44"/>
    <p:sldId id="339" r:id="rId45"/>
    <p:sldId id="336" r:id="rId46"/>
    <p:sldId id="507" r:id="rId47"/>
    <p:sldId id="337" r:id="rId48"/>
    <p:sldId id="338" r:id="rId49"/>
    <p:sldId id="340" r:id="rId50"/>
    <p:sldId id="345" r:id="rId51"/>
    <p:sldId id="341" r:id="rId52"/>
    <p:sldId id="508" r:id="rId53"/>
    <p:sldId id="342" r:id="rId54"/>
    <p:sldId id="343" r:id="rId55"/>
    <p:sldId id="344" r:id="rId56"/>
    <p:sldId id="346" r:id="rId57"/>
    <p:sldId id="559" r:id="rId58"/>
    <p:sldId id="426" r:id="rId59"/>
    <p:sldId id="427" r:id="rId60"/>
    <p:sldId id="437" r:id="rId61"/>
    <p:sldId id="436" r:id="rId62"/>
    <p:sldId id="438" r:id="rId63"/>
    <p:sldId id="441" r:id="rId64"/>
    <p:sldId id="442" r:id="rId65"/>
    <p:sldId id="443" r:id="rId66"/>
    <p:sldId id="444" r:id="rId67"/>
    <p:sldId id="445" r:id="rId68"/>
    <p:sldId id="446" r:id="rId69"/>
    <p:sldId id="447" r:id="rId70"/>
    <p:sldId id="509" r:id="rId71"/>
    <p:sldId id="349" r:id="rId72"/>
    <p:sldId id="350" r:id="rId73"/>
    <p:sldId id="351" r:id="rId74"/>
    <p:sldId id="352" r:id="rId75"/>
    <p:sldId id="353" r:id="rId76"/>
    <p:sldId id="354" r:id="rId77"/>
    <p:sldId id="564" r:id="rId78"/>
    <p:sldId id="355" r:id="rId79"/>
    <p:sldId id="356" r:id="rId80"/>
    <p:sldId id="357" r:id="rId81"/>
    <p:sldId id="358" r:id="rId82"/>
    <p:sldId id="359" r:id="rId83"/>
    <p:sldId id="360" r:id="rId84"/>
    <p:sldId id="361" r:id="rId85"/>
    <p:sldId id="362" r:id="rId86"/>
    <p:sldId id="363" r:id="rId87"/>
    <p:sldId id="364" r:id="rId88"/>
    <p:sldId id="365" r:id="rId89"/>
    <p:sldId id="366" r:id="rId90"/>
    <p:sldId id="367" r:id="rId91"/>
    <p:sldId id="368" r:id="rId92"/>
    <p:sldId id="369" r:id="rId93"/>
    <p:sldId id="370" r:id="rId94"/>
    <p:sldId id="371" r:id="rId95"/>
    <p:sldId id="428" r:id="rId96"/>
    <p:sldId id="380" r:id="rId97"/>
    <p:sldId id="381" r:id="rId98"/>
    <p:sldId id="382" r:id="rId99"/>
    <p:sldId id="383" r:id="rId100"/>
    <p:sldId id="384" r:id="rId101"/>
    <p:sldId id="385" r:id="rId102"/>
    <p:sldId id="386" r:id="rId103"/>
    <p:sldId id="528" r:id="rId104"/>
    <p:sldId id="387" r:id="rId105"/>
    <p:sldId id="388" r:id="rId106"/>
    <p:sldId id="389" r:id="rId107"/>
    <p:sldId id="514" r:id="rId108"/>
    <p:sldId id="390" r:id="rId109"/>
    <p:sldId id="391" r:id="rId110"/>
    <p:sldId id="392" r:id="rId111"/>
    <p:sldId id="416" r:id="rId112"/>
    <p:sldId id="560" r:id="rId113"/>
    <p:sldId id="348" r:id="rId114"/>
    <p:sldId id="439" r:id="rId115"/>
    <p:sldId id="561" r:id="rId116"/>
    <p:sldId id="515" r:id="rId117"/>
    <p:sldId id="527" r:id="rId118"/>
    <p:sldId id="526" r:id="rId119"/>
    <p:sldId id="529" r:id="rId120"/>
    <p:sldId id="491" r:id="rId121"/>
    <p:sldId id="535" r:id="rId122"/>
    <p:sldId id="449" r:id="rId123"/>
    <p:sldId id="450" r:id="rId124"/>
    <p:sldId id="451" r:id="rId125"/>
    <p:sldId id="452" r:id="rId126"/>
    <p:sldId id="453" r:id="rId127"/>
    <p:sldId id="454" r:id="rId128"/>
    <p:sldId id="455" r:id="rId129"/>
    <p:sldId id="456" r:id="rId130"/>
    <p:sldId id="457" r:id="rId131"/>
    <p:sldId id="458" r:id="rId132"/>
    <p:sldId id="459" r:id="rId133"/>
    <p:sldId id="463" r:id="rId134"/>
    <p:sldId id="464" r:id="rId135"/>
    <p:sldId id="466" r:id="rId136"/>
    <p:sldId id="467" r:id="rId137"/>
    <p:sldId id="468" r:id="rId138"/>
    <p:sldId id="469" r:id="rId139"/>
    <p:sldId id="470" r:id="rId140"/>
    <p:sldId id="471" r:id="rId141"/>
    <p:sldId id="472" r:id="rId142"/>
    <p:sldId id="473" r:id="rId143"/>
    <p:sldId id="474" r:id="rId144"/>
    <p:sldId id="475" r:id="rId145"/>
    <p:sldId id="476" r:id="rId146"/>
    <p:sldId id="477" r:id="rId147"/>
    <p:sldId id="478" r:id="rId148"/>
    <p:sldId id="479" r:id="rId149"/>
    <p:sldId id="480" r:id="rId150"/>
    <p:sldId id="481" r:id="rId151"/>
    <p:sldId id="482" r:id="rId152"/>
    <p:sldId id="483" r:id="rId153"/>
    <p:sldId id="484" r:id="rId154"/>
    <p:sldId id="485" r:id="rId155"/>
    <p:sldId id="398" r:id="rId156"/>
    <p:sldId id="399" r:id="rId157"/>
    <p:sldId id="400" r:id="rId158"/>
    <p:sldId id="401" r:id="rId159"/>
    <p:sldId id="402" r:id="rId160"/>
    <p:sldId id="394" r:id="rId161"/>
    <p:sldId id="395" r:id="rId162"/>
    <p:sldId id="396" r:id="rId163"/>
    <p:sldId id="397" r:id="rId164"/>
    <p:sldId id="414" r:id="rId165"/>
    <p:sldId id="415" r:id="rId166"/>
    <p:sldId id="562" r:id="rId167"/>
    <p:sldId id="553" r:id="rId168"/>
    <p:sldId id="536" r:id="rId169"/>
    <p:sldId id="537" r:id="rId170"/>
    <p:sldId id="538" r:id="rId171"/>
    <p:sldId id="539" r:id="rId172"/>
    <p:sldId id="540" r:id="rId173"/>
    <p:sldId id="541" r:id="rId174"/>
    <p:sldId id="542" r:id="rId175"/>
    <p:sldId id="543" r:id="rId176"/>
    <p:sldId id="544" r:id="rId177"/>
    <p:sldId id="545" r:id="rId178"/>
    <p:sldId id="546" r:id="rId179"/>
    <p:sldId id="547" r:id="rId180"/>
    <p:sldId id="548" r:id="rId181"/>
    <p:sldId id="549" r:id="rId182"/>
    <p:sldId id="550" r:id="rId183"/>
    <p:sldId id="551" r:id="rId184"/>
    <p:sldId id="552" r:id="rId1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nd overview" id="{9C4D8642-082C-384D-AAD3-ECF41F6CACB9}">
          <p14:sldIdLst>
            <p14:sldId id="298"/>
            <p14:sldId id="563"/>
            <p14:sldId id="534"/>
            <p14:sldId id="492"/>
          </p14:sldIdLst>
        </p14:section>
        <p14:section name="Trust and Anonymity Definitions and Problems" id="{9367413B-DB7C-7D49-B80A-E74625926875}">
          <p14:sldIdLst>
            <p14:sldId id="554"/>
            <p14:sldId id="532"/>
            <p14:sldId id="531"/>
            <p14:sldId id="520"/>
            <p14:sldId id="521"/>
            <p14:sldId id="517"/>
            <p14:sldId id="487"/>
          </p14:sldIdLst>
        </p14:section>
        <p14:section name="Property-Based Research" id="{CC6D182B-4631-EF4C-91FA-468CE0AEDEAC}">
          <p14:sldIdLst>
            <p14:sldId id="555"/>
            <p14:sldId id="502"/>
            <p14:sldId id="272"/>
            <p14:sldId id="273"/>
            <p14:sldId id="274"/>
            <p14:sldId id="275"/>
            <p14:sldId id="276"/>
            <p14:sldId id="277"/>
            <p14:sldId id="279"/>
            <p14:sldId id="280"/>
            <p14:sldId id="281"/>
            <p14:sldId id="282"/>
            <p14:sldId id="283"/>
          </p14:sldIdLst>
        </p14:section>
        <p14:section name="Distinguishing Identities" id="{0787D6C4-40B4-9549-A6F3-09D87E629FA9}">
          <p14:sldIdLst>
            <p14:sldId id="556"/>
            <p14:sldId id="284"/>
            <p14:sldId id="286"/>
            <p14:sldId id="287"/>
          </p14:sldIdLst>
        </p14:section>
        <p14:section name="Relative Anonymity Research" id="{B070CE23-5A73-9247-8592-0B81196CE6A3}">
          <p14:sldIdLst>
            <p14:sldId id="557"/>
            <p14:sldId id="504"/>
            <p14:sldId id="289"/>
            <p14:sldId id="290"/>
            <p14:sldId id="291"/>
            <p14:sldId id="292"/>
            <p14:sldId id="293"/>
          </p14:sldIdLst>
        </p14:section>
        <p14:section name="Property-Based Attack Research" id="{8DCBE6E8-7B3E-8D42-AD5B-FC95AE284DC0}">
          <p14:sldIdLst>
            <p14:sldId id="558"/>
            <p14:sldId id="329"/>
            <p14:sldId id="333"/>
            <p14:sldId id="330"/>
            <p14:sldId id="506"/>
            <p14:sldId id="331"/>
            <p14:sldId id="332"/>
            <p14:sldId id="335"/>
            <p14:sldId id="339"/>
            <p14:sldId id="336"/>
            <p14:sldId id="507"/>
            <p14:sldId id="337"/>
            <p14:sldId id="338"/>
            <p14:sldId id="340"/>
            <p14:sldId id="345"/>
            <p14:sldId id="341"/>
            <p14:sldId id="508"/>
            <p14:sldId id="342"/>
            <p14:sldId id="343"/>
            <p14:sldId id="344"/>
            <p14:sldId id="346"/>
          </p14:sldIdLst>
        </p14:section>
        <p14:section name="Using the Solar Trust Model to Validate Identity Properties" id="{E04D7931-29EA-7540-925A-BC9755711798}">
          <p14:sldIdLst>
            <p14:sldId id="559"/>
            <p14:sldId id="426"/>
            <p14:sldId id="427"/>
            <p14:sldId id="437"/>
            <p14:sldId id="436"/>
            <p14:sldId id="438"/>
            <p14:sldId id="441"/>
            <p14:sldId id="442"/>
            <p14:sldId id="443"/>
            <p14:sldId id="444"/>
            <p14:sldId id="445"/>
            <p14:sldId id="446"/>
            <p14:sldId id="447"/>
            <p14:sldId id="509"/>
            <p14:sldId id="349"/>
            <p14:sldId id="350"/>
            <p14:sldId id="351"/>
            <p14:sldId id="352"/>
            <p14:sldId id="353"/>
            <p14:sldId id="354"/>
            <p14:sldId id="564"/>
            <p14:sldId id="355"/>
            <p14:sldId id="356"/>
            <p14:sldId id="357"/>
            <p14:sldId id="358"/>
            <p14:sldId id="359"/>
            <p14:sldId id="360"/>
            <p14:sldId id="361"/>
            <p14:sldId id="362"/>
            <p14:sldId id="363"/>
            <p14:sldId id="364"/>
            <p14:sldId id="365"/>
            <p14:sldId id="366"/>
            <p14:sldId id="367"/>
            <p14:sldId id="368"/>
            <p14:sldId id="369"/>
            <p14:sldId id="370"/>
            <p14:sldId id="371"/>
            <p14:sldId id="428"/>
            <p14:sldId id="380"/>
            <p14:sldId id="381"/>
            <p14:sldId id="382"/>
            <p14:sldId id="383"/>
            <p14:sldId id="384"/>
            <p14:sldId id="385"/>
            <p14:sldId id="386"/>
            <p14:sldId id="528"/>
            <p14:sldId id="387"/>
            <p14:sldId id="388"/>
            <p14:sldId id="389"/>
            <p14:sldId id="514"/>
            <p14:sldId id="390"/>
            <p14:sldId id="391"/>
            <p14:sldId id="392"/>
            <p14:sldId id="416"/>
          </p14:sldIdLst>
        </p14:section>
        <p14:section name="Future Work: From Theory to Practice" id="{653C8908-5206-CE4F-BC4F-76E34F567593}">
          <p14:sldIdLst>
            <p14:sldId id="560"/>
            <p14:sldId id="348"/>
            <p14:sldId id="439"/>
          </p14:sldIdLst>
        </p14:section>
        <p14:section name="Contributions and Questions" id="{8AF5EB57-E1B3-194B-BE05-31A6D6C92264}">
          <p14:sldIdLst>
            <p14:sldId id="561"/>
            <p14:sldId id="515"/>
            <p14:sldId id="527"/>
            <p14:sldId id="526"/>
            <p14:sldId id="529"/>
          </p14:sldIdLst>
        </p14:section>
        <p14:section name="Backup Slides" id="{E3FCF110-597A-0B47-B589-CF9278B6DBA2}">
          <p14:sldIdLst>
            <p14:sldId id="491"/>
          </p14:sldIdLst>
        </p14:section>
        <p14:section name="Math" id="{DCB2C196-A622-C14D-8B72-FD77705E0A81}">
          <p14:sldIdLst>
            <p14:sldId id="535"/>
          </p14:sldIdLst>
        </p14:section>
        <p14:section name="Anonymity Related Work" id="{602CC589-1C64-C04D-9AE4-BDEB40603003}">
          <p14:sldIdLst>
            <p14:sldId id="449"/>
            <p14:sldId id="450"/>
            <p14:sldId id="451"/>
            <p14:sldId id="452"/>
            <p14:sldId id="453"/>
            <p14:sldId id="454"/>
            <p14:sldId id="455"/>
            <p14:sldId id="456"/>
            <p14:sldId id="457"/>
            <p14:sldId id="458"/>
            <p14:sldId id="459"/>
          </p14:sldIdLst>
        </p14:section>
        <p14:section name="Solar Trust Model Related Work" id="{A74AFB96-6135-0A41-A56C-BD4477F6171D}">
          <p14:sldIdLst>
            <p14:sldId id="463"/>
            <p14:sldId id="464"/>
            <p14:sldId id="466"/>
            <p14:sldId id="467"/>
            <p14:sldId id="468"/>
            <p14:sldId id="469"/>
            <p14:sldId id="470"/>
            <p14:sldId id="471"/>
            <p14:sldId id="472"/>
            <p14:sldId id="473"/>
            <p14:sldId id="474"/>
            <p14:sldId id="475"/>
            <p14:sldId id="476"/>
            <p14:sldId id="477"/>
            <p14:sldId id="478"/>
            <p14:sldId id="479"/>
            <p14:sldId id="480"/>
            <p14:sldId id="481"/>
            <p14:sldId id="482"/>
            <p14:sldId id="483"/>
            <p14:sldId id="484"/>
          </p14:sldIdLst>
        </p14:section>
        <p14:section name="How The Solar Trust Model Solves Certain Problems" id="{03E9C2DF-6A36-424F-9989-831DD28673EC}">
          <p14:sldIdLst>
            <p14:sldId id="485"/>
            <p14:sldId id="398"/>
            <p14:sldId id="399"/>
            <p14:sldId id="400"/>
            <p14:sldId id="401"/>
            <p14:sldId id="402"/>
            <p14:sldId id="394"/>
            <p14:sldId id="395"/>
            <p14:sldId id="396"/>
            <p14:sldId id="397"/>
          </p14:sldIdLst>
        </p14:section>
        <p14:section name="Benefits of the Solar Trust Model" id="{4F5FA31E-A73F-B547-9DAD-3BF797578B48}">
          <p14:sldIdLst>
            <p14:sldId id="414"/>
            <p14:sldId id="415"/>
          </p14:sldIdLst>
        </p14:section>
        <p14:section name="Postdoc" id="{6C0A2247-B563-3042-B3E6-5EF2FBCDE131}">
          <p14:sldIdLst>
            <p14:sldId id="562"/>
            <p14:sldId id="553"/>
            <p14:sldId id="536"/>
            <p14:sldId id="537"/>
            <p14:sldId id="538"/>
            <p14:sldId id="539"/>
            <p14:sldId id="540"/>
            <p14:sldId id="541"/>
            <p14:sldId id="542"/>
            <p14:sldId id="543"/>
            <p14:sldId id="544"/>
            <p14:sldId id="545"/>
            <p14:sldId id="546"/>
            <p14:sldId id="547"/>
            <p14:sldId id="548"/>
            <p14:sldId id="549"/>
            <p14:sldId id="550"/>
            <p14:sldId id="551"/>
            <p14:sldId id="55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C11"/>
    <a:srgbClr val="FFFF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266" autoAdjust="0"/>
    <p:restoredTop sz="83310" autoAdjust="0"/>
  </p:normalViewPr>
  <p:slideViewPr>
    <p:cSldViewPr snapToGrid="0" snapToObjects="1">
      <p:cViewPr varScale="1">
        <p:scale>
          <a:sx n="108" d="100"/>
          <a:sy n="108" d="100"/>
        </p:scale>
        <p:origin x="-1160" y="-112"/>
      </p:cViewPr>
      <p:guideLst>
        <p:guide orient="horz" pos="2160"/>
        <p:guide pos="2880"/>
      </p:guideLst>
    </p:cSldViewPr>
  </p:slideViewPr>
  <p:outlineViewPr>
    <p:cViewPr>
      <p:scale>
        <a:sx n="33" d="100"/>
        <a:sy n="33" d="100"/>
      </p:scale>
      <p:origin x="0" y="34304"/>
    </p:cViewPr>
  </p:outlineViewPr>
  <p:notesTextViewPr>
    <p:cViewPr>
      <p:scale>
        <a:sx n="100" d="100"/>
        <a:sy n="100" d="100"/>
      </p:scale>
      <p:origin x="0" y="0"/>
    </p:cViewPr>
  </p:notesTextViewPr>
  <p:sorterViewPr>
    <p:cViewPr>
      <p:scale>
        <a:sx n="111" d="100"/>
        <a:sy n="111" d="100"/>
      </p:scale>
      <p:origin x="0" y="30376"/>
    </p:cViewPr>
  </p:sorterViewPr>
  <p:notesViewPr>
    <p:cSldViewPr snapToGrid="0" snapToObjects="1">
      <p:cViewPr>
        <p:scale>
          <a:sx n="192" d="100"/>
          <a:sy n="192" d="100"/>
        </p:scale>
        <p:origin x="-1552" y="85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notesMaster" Target="notesMasters/notesMaster1.xml"/><Relationship Id="rId187" Type="http://schemas.openxmlformats.org/officeDocument/2006/relationships/handoutMaster" Target="handoutMasters/handoutMaster1.xml"/><Relationship Id="rId188" Type="http://schemas.openxmlformats.org/officeDocument/2006/relationships/printerSettings" Target="printerSettings/printerSettings1.bin"/><Relationship Id="rId189" Type="http://schemas.openxmlformats.org/officeDocument/2006/relationships/presProps" Target="pres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viewProps" Target="viewProps.xml"/><Relationship Id="rId191" Type="http://schemas.openxmlformats.org/officeDocument/2006/relationships/theme" Target="theme/theme1.xml"/><Relationship Id="rId192"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C832267-77C1-A44E-817E-3E38BEEAECD0}" type="datetimeFigureOut">
              <a:rPr lang="en-US" smtClean="0"/>
              <a:t>3/4/17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F55B8A3-2EE5-AD41-B0A3-7ADAEE14131D}" type="slidenum">
              <a:rPr lang="en-US" smtClean="0"/>
              <a:t>‹#›</a:t>
            </a:fld>
            <a:endParaRPr lang="en-US" dirty="0"/>
          </a:p>
        </p:txBody>
      </p:sp>
    </p:spTree>
    <p:extLst>
      <p:ext uri="{BB962C8B-B14F-4D97-AF65-F5344CB8AC3E}">
        <p14:creationId xmlns:p14="http://schemas.microsoft.com/office/powerpoint/2010/main" val="33729208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C01F81-D9C1-254F-BC8D-F90AD2AC7AA2}" type="datetimeFigureOut">
              <a:rPr lang="en-US" smtClean="0"/>
              <a:t>3/4/17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AE3DCE-E3EB-914F-A4BD-0FDCCA25D69C}" type="slidenum">
              <a:rPr lang="en-US" smtClean="0"/>
              <a:t>‹#›</a:t>
            </a:fld>
            <a:endParaRPr lang="en-US" dirty="0"/>
          </a:p>
        </p:txBody>
      </p:sp>
    </p:spTree>
    <p:extLst>
      <p:ext uri="{BB962C8B-B14F-4D97-AF65-F5344CB8AC3E}">
        <p14:creationId xmlns:p14="http://schemas.microsoft.com/office/powerpoint/2010/main" val="140506036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Ph.D.</a:t>
            </a:r>
            <a:r>
              <a:rPr lang="en-US" baseline="0" dirty="0" smtClean="0"/>
              <a:t> research advanced my work on the Solar Trust Model, which combines features of authentication models, such as PKIs, with those of recommendation systems, social networks, and ad-hoc networks, into a context-sensitive, distributed trust and authentication model.  </a:t>
            </a:r>
          </a:p>
          <a:p>
            <a:endParaRPr lang="en-US" baseline="0" dirty="0" smtClean="0"/>
          </a:p>
          <a:p>
            <a:r>
              <a:rPr lang="en-US" baseline="0" dirty="0" smtClean="0"/>
              <a:t>[SLIDE TEXT]</a:t>
            </a:r>
          </a:p>
        </p:txBody>
      </p:sp>
      <p:sp>
        <p:nvSpPr>
          <p:cNvPr id="4" name="Slide Number Placeholder 3"/>
          <p:cNvSpPr>
            <a:spLocks noGrp="1"/>
          </p:cNvSpPr>
          <p:nvPr>
            <p:ph type="sldNum" sz="quarter" idx="10"/>
          </p:nvPr>
        </p:nvSpPr>
        <p:spPr/>
        <p:txBody>
          <a:bodyPr/>
          <a:lstStyle/>
          <a:p>
            <a:fld id="{3BAE3DCE-E3EB-914F-A4BD-0FDCCA25D69C}" type="slidenum">
              <a:rPr lang="en-US" smtClean="0"/>
              <a:t>3</a:t>
            </a:fld>
            <a:endParaRPr lang="en-US" dirty="0"/>
          </a:p>
        </p:txBody>
      </p:sp>
    </p:spTree>
    <p:extLst>
      <p:ext uri="{BB962C8B-B14F-4D97-AF65-F5344CB8AC3E}">
        <p14:creationId xmlns:p14="http://schemas.microsoft.com/office/powerpoint/2010/main" val="3314653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explore</a:t>
            </a:r>
            <a:r>
              <a:rPr lang="en-US" baseline="0" dirty="0" smtClean="0"/>
              <a:t> property-based identities. </a:t>
            </a:r>
            <a:endParaRPr lang="en-US" dirty="0" smtClean="0"/>
          </a:p>
          <a:p>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12</a:t>
            </a:fld>
            <a:endParaRPr lang="en-US" dirty="0"/>
          </a:p>
        </p:txBody>
      </p:sp>
    </p:spTree>
    <p:extLst>
      <p:ext uri="{BB962C8B-B14F-4D97-AF65-F5344CB8AC3E}">
        <p14:creationId xmlns:p14="http://schemas.microsoft.com/office/powerpoint/2010/main" val="3035209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13</a:t>
            </a:fld>
            <a:endParaRPr lang="en-US" dirty="0"/>
          </a:p>
        </p:txBody>
      </p:sp>
    </p:spTree>
    <p:extLst>
      <p:ext uri="{BB962C8B-B14F-4D97-AF65-F5344CB8AC3E}">
        <p14:creationId xmlns:p14="http://schemas.microsoft.com/office/powerpoint/2010/main" val="741223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property consists</a:t>
            </a:r>
            <a:r>
              <a:rPr lang="en-US" baseline="0" dirty="0" smtClean="0"/>
              <a:t> of a (key, value) pair.</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14</a:t>
            </a:fld>
            <a:endParaRPr lang="en-US" dirty="0"/>
          </a:p>
        </p:txBody>
      </p:sp>
    </p:spTree>
    <p:extLst>
      <p:ext uri="{BB962C8B-B14F-4D97-AF65-F5344CB8AC3E}">
        <p14:creationId xmlns:p14="http://schemas.microsoft.com/office/powerpoint/2010/main" val="2747121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Entities can be identified using a subset of their properties. For example, here are some of the properties that could be used to uniquely</a:t>
            </a:r>
            <a:r>
              <a:rPr lang="en-US" sz="1200" kern="1200" baseline="0" dirty="0" smtClean="0">
                <a:solidFill>
                  <a:schemeClr val="tx1"/>
                </a:solidFill>
                <a:effectLst/>
                <a:latin typeface="+mn-lt"/>
                <a:ea typeface="+mn-ea"/>
                <a:cs typeface="+mn-cs"/>
              </a:rPr>
              <a:t> identify a specific Toyota </a:t>
            </a:r>
            <a:r>
              <a:rPr lang="en-US" sz="1200" kern="1200" baseline="0" dirty="0" err="1" smtClean="0">
                <a:solidFill>
                  <a:schemeClr val="tx1"/>
                </a:solidFill>
                <a:effectLst/>
                <a:latin typeface="+mn-lt"/>
                <a:ea typeface="+mn-ea"/>
                <a:cs typeface="+mn-cs"/>
              </a:rPr>
              <a:t>Prius</a:t>
            </a:r>
            <a:r>
              <a:rPr lang="en-US" sz="1200" kern="1200" baseline="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15</a:t>
            </a:fld>
            <a:endParaRPr lang="en-US" dirty="0"/>
          </a:p>
        </p:txBody>
      </p:sp>
    </p:spTree>
    <p:extLst>
      <p:ext uri="{BB962C8B-B14F-4D97-AF65-F5344CB8AC3E}">
        <p14:creationId xmlns:p14="http://schemas.microsoft.com/office/powerpoint/2010/main" val="1648808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property must have certain characteristics in order for an observer to use it to uniquely define an entity.</a:t>
            </a:r>
          </a:p>
          <a:p>
            <a:endParaRPr lang="en-US" baseline="0" dirty="0" smtClean="0"/>
          </a:p>
          <a:p>
            <a:r>
              <a:rPr lang="en-US" baseline="0" dirty="0" smtClean="0"/>
              <a:t>First, the property must exist with respect to the observed entity.</a:t>
            </a:r>
          </a:p>
          <a:p>
            <a:endParaRPr lang="en-US" baseline="0" dirty="0" smtClean="0"/>
          </a:p>
          <a:p>
            <a:r>
              <a:rPr lang="en-US" baseline="0" dirty="0" smtClean="0"/>
              <a:t>For example, some devices have keyboards, and some do not.  If a property represents the color of a physical keyboard, it can be used to distinguish</a:t>
            </a:r>
          </a:p>
          <a:p>
            <a:r>
              <a:rPr lang="en-US" baseline="0" dirty="0" smtClean="0"/>
              <a:t>between two desktop PCs, but not between two </a:t>
            </a:r>
            <a:r>
              <a:rPr lang="en-US" baseline="0" dirty="0" err="1" smtClean="0"/>
              <a:t>iPads</a:t>
            </a:r>
            <a:r>
              <a:rPr lang="en-US" baseline="0" dirty="0" smtClean="0"/>
              <a:t>, since the </a:t>
            </a:r>
            <a:r>
              <a:rPr lang="en-US" baseline="0" dirty="0" err="1" smtClean="0"/>
              <a:t>iPad</a:t>
            </a:r>
            <a:r>
              <a:rPr lang="en-US" baseline="0" dirty="0" smtClean="0"/>
              <a:t> does not have a physical keyboard.</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16</a:t>
            </a:fld>
            <a:endParaRPr lang="en-US" dirty="0"/>
          </a:p>
        </p:txBody>
      </p:sp>
    </p:spTree>
    <p:extLst>
      <p:ext uri="{BB962C8B-B14F-4D97-AF65-F5344CB8AC3E}">
        <p14:creationId xmlns:p14="http://schemas.microsoft.com/office/powerpoint/2010/main" val="3484486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Second, a property can not be used to distinguish between two identities</a:t>
            </a:r>
            <a:r>
              <a:rPr lang="en-US" baseline="0" dirty="0" smtClean="0"/>
              <a:t> unless</a:t>
            </a:r>
            <a:r>
              <a:rPr lang="en-US" dirty="0" smtClean="0"/>
              <a:t> each identity has a different value associated with that</a:t>
            </a:r>
            <a:r>
              <a:rPr lang="en-US" baseline="0" dirty="0" smtClean="0"/>
              <a:t> property.</a:t>
            </a:r>
          </a:p>
          <a:p>
            <a:endParaRPr lang="en-US" baseline="0" dirty="0" smtClean="0"/>
          </a:p>
          <a:p>
            <a:r>
              <a:rPr lang="en-US" baseline="0" dirty="0" smtClean="0"/>
              <a:t>For example, three of these cars can not be distinguished using their color property because they all have the same value, silver.  But the</a:t>
            </a:r>
          </a:p>
          <a:p>
            <a:endParaRPr lang="en-US" baseline="0" dirty="0" smtClean="0"/>
          </a:p>
          <a:p>
            <a:r>
              <a:rPr lang="en-US" baseline="0" dirty="0" smtClean="0"/>
              <a:t>purple car can be distinguished from the others, because it has a different color value.</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17</a:t>
            </a:fld>
            <a:endParaRPr lang="en-US" dirty="0"/>
          </a:p>
        </p:txBody>
      </p:sp>
    </p:spTree>
    <p:extLst>
      <p:ext uri="{BB962C8B-B14F-4D97-AF65-F5344CB8AC3E}">
        <p14:creationId xmlns:p14="http://schemas.microsoft.com/office/powerpoint/2010/main" val="1008897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Third,</a:t>
            </a:r>
            <a:r>
              <a:rPr lang="en-US" baseline="0" dirty="0" smtClean="0"/>
              <a:t> a</a:t>
            </a:r>
            <a:r>
              <a:rPr lang="en-US" dirty="0" smtClean="0"/>
              <a:t> property</a:t>
            </a:r>
            <a:r>
              <a:rPr lang="en-US" baseline="0" dirty="0" smtClean="0"/>
              <a:t> </a:t>
            </a:r>
            <a:r>
              <a:rPr lang="en-US" dirty="0" smtClean="0"/>
              <a:t>must be readable in order</a:t>
            </a:r>
            <a:r>
              <a:rPr lang="en-US" baseline="0" dirty="0" smtClean="0"/>
              <a:t> to be used to identify an entity.  In this illustration, the value of the property “color” for this car is</a:t>
            </a:r>
          </a:p>
          <a:p>
            <a:endParaRPr lang="en-US" baseline="0" dirty="0" smtClean="0"/>
          </a:p>
          <a:p>
            <a:r>
              <a:rPr lang="en-US" baseline="0" dirty="0" smtClean="0"/>
              <a:t>not readable by the observer.  Therefore, it can not be used to distinguish this car from other entities.</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18</a:t>
            </a:fld>
            <a:endParaRPr lang="en-US" dirty="0"/>
          </a:p>
        </p:txBody>
      </p:sp>
    </p:spTree>
    <p:extLst>
      <p:ext uri="{BB962C8B-B14F-4D97-AF65-F5344CB8AC3E}">
        <p14:creationId xmlns:p14="http://schemas.microsoft.com/office/powerpoint/2010/main" val="1931128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there must be a binding between property values and the entity being identified.</a:t>
            </a:r>
          </a:p>
          <a:p>
            <a:endParaRPr lang="en-US" baseline="0" dirty="0" smtClean="0"/>
          </a:p>
          <a:p>
            <a:r>
              <a:rPr lang="en-US" baseline="0" dirty="0" smtClean="0"/>
              <a:t>For example, this passport binds biometric data about Alice to an assertion of Alice’s identity.  If you trust this</a:t>
            </a:r>
          </a:p>
          <a:p>
            <a:endParaRPr lang="en-US" baseline="0" dirty="0" smtClean="0"/>
          </a:p>
          <a:p>
            <a:r>
              <a:rPr lang="en-US" baseline="0" dirty="0" smtClean="0"/>
              <a:t>binding, you should trust the assertion that Alice has red hair, is 5’6”, and weighs 130 lbs.  Conversely, there </a:t>
            </a:r>
          </a:p>
          <a:p>
            <a:endParaRPr lang="en-US" dirty="0" smtClean="0"/>
          </a:p>
          <a:p>
            <a:r>
              <a:rPr lang="en-US" dirty="0" smtClean="0"/>
              <a:t>is no binding between an IP address and a user.  Therefore,</a:t>
            </a:r>
            <a:r>
              <a:rPr lang="en-US" baseline="0" dirty="0" smtClean="0"/>
              <a:t> an IP address can not be used to uniquely identify Alice.</a:t>
            </a:r>
            <a:endParaRPr lang="en-US" dirty="0" smtClean="0"/>
          </a:p>
        </p:txBody>
      </p:sp>
      <p:sp>
        <p:nvSpPr>
          <p:cNvPr id="4" name="Slide Number Placeholder 3"/>
          <p:cNvSpPr>
            <a:spLocks noGrp="1"/>
          </p:cNvSpPr>
          <p:nvPr>
            <p:ph type="sldNum" sz="quarter" idx="10"/>
          </p:nvPr>
        </p:nvSpPr>
        <p:spPr/>
        <p:txBody>
          <a:bodyPr/>
          <a:lstStyle/>
          <a:p>
            <a:fld id="{3BAE3DCE-E3EB-914F-A4BD-0FDCCA25D69C}" type="slidenum">
              <a:rPr lang="en-US" smtClean="0"/>
              <a:t>19</a:t>
            </a:fld>
            <a:endParaRPr lang="en-US" dirty="0"/>
          </a:p>
        </p:txBody>
      </p:sp>
    </p:spTree>
    <p:extLst>
      <p:ext uri="{BB962C8B-B14F-4D97-AF65-F5344CB8AC3E}">
        <p14:creationId xmlns:p14="http://schemas.microsoft.com/office/powerpoint/2010/main" val="1972288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Entity E</a:t>
            </a:r>
            <a:r>
              <a:rPr lang="en-US" sz="1200" kern="1200" baseline="0" dirty="0" smtClean="0">
                <a:solidFill>
                  <a:schemeClr val="tx1"/>
                </a:solidFill>
                <a:effectLst/>
                <a:latin typeface="+mn-lt"/>
                <a:ea typeface="+mn-ea"/>
                <a:cs typeface="+mn-cs"/>
              </a:rPr>
              <a:t> has a set of</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identifying properties</a:t>
            </a:r>
            <a:r>
              <a:rPr lang="en-US" sz="1200" b="0" kern="1200" baseline="0" dirty="0" smtClean="0">
                <a:solidFill>
                  <a:schemeClr val="tx1"/>
                </a:solidFill>
                <a:effectLst/>
                <a:latin typeface="+mn-lt"/>
                <a:ea typeface="+mn-ea"/>
                <a:cs typeface="+mn-cs"/>
              </a:rPr>
              <a:t>.</a:t>
            </a:r>
          </a:p>
          <a:p>
            <a:endParaRPr lang="en-US" sz="1200" b="0" kern="1200" baseline="0" dirty="0" smtClean="0">
              <a:solidFill>
                <a:schemeClr val="tx1"/>
              </a:solidFill>
              <a:effectLst/>
              <a:latin typeface="+mn-lt"/>
              <a:ea typeface="+mn-ea"/>
              <a:cs typeface="+mn-cs"/>
            </a:endParaRPr>
          </a:p>
          <a:p>
            <a:r>
              <a:rPr lang="en-US" sz="1200" b="0" kern="1200" baseline="0" dirty="0" smtClean="0">
                <a:solidFill>
                  <a:schemeClr val="tx1"/>
                </a:solidFill>
                <a:effectLst/>
                <a:latin typeface="+mn-lt"/>
                <a:ea typeface="+mn-ea"/>
                <a:cs typeface="+mn-cs"/>
              </a:rPr>
              <a:t>This is the set of properties that can be used to describe E </a:t>
            </a:r>
            <a:r>
              <a:rPr lang="en-US" sz="1200" b="1" kern="1200" dirty="0" smtClean="0">
                <a:solidFill>
                  <a:schemeClr val="tx1"/>
                </a:solidFill>
                <a:effectLst/>
                <a:latin typeface="+mn-lt"/>
                <a:ea typeface="+mn-ea"/>
                <a:cs typeface="+mn-cs"/>
              </a:rPr>
              <a:t>from the perspectives of observers</a:t>
            </a:r>
            <a:r>
              <a:rPr lang="en-US" sz="1200" kern="1200" dirty="0" smtClean="0">
                <a:solidFill>
                  <a:schemeClr val="tx1"/>
                </a:solidFill>
                <a:effectLst/>
                <a:latin typeface="+mn-lt"/>
                <a:ea typeface="+mn-ea"/>
                <a:cs typeface="+mn-cs"/>
              </a:rPr>
              <a:t>, or in a claim made by E about its own identity.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Note that an observer may perceive that</a:t>
            </a:r>
            <a:r>
              <a:rPr lang="en-US" sz="1200" kern="1200" baseline="0" dirty="0" smtClean="0">
                <a:solidFill>
                  <a:schemeClr val="tx1"/>
                </a:solidFill>
                <a:effectLst/>
                <a:latin typeface="+mn-lt"/>
                <a:ea typeface="+mn-ea"/>
                <a:cs typeface="+mn-cs"/>
              </a:rPr>
              <a:t> entity E has a certain property, or a property with a certain value, when in fact it does not.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(Example: Might misperceive a wolf as a dog from a distance.)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20</a:t>
            </a:fld>
            <a:endParaRPr lang="en-US" dirty="0"/>
          </a:p>
        </p:txBody>
      </p:sp>
    </p:spTree>
    <p:extLst>
      <p:ext uri="{BB962C8B-B14F-4D97-AF65-F5344CB8AC3E}">
        <p14:creationId xmlns:p14="http://schemas.microsoft.com/office/powerpoint/2010/main" val="956862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identity associated with entity</a:t>
            </a:r>
            <a:r>
              <a:rPr lang="en-US" baseline="0" dirty="0" smtClean="0"/>
              <a:t> E is composed of a subset of its identifying properties (such as those shown here in green).</a:t>
            </a:r>
          </a:p>
          <a:p>
            <a:endParaRPr lang="en-US" baseline="0" dirty="0" smtClean="0"/>
          </a:p>
          <a:p>
            <a:r>
              <a:rPr lang="en-US" baseline="0" dirty="0" smtClean="0"/>
              <a:t>We are concerned with two particular sets of identities: Those that Entity E claims to have, and those that Entity E is perceived to have by an observer.</a:t>
            </a:r>
            <a:endParaRPr lang="en-US" dirty="0" smtClean="0"/>
          </a:p>
          <a:p>
            <a:endParaRPr lang="en-US" dirty="0" smtClean="0"/>
          </a:p>
          <a:p>
            <a:r>
              <a:rPr lang="en-US" dirty="0" smtClean="0"/>
              <a:t>The</a:t>
            </a:r>
            <a:r>
              <a:rPr lang="en-US" baseline="0" dirty="0" smtClean="0"/>
              <a:t> entity’s claimed identity (Bruce Wayne) is composed of a a subset of the entity’s full set of identifying properties. </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21</a:t>
            </a:fld>
            <a:endParaRPr lang="en-US" dirty="0"/>
          </a:p>
        </p:txBody>
      </p:sp>
    </p:spTree>
    <p:extLst>
      <p:ext uri="{BB962C8B-B14F-4D97-AF65-F5344CB8AC3E}">
        <p14:creationId xmlns:p14="http://schemas.microsoft.com/office/powerpoint/2010/main" val="3162200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determine the trustworthiness of an entity, it is critical to be able to identify it.</a:t>
            </a:r>
            <a:r>
              <a:rPr lang="en-US" sz="1200" kern="1200" baseline="0" dirty="0" smtClean="0">
                <a:solidFill>
                  <a:schemeClr val="tx1"/>
                </a:solidFill>
                <a:effectLst/>
                <a:latin typeface="+mn-lt"/>
                <a:ea typeface="+mn-ea"/>
                <a:cs typeface="+mn-cs"/>
              </a:rPr>
              <a:t>  By establishing </a:t>
            </a:r>
            <a:r>
              <a:rPr lang="en-US" sz="1200" kern="1200" dirty="0" smtClean="0">
                <a:solidFill>
                  <a:schemeClr val="tx1"/>
                </a:solidFill>
                <a:effectLst/>
                <a:latin typeface="+mn-lt"/>
                <a:ea typeface="+mn-ea"/>
                <a:cs typeface="+mn-cs"/>
              </a:rPr>
              <a:t>properties of identities, it</a:t>
            </a:r>
            <a:r>
              <a:rPr lang="en-US" sz="1200" kern="1200" baseline="0" dirty="0" smtClean="0">
                <a:solidFill>
                  <a:schemeClr val="tx1"/>
                </a:solidFill>
                <a:effectLst/>
                <a:latin typeface="+mn-lt"/>
                <a:ea typeface="+mn-ea"/>
                <a:cs typeface="+mn-cs"/>
              </a:rPr>
              <a:t> is possible to</a:t>
            </a:r>
            <a:r>
              <a:rPr lang="en-US" sz="1200" kern="1200" dirty="0" smtClean="0">
                <a:solidFill>
                  <a:schemeClr val="tx1"/>
                </a:solidFill>
                <a:effectLst/>
                <a:latin typeface="+mn-lt"/>
                <a:ea typeface="+mn-ea"/>
                <a:cs typeface="+mn-cs"/>
              </a:rPr>
              <a:t> prove several theorems</a:t>
            </a:r>
          </a:p>
          <a:p>
            <a:r>
              <a:rPr lang="en-US" sz="1200" kern="1200" dirty="0" smtClean="0">
                <a:solidFill>
                  <a:schemeClr val="tx1"/>
                </a:solidFill>
                <a:effectLst/>
                <a:latin typeface="+mn-lt"/>
                <a:ea typeface="+mn-ea"/>
                <a:cs typeface="+mn-cs"/>
              </a:rPr>
              <a:t>about how identities can or can not be distinguished.</a:t>
            </a:r>
            <a:r>
              <a:rPr lang="en-US" sz="1200" kern="1200" baseline="0" dirty="0" smtClean="0">
                <a:solidFill>
                  <a:schemeClr val="tx1"/>
                </a:solidFill>
                <a:effectLst/>
                <a:latin typeface="+mn-lt"/>
                <a:ea typeface="+mn-ea"/>
                <a:cs typeface="+mn-cs"/>
              </a:rPr>
              <a:t>  Building on this, we can use the manipulation of the properties of an entity as perceived by a specific observer, to manipulate the observer’s views of identity and anonymity with respect to that entity.  This forms the basis for property-based attacks.  Utilizing the Solar Trust Model, the observer can determine the degree of trust that they can associate with the entity’s properties.  </a:t>
            </a:r>
            <a:endParaRPr lang="en-US" dirty="0" smtClean="0"/>
          </a:p>
          <a:p>
            <a:endParaRPr lang="en-US" dirty="0" smtClean="0"/>
          </a:p>
          <a:p>
            <a:r>
              <a:rPr lang="en-US" dirty="0" smtClean="0"/>
              <a:t>[BRIEFL</a:t>
            </a:r>
            <a:r>
              <a:rPr lang="en-US" baseline="0" dirty="0" smtClean="0"/>
              <a:t>Y GO THROUGH TOPICS IN OUTLINE HERE]</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4</a:t>
            </a:fld>
            <a:endParaRPr lang="en-US" dirty="0"/>
          </a:p>
        </p:txBody>
      </p:sp>
    </p:spTree>
    <p:extLst>
      <p:ext uri="{BB962C8B-B14F-4D97-AF65-F5344CB8AC3E}">
        <p14:creationId xmlns:p14="http://schemas.microsoft.com/office/powerpoint/2010/main" val="3035209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Entity E’s perceived</a:t>
            </a:r>
            <a:r>
              <a:rPr lang="en-US" baseline="0" dirty="0" smtClean="0"/>
              <a:t> identity is the identity that Observer O perceives or measures E to have, based on the subset of E’s identifying properties that it can read.</a:t>
            </a:r>
          </a:p>
          <a:p>
            <a:endParaRPr lang="en-US" baseline="0" dirty="0" smtClean="0"/>
          </a:p>
          <a:p>
            <a:r>
              <a:rPr lang="en-US" baseline="0" dirty="0" smtClean="0"/>
              <a:t>This may be different than the identity that E claims to have.</a:t>
            </a:r>
          </a:p>
          <a:p>
            <a:endParaRPr lang="en-US" baseline="0" dirty="0" smtClean="0"/>
          </a:p>
          <a:p>
            <a:r>
              <a:rPr lang="en-US" baseline="0" dirty="0" smtClean="0"/>
              <a:t>For example, in this case, our observer perceives that E has the identity “Bruce Wayne” rather than the identity “Batman”.</a:t>
            </a:r>
            <a:endParaRPr lang="en-US" dirty="0" smtClean="0"/>
          </a:p>
        </p:txBody>
      </p:sp>
      <p:sp>
        <p:nvSpPr>
          <p:cNvPr id="4" name="Slide Number Placeholder 3"/>
          <p:cNvSpPr>
            <a:spLocks noGrp="1"/>
          </p:cNvSpPr>
          <p:nvPr>
            <p:ph type="sldNum" sz="quarter" idx="10"/>
          </p:nvPr>
        </p:nvSpPr>
        <p:spPr/>
        <p:txBody>
          <a:bodyPr/>
          <a:lstStyle/>
          <a:p>
            <a:fld id="{3BAE3DCE-E3EB-914F-A4BD-0FDCCA25D69C}" type="slidenum">
              <a:rPr lang="en-US" smtClean="0"/>
              <a:t>22</a:t>
            </a:fld>
            <a:endParaRPr lang="en-US" dirty="0"/>
          </a:p>
        </p:txBody>
      </p:sp>
    </p:spTree>
    <p:extLst>
      <p:ext uri="{BB962C8B-B14F-4D97-AF65-F5344CB8AC3E}">
        <p14:creationId xmlns:p14="http://schemas.microsoft.com/office/powerpoint/2010/main" val="1812698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 mentioned earlier,</a:t>
            </a:r>
            <a:r>
              <a:rPr lang="en-US" baseline="0" dirty="0" smtClean="0"/>
              <a:t> identities are both subjective and dynamic.  Here’s what that means.</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First, to see that</a:t>
            </a:r>
            <a:r>
              <a:rPr lang="en-US" baseline="0" dirty="0" smtClean="0"/>
              <a:t> identities are subjective, consider </a:t>
            </a:r>
            <a:r>
              <a:rPr lang="en-US" dirty="0" smtClean="0"/>
              <a:t>two observers, Observer</a:t>
            </a:r>
            <a:r>
              <a:rPr lang="en-US" baseline="0" dirty="0" smtClean="0"/>
              <a:t> 1 and Observer 2.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if the</a:t>
            </a:r>
            <a:r>
              <a:rPr lang="en-US" baseline="0" dirty="0" smtClean="0"/>
              <a:t> subset of properties readable by Observer 1 is different from the subset of properties readable by Observer 2,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then the identities perceived by the two observers will not be the same.</a:t>
            </a:r>
          </a:p>
        </p:txBody>
      </p:sp>
      <p:sp>
        <p:nvSpPr>
          <p:cNvPr id="4" name="Slide Number Placeholder 3"/>
          <p:cNvSpPr>
            <a:spLocks noGrp="1"/>
          </p:cNvSpPr>
          <p:nvPr>
            <p:ph type="sldNum" sz="quarter" idx="10"/>
          </p:nvPr>
        </p:nvSpPr>
        <p:spPr/>
        <p:txBody>
          <a:bodyPr/>
          <a:lstStyle/>
          <a:p>
            <a:fld id="{3BAE3DCE-E3EB-914F-A4BD-0FDCCA25D69C}" type="slidenum">
              <a:rPr lang="en-US" smtClean="0"/>
              <a:t>23</a:t>
            </a:fld>
            <a:endParaRPr lang="en-US" dirty="0"/>
          </a:p>
        </p:txBody>
      </p:sp>
    </p:spTree>
    <p:extLst>
      <p:ext uri="{BB962C8B-B14F-4D97-AF65-F5344CB8AC3E}">
        <p14:creationId xmlns:p14="http://schemas.microsoft.com/office/powerpoint/2010/main" val="1604794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to see that identities are dynamic,</a:t>
            </a:r>
            <a:r>
              <a:rPr lang="en-US" baseline="0" dirty="0" smtClean="0"/>
              <a:t> consider again the example of Bruce Wayne.  </a:t>
            </a:r>
            <a:endParaRPr lang="en-US" dirty="0" smtClean="0"/>
          </a:p>
          <a:p>
            <a:endParaRPr lang="en-US" dirty="0" smtClean="0"/>
          </a:p>
          <a:p>
            <a:r>
              <a:rPr lang="en-US" baseline="0" dirty="0" smtClean="0"/>
              <a:t>B</a:t>
            </a:r>
            <a:r>
              <a:rPr lang="en-US" dirty="0" smtClean="0"/>
              <a:t>y changing</a:t>
            </a:r>
            <a:r>
              <a:rPr lang="en-US" baseline="0" dirty="0" smtClean="0"/>
              <a:t> his clothing and voice, Bruce Wayne can make an observer perceive his identity to be Batman, not Bruce Wayne.</a:t>
            </a:r>
          </a:p>
          <a:p>
            <a:endParaRPr lang="en-US" baseline="0" dirty="0" smtClean="0"/>
          </a:p>
          <a:p>
            <a:r>
              <a:rPr lang="en-US" baseline="0" dirty="0" smtClean="0"/>
              <a:t>Because properties can change over time, identities are dynamic.</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24</a:t>
            </a:fld>
            <a:endParaRPr lang="en-US" dirty="0"/>
          </a:p>
        </p:txBody>
      </p:sp>
    </p:spTree>
    <p:extLst>
      <p:ext uri="{BB962C8B-B14F-4D97-AF65-F5344CB8AC3E}">
        <p14:creationId xmlns:p14="http://schemas.microsoft.com/office/powerpoint/2010/main" val="1561142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a:t>
            </a:r>
            <a:r>
              <a:rPr lang="en-US" baseline="0" dirty="0" smtClean="0"/>
              <a:t> am going to talk about three theorems that describe when identities can and can not be distinguished.</a:t>
            </a:r>
            <a:endParaRPr lang="en-US" dirty="0" smtClean="0"/>
          </a:p>
          <a:p>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25</a:t>
            </a:fld>
            <a:endParaRPr lang="en-US" dirty="0"/>
          </a:p>
        </p:txBody>
      </p:sp>
    </p:spTree>
    <p:extLst>
      <p:ext uri="{BB962C8B-B14F-4D97-AF65-F5344CB8AC3E}">
        <p14:creationId xmlns:p14="http://schemas.microsoft.com/office/powerpoint/2010/main" val="3035209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EQUIVALENCE:</a:t>
            </a:r>
            <a:r>
              <a:rPr lang="en-US" baseline="0" dirty="0" smtClean="0"/>
              <a:t> </a:t>
            </a:r>
            <a:r>
              <a:rPr lang="en-US" dirty="0" smtClean="0"/>
              <a:t>If</a:t>
            </a:r>
            <a:r>
              <a:rPr lang="en-US" baseline="0" dirty="0" smtClean="0"/>
              <a:t> two properties are the same, then they can’t be used to distinguish the perceived identities of two entities from the perspective of the same observer.</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26</a:t>
            </a:fld>
            <a:endParaRPr lang="en-US" dirty="0"/>
          </a:p>
        </p:txBody>
      </p:sp>
    </p:spTree>
    <p:extLst>
      <p:ext uri="{BB962C8B-B14F-4D97-AF65-F5344CB8AC3E}">
        <p14:creationId xmlns:p14="http://schemas.microsoft.com/office/powerpoint/2010/main" val="72542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Second, OBSERVABILITY: The</a:t>
            </a:r>
            <a:r>
              <a:rPr lang="en-US" baseline="0" dirty="0" smtClean="0"/>
              <a:t> o</a:t>
            </a:r>
            <a:r>
              <a:rPr lang="en-US" dirty="0" smtClean="0"/>
              <a:t>bserver can read property P1 (the color of car 1), but can not read property P2 (the color of car 2), because</a:t>
            </a:r>
            <a:r>
              <a:rPr lang="en-US" baseline="0" dirty="0" smtClean="0"/>
              <a:t> car 2 is behind a wall</a:t>
            </a:r>
            <a:r>
              <a:rPr lang="en-US" dirty="0" smtClean="0"/>
              <a:t>.  Therefore,</a:t>
            </a:r>
            <a:r>
              <a:rPr lang="en-US" baseline="0" dirty="0" smtClean="0"/>
              <a:t> color can not be used to distinguish the identities of these two vehicles.</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27</a:t>
            </a:fld>
            <a:endParaRPr lang="en-US" dirty="0"/>
          </a:p>
        </p:txBody>
      </p:sp>
    </p:spTree>
    <p:extLst>
      <p:ext uri="{BB962C8B-B14F-4D97-AF65-F5344CB8AC3E}">
        <p14:creationId xmlns:p14="http://schemas.microsoft.com/office/powerpoint/2010/main" val="3109553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 third,</a:t>
            </a:r>
            <a:r>
              <a:rPr lang="en-US" baseline="0" dirty="0" smtClean="0"/>
              <a:t> UNIQUENESS: </a:t>
            </a:r>
            <a:r>
              <a:rPr lang="en-US" dirty="0" smtClean="0"/>
              <a:t>If an observer</a:t>
            </a:r>
            <a:r>
              <a:rPr lang="en-US" baseline="0" dirty="0" smtClean="0"/>
              <a:t> perceives a value for a property of identity 1, and there is no corresponding property with the same value for identity two</a:t>
            </a:r>
            <a:r>
              <a:rPr lang="en-US" sz="1200" kern="1200" baseline="0" dirty="0" smtClean="0">
                <a:solidFill>
                  <a:schemeClr val="tx1"/>
                </a:solidFill>
                <a:effectLst/>
                <a:latin typeface="+mn-lt"/>
                <a:ea typeface="+mn-ea"/>
                <a:cs typeface="+mn-cs"/>
              </a:rPr>
              <a:t>, t</a:t>
            </a:r>
            <a:r>
              <a:rPr lang="en-US" sz="1200" kern="1200" dirty="0" smtClean="0">
                <a:solidFill>
                  <a:schemeClr val="tx1"/>
                </a:solidFill>
                <a:effectLst/>
                <a:latin typeface="+mn-lt"/>
                <a:ea typeface="+mn-ea"/>
                <a:cs typeface="+mn-cs"/>
              </a:rPr>
              <a:t>hen perceived identities</a:t>
            </a:r>
            <a:r>
              <a:rPr lang="en-US" sz="1200" kern="1200" baseline="0" dirty="0" smtClean="0">
                <a:solidFill>
                  <a:schemeClr val="tx1"/>
                </a:solidFill>
                <a:effectLst/>
                <a:latin typeface="+mn-lt"/>
                <a:ea typeface="+mn-ea"/>
                <a:cs typeface="+mn-cs"/>
              </a:rPr>
              <a:t> 1 and 2 with respect to observer O must be different.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For example, These cars both have a “yellow spot” property.  For car 1, the property is true.  For car 2, it is false.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Since the two cars have different values for the yellow spot property, then the observer must perceive the cars to have different identities.</a:t>
            </a:r>
            <a:endParaRPr lang="en-US" dirty="0" smtClean="0"/>
          </a:p>
          <a:p>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28</a:t>
            </a:fld>
            <a:endParaRPr lang="en-US" dirty="0"/>
          </a:p>
        </p:txBody>
      </p:sp>
    </p:spTree>
    <p:extLst>
      <p:ext uri="{BB962C8B-B14F-4D97-AF65-F5344CB8AC3E}">
        <p14:creationId xmlns:p14="http://schemas.microsoft.com/office/powerpoint/2010/main" val="28676040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I’ll discuss</a:t>
            </a:r>
            <a:r>
              <a:rPr lang="en-US" baseline="0" dirty="0" smtClean="0"/>
              <a:t> limitations in prior models of anonymity, and how those limitations can be overcome using relative anonymity.</a:t>
            </a:r>
            <a:endParaRPr lang="en-US" dirty="0" smtClean="0"/>
          </a:p>
          <a:p>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29</a:t>
            </a:fld>
            <a:endParaRPr lang="en-US" dirty="0"/>
          </a:p>
        </p:txBody>
      </p:sp>
    </p:spTree>
    <p:extLst>
      <p:ext uri="{BB962C8B-B14F-4D97-AF65-F5344CB8AC3E}">
        <p14:creationId xmlns:p14="http://schemas.microsoft.com/office/powerpoint/2010/main" val="3035209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Existing work on anonymity falls into several broad classes. Many authors discuss </a:t>
            </a:r>
            <a:r>
              <a:rPr lang="en-US" sz="1200" i="1" kern="1200" dirty="0" smtClean="0">
                <a:solidFill>
                  <a:schemeClr val="tx1"/>
                </a:solidFill>
                <a:latin typeface="+mn-lt"/>
                <a:ea typeface="+mn-ea"/>
                <a:cs typeface="+mn-cs"/>
              </a:rPr>
              <a:t>group anonymity</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Syverson</a:t>
            </a:r>
            <a:r>
              <a:rPr lang="en-US" sz="1200" i="0" kern="1200" dirty="0" smtClean="0">
                <a:solidFill>
                  <a:schemeClr val="tx1"/>
                </a:solidFill>
                <a:latin typeface="+mn-lt"/>
                <a:ea typeface="+mn-ea"/>
                <a:cs typeface="+mn-cs"/>
              </a:rPr>
              <a:t> and </a:t>
            </a:r>
            <a:r>
              <a:rPr lang="en-US" sz="1200" i="0" kern="1200" dirty="0" err="1" smtClean="0">
                <a:solidFill>
                  <a:schemeClr val="tx1"/>
                </a:solidFill>
                <a:latin typeface="+mn-lt"/>
                <a:ea typeface="+mn-ea"/>
                <a:cs typeface="+mn-cs"/>
              </a:rPr>
              <a:t>Stubblebine</a:t>
            </a:r>
            <a:r>
              <a:rPr lang="en-US" sz="1200" i="0" kern="1200" dirty="0" smtClean="0">
                <a:solidFill>
                  <a:schemeClr val="tx1"/>
                </a:solidFill>
                <a:latin typeface="+mn-lt"/>
                <a:ea typeface="+mn-ea"/>
                <a:cs typeface="+mn-cs"/>
              </a:rPr>
              <a:t> [Syv99] define a (group) principal as any entity that may have taken an action, generated a message to another principal, or received a message from another principal. They describe a formal language that specifies whether a set of principals knows something about another principal, or about a message from another principal. The group principal has some required knowledge if the knowledge exists within some Boolean combination of principals within the group. It may also exist collectively if it is contained within the union of the principals in the group. When a group principal attempts to determine the identity of another principal, it is called an </a:t>
            </a:r>
            <a:r>
              <a:rPr lang="en-US" sz="1200" i="1" kern="1200" dirty="0" smtClean="0">
                <a:solidFill>
                  <a:schemeClr val="tx1"/>
                </a:solidFill>
                <a:latin typeface="+mn-lt"/>
                <a:ea typeface="+mn-ea"/>
                <a:cs typeface="+mn-cs"/>
              </a:rPr>
              <a:t>intruder</a:t>
            </a:r>
            <a:r>
              <a:rPr lang="en-US" sz="1200" i="0" kern="1200" dirty="0" smtClean="0">
                <a:solidFill>
                  <a:schemeClr val="tx1"/>
                </a:solidFill>
                <a:latin typeface="+mn-lt"/>
                <a:ea typeface="+mn-ea"/>
                <a:cs typeface="+mn-cs"/>
              </a:rPr>
              <a:t>. A principal remains anonymous to an intruder if the intruder does not have sufficient knowledge to identify the principal. Otherwise, it loses anonymity. They note that each intruder may have different knowledge of a target principal. Our approach addresses what that knowledge is (an identity of an entity defined in terms of its claimed and perceived properties), how those properties vary relative to each observer, and how they can be manipulated and used in attacks. The two approaches are complementary. A group of observers can combine their observations of the properties of an entity to derive an identity for the entity that the entire group agrees on. </a:t>
            </a:r>
          </a:p>
          <a:p>
            <a:r>
              <a:rPr lang="en-US" sz="1200" i="0" kern="1200" dirty="0" smtClean="0">
                <a:solidFill>
                  <a:schemeClr val="tx1"/>
                </a:solidFill>
                <a:latin typeface="+mn-lt"/>
                <a:ea typeface="+mn-ea"/>
                <a:cs typeface="+mn-cs"/>
              </a:rPr>
              <a:t>Groups may also work together to preserve their anonymity. </a:t>
            </a:r>
            <a:r>
              <a:rPr lang="en-US" sz="1200" i="0" kern="1200" dirty="0" err="1" smtClean="0">
                <a:solidFill>
                  <a:schemeClr val="tx1"/>
                </a:solidFill>
                <a:latin typeface="+mn-lt"/>
                <a:ea typeface="+mn-ea"/>
                <a:cs typeface="+mn-cs"/>
              </a:rPr>
              <a:t>Ateniese</a:t>
            </a:r>
            <a:r>
              <a:rPr lang="en-US" sz="1200" i="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et al. </a:t>
            </a:r>
            <a:r>
              <a:rPr lang="en-US" sz="1200" i="0" kern="1200" dirty="0" smtClean="0">
                <a:solidFill>
                  <a:schemeClr val="tx1"/>
                </a:solidFill>
                <a:latin typeface="+mn-lt"/>
                <a:ea typeface="+mn-ea"/>
                <a:cs typeface="+mn-cs"/>
              </a:rPr>
              <a:t>[Ate00] describe a method by which a group signature can be applied to some information. Using this signature, an observer can determine that the information was signed by some member of a group, but cannot determine which member performed the signing. The members of the group also cannot collectively determine who the signer was. However, a distinguished “group manager”, who controls group membership, can prove who the signer was if necessary. </a:t>
            </a:r>
          </a:p>
          <a:p>
            <a:r>
              <a:rPr lang="en-US" sz="1200" i="0" kern="1200" dirty="0" smtClean="0">
                <a:solidFill>
                  <a:schemeClr val="tx1"/>
                </a:solidFill>
                <a:latin typeface="+mn-lt"/>
                <a:ea typeface="+mn-ea"/>
                <a:cs typeface="+mn-cs"/>
              </a:rPr>
              <a:t>Other research focuses on </a:t>
            </a:r>
            <a:r>
              <a:rPr lang="en-US" sz="1200" i="1" kern="1200" dirty="0" smtClean="0">
                <a:solidFill>
                  <a:schemeClr val="tx1"/>
                </a:solidFill>
                <a:latin typeface="+mn-lt"/>
                <a:ea typeface="+mn-ea"/>
                <a:cs typeface="+mn-cs"/>
              </a:rPr>
              <a:t>how to keep an entity anonymous with respect to all observers</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Pfitzmann</a:t>
            </a:r>
            <a:r>
              <a:rPr lang="en-US" sz="1200" i="0" kern="1200" dirty="0" smtClean="0">
                <a:solidFill>
                  <a:schemeClr val="tx1"/>
                </a:solidFill>
                <a:latin typeface="+mn-lt"/>
                <a:ea typeface="+mn-ea"/>
                <a:cs typeface="+mn-cs"/>
              </a:rPr>
              <a:t> and </a:t>
            </a:r>
            <a:r>
              <a:rPr lang="en-US" sz="1200" i="0" kern="1200" dirty="0" err="1" smtClean="0">
                <a:solidFill>
                  <a:schemeClr val="tx1"/>
                </a:solidFill>
                <a:latin typeface="+mn-lt"/>
                <a:ea typeface="+mn-ea"/>
                <a:cs typeface="+mn-cs"/>
              </a:rPr>
              <a:t>Waidner</a:t>
            </a:r>
            <a:r>
              <a:rPr lang="en-US" sz="1200" i="0" kern="1200" dirty="0" smtClean="0">
                <a:solidFill>
                  <a:schemeClr val="tx1"/>
                </a:solidFill>
                <a:latin typeface="+mn-lt"/>
                <a:ea typeface="+mn-ea"/>
                <a:cs typeface="+mn-cs"/>
              </a:rPr>
              <a:t> [Pfi87] distinguish several different types of anonymity. Sender anonymity describes the case in which it is not possible to determine who sent a message. Likewise, recipient anonymity describes the case in which it is not possible to determine the intended recipient of a message. </a:t>
            </a:r>
            <a:r>
              <a:rPr lang="en-US" sz="1200" i="0" kern="1200" dirty="0" err="1" smtClean="0">
                <a:solidFill>
                  <a:schemeClr val="tx1"/>
                </a:solidFill>
                <a:latin typeface="+mn-lt"/>
                <a:ea typeface="+mn-ea"/>
                <a:cs typeface="+mn-cs"/>
              </a:rPr>
              <a:t>Chaum</a:t>
            </a:r>
            <a:r>
              <a:rPr lang="en-US" sz="1200" i="0" kern="1200" dirty="0" smtClean="0">
                <a:solidFill>
                  <a:schemeClr val="tx1"/>
                </a:solidFill>
                <a:latin typeface="+mn-lt"/>
                <a:ea typeface="+mn-ea"/>
                <a:cs typeface="+mn-cs"/>
              </a:rPr>
              <a:t> [Cha81] defines </a:t>
            </a:r>
            <a:r>
              <a:rPr lang="en-US" sz="1200" i="0" kern="1200" dirty="0" err="1" smtClean="0">
                <a:solidFill>
                  <a:schemeClr val="tx1"/>
                </a:solidFill>
                <a:latin typeface="+mn-lt"/>
                <a:ea typeface="+mn-ea"/>
                <a:cs typeface="+mn-cs"/>
              </a:rPr>
              <a:t>untraceability</a:t>
            </a:r>
            <a:r>
              <a:rPr lang="en-US" sz="1200" i="0" kern="1200" dirty="0" smtClean="0">
                <a:solidFill>
                  <a:schemeClr val="tx1"/>
                </a:solidFill>
                <a:latin typeface="+mn-lt"/>
                <a:ea typeface="+mn-ea"/>
                <a:cs typeface="+mn-cs"/>
              </a:rPr>
              <a:t> in the context of a relation between a sender and receiver as expressed through their communications; it holds when they remain anonymous to third parties, who are unable to observe that relation. </a:t>
            </a:r>
          </a:p>
          <a:p>
            <a:r>
              <a:rPr lang="en-US" sz="1200" i="0" kern="1200" dirty="0" smtClean="0">
                <a:solidFill>
                  <a:schemeClr val="tx1"/>
                </a:solidFill>
                <a:latin typeface="+mn-lt"/>
                <a:ea typeface="+mn-ea"/>
                <a:cs typeface="+mn-cs"/>
              </a:rPr>
              <a:t>A variation of this, </a:t>
            </a:r>
            <a:r>
              <a:rPr lang="en-US" sz="1200" i="0" kern="1200" dirty="0" err="1" smtClean="0">
                <a:solidFill>
                  <a:schemeClr val="tx1"/>
                </a:solidFill>
                <a:latin typeface="+mn-lt"/>
                <a:ea typeface="+mn-ea"/>
                <a:cs typeface="+mn-cs"/>
              </a:rPr>
              <a:t>unlinkability</a:t>
            </a:r>
            <a:r>
              <a:rPr lang="en-US" sz="1200" i="0" kern="1200" dirty="0" smtClean="0">
                <a:solidFill>
                  <a:schemeClr val="tx1"/>
                </a:solidFill>
                <a:latin typeface="+mn-lt"/>
                <a:ea typeface="+mn-ea"/>
                <a:cs typeface="+mn-cs"/>
              </a:rPr>
              <a:t> [Pfi01], prevents a link from being made between an identifier and an item. This work does not address cases in which some observers must know the identity of an entity, while other observers must not know that identity, as in the medical example. Nor does it address the case of multiple claimed or perceived identities, as in the spy example. </a:t>
            </a:r>
          </a:p>
          <a:p>
            <a:r>
              <a:rPr lang="en-US" sz="1200" i="0" kern="1200" dirty="0" smtClean="0">
                <a:solidFill>
                  <a:schemeClr val="tx1"/>
                </a:solidFill>
                <a:latin typeface="+mn-lt"/>
                <a:ea typeface="+mn-ea"/>
                <a:cs typeface="+mn-cs"/>
              </a:rPr>
              <a:t>A variant of this work combines this with group anonymity to </a:t>
            </a:r>
            <a:r>
              <a:rPr lang="en-US" sz="1200" i="1" kern="1200" dirty="0" smtClean="0">
                <a:solidFill>
                  <a:schemeClr val="tx1"/>
                </a:solidFill>
                <a:latin typeface="+mn-lt"/>
                <a:ea typeface="+mn-ea"/>
                <a:cs typeface="+mn-cs"/>
              </a:rPr>
              <a:t>prevent an anonymous entity from being distinguished from other entities</a:t>
            </a:r>
            <a:r>
              <a:rPr lang="en-US" sz="1200" i="0" kern="1200" dirty="0" smtClean="0">
                <a:solidFill>
                  <a:schemeClr val="tx1"/>
                </a:solidFill>
                <a:latin typeface="+mn-lt"/>
                <a:ea typeface="+mn-ea"/>
                <a:cs typeface="+mn-cs"/>
              </a:rPr>
              <a:t>. </a:t>
            </a:r>
            <a:r>
              <a:rPr lang="en-US" sz="1200" i="0" kern="1200" dirty="0" err="1" smtClean="0">
                <a:solidFill>
                  <a:schemeClr val="tx1"/>
                </a:solidFill>
                <a:latin typeface="+mn-lt"/>
                <a:ea typeface="+mn-ea"/>
                <a:cs typeface="+mn-cs"/>
              </a:rPr>
              <a:t>Chaum’s</a:t>
            </a:r>
            <a:r>
              <a:rPr lang="en-US" sz="1200" i="0" kern="1200" dirty="0" smtClean="0">
                <a:solidFill>
                  <a:schemeClr val="tx1"/>
                </a:solidFill>
                <a:latin typeface="+mn-lt"/>
                <a:ea typeface="+mn-ea"/>
                <a:cs typeface="+mn-cs"/>
              </a:rPr>
              <a:t> Dining Cryptographers problem [Cha88] describes this in terms of anonymity sets, which are sets containing entities that cannot be distinguished from each other by outside observers. For example, given the set {Alice, Bob, Charlie}, if Alice sent a message, an observer could not determine whether Alice, Bob, or Charlie sent it. Similarly, k-anonymity [Swe02] describes a kind of anonymity in which some object cannot be distinguished from k − 1 other objects. Anonymity sets can change over time, and successive anonymity sets may overlap or be disjoint [Ked03]. This problem is somewhat different in that it focuses on anonymity with respect to a group and not on the perception of the observers. </a:t>
            </a:r>
          </a:p>
          <a:p>
            <a:r>
              <a:rPr lang="en-US" sz="1200" i="0" kern="1200" dirty="0" smtClean="0">
                <a:solidFill>
                  <a:schemeClr val="tx1"/>
                </a:solidFill>
                <a:latin typeface="+mn-lt"/>
                <a:ea typeface="+mn-ea"/>
                <a:cs typeface="+mn-cs"/>
              </a:rPr>
              <a:t>As actions of anonymous entities are observable, some research tries to </a:t>
            </a:r>
            <a:r>
              <a:rPr lang="en-US" sz="1200" i="1" kern="1200" dirty="0" smtClean="0">
                <a:solidFill>
                  <a:schemeClr val="tx1"/>
                </a:solidFill>
                <a:latin typeface="+mn-lt"/>
                <a:ea typeface="+mn-ea"/>
                <a:cs typeface="+mn-cs"/>
              </a:rPr>
              <a:t>identify entities with a certain probability based on their actions</a:t>
            </a:r>
            <a:r>
              <a:rPr lang="en-US" sz="1200" i="0" kern="1200" dirty="0" smtClean="0">
                <a:solidFill>
                  <a:schemeClr val="tx1"/>
                </a:solidFill>
                <a:latin typeface="+mn-lt"/>
                <a:ea typeface="+mn-ea"/>
                <a:cs typeface="+mn-cs"/>
              </a:rPr>
              <a:t>. For example, Halpern and O’Neill [Hal05] describe a mathematical framework in which, given that some agent within an anonymity set took some action, the probability that a specific agent took that action can be determined by an observer. The agent is identified based on what they have been seen doing, not on their properties— and actions and properties are fundamentally different. To see the difference between actions and properties, consider three parked cars, one of which is red, another blue, and the third silver. All the cars are identical except for the value of the property called “color”. All of the cars are parked so they cannot be distinguished by their action (being still). But an observer can easily distinguish the cars simply by observing the value of the property “color” for each car. This paradigm may be appropriate for detecting spies, as a spy might be distinguished from non-spies by his or her actions. But where actions are not observable, or cannot be distinguished, one needs to identify entities by their properties. </a:t>
            </a:r>
          </a:p>
          <a:p>
            <a:r>
              <a:rPr lang="en-US" sz="1200" i="0" kern="1200" dirty="0" smtClean="0">
                <a:solidFill>
                  <a:schemeClr val="tx1"/>
                </a:solidFill>
                <a:latin typeface="+mn-lt"/>
                <a:ea typeface="+mn-ea"/>
                <a:cs typeface="+mn-cs"/>
              </a:rPr>
              <a:t>In our approach, </a:t>
            </a:r>
            <a:r>
              <a:rPr lang="en-US" sz="1200" i="1" kern="1200" dirty="0" smtClean="0">
                <a:solidFill>
                  <a:schemeClr val="tx1"/>
                </a:solidFill>
                <a:latin typeface="+mn-lt"/>
                <a:ea typeface="+mn-ea"/>
                <a:cs typeface="+mn-cs"/>
              </a:rPr>
              <a:t>relative anonymity</a:t>
            </a:r>
            <a:r>
              <a:rPr lang="en-US" sz="1200" i="0" kern="1200" dirty="0" smtClean="0">
                <a:solidFill>
                  <a:schemeClr val="tx1"/>
                </a:solidFill>
                <a:latin typeface="+mn-lt"/>
                <a:ea typeface="+mn-ea"/>
                <a:cs typeface="+mn-cs"/>
              </a:rPr>
              <a:t>, the set of properties that each individual observer perceives the observed entity to have, determines whether an entity is anonymous to that individual observer. Unlike existing approaches, relative anonymity depends the information available to the </a:t>
            </a:r>
            <a:r>
              <a:rPr lang="en-US" sz="1200" i="1" kern="1200" dirty="0" smtClean="0">
                <a:solidFill>
                  <a:schemeClr val="tx1"/>
                </a:solidFill>
                <a:latin typeface="+mn-lt"/>
                <a:ea typeface="+mn-ea"/>
                <a:cs typeface="+mn-cs"/>
              </a:rPr>
              <a:t>observer</a:t>
            </a:r>
            <a:r>
              <a:rPr lang="en-US" sz="1200" i="0" kern="1200" dirty="0" smtClean="0">
                <a:solidFill>
                  <a:schemeClr val="tx1"/>
                </a:solidFill>
                <a:latin typeface="+mn-lt"/>
                <a:ea typeface="+mn-ea"/>
                <a:cs typeface="+mn-cs"/>
              </a:rPr>
              <a:t>. Relative anonymity does not depend on the actions taken by an entity, but rather on whether some property makes the entity unique to a particular observer. </a:t>
            </a:r>
          </a:p>
          <a:p>
            <a:r>
              <a:rPr lang="en-US" sz="1200" i="0" kern="1200" dirty="0" smtClean="0">
                <a:solidFill>
                  <a:schemeClr val="tx1"/>
                </a:solidFill>
                <a:latin typeface="+mn-lt"/>
                <a:ea typeface="+mn-ea"/>
                <a:cs typeface="+mn-cs"/>
              </a:rPr>
              <a:t>Relative anonymity has several significant differences from existing approaches. First, because anonymity is viewed from the perspective of each individual </a:t>
            </a:r>
            <a:r>
              <a:rPr lang="en-US" sz="1200" i="0" kern="1200" dirty="0" err="1" smtClean="0">
                <a:solidFill>
                  <a:schemeClr val="tx1"/>
                </a:solidFill>
                <a:latin typeface="+mn-lt"/>
                <a:ea typeface="+mn-ea"/>
                <a:cs typeface="+mn-cs"/>
              </a:rPr>
              <a:t>ob</a:t>
            </a:r>
            <a:r>
              <a:rPr lang="en-US" sz="1200" i="0" kern="1200" dirty="0" smtClean="0">
                <a:solidFill>
                  <a:schemeClr val="tx1"/>
                </a:solidFill>
                <a:latin typeface="+mn-lt"/>
                <a:ea typeface="+mn-ea"/>
                <a:cs typeface="+mn-cs"/>
              </a:rPr>
              <a:t>- server, relative anonymity can model situations in which an entity is anonymous relative to one observer, but not to another, such as in the medical privacy ex- ample. Anonymity sets do not model this because the anonymity set would be different for each observer. Second, it uses a more general definition of identity than the quasi-identifier used by k-anonymity, because the properties used to identify one entity may differ from the properties used to identify another entity. Relative anonymity also deals with different views of identities—those claimed by observed entities, and those perceived by their observers—a distinction not made in other approaches. Additionally, each entity can claim to have multiple identities, which can be used as aliases or to prevent two observers </a:t>
            </a:r>
          </a:p>
          <a:p>
            <a:r>
              <a:rPr lang="en-US" sz="1200" i="0" kern="1200" dirty="0" smtClean="0">
                <a:solidFill>
                  <a:schemeClr val="tx1"/>
                </a:solidFill>
                <a:latin typeface="+mn-lt"/>
                <a:ea typeface="+mn-ea"/>
                <a:cs typeface="+mn-cs"/>
              </a:rPr>
              <a:t>from correlating information about that entity. Each observer can also assign multiple perceived identities to one entity based on contexts such as the role of the entity, or on observations of the entity obtained from different information sources. They may also dynamically add, delete, or modify identities of an entity. Finally, these identities can be based on any observable (or perceived) property of an entity, rather than those that have been pre-defined. </a:t>
            </a:r>
          </a:p>
        </p:txBody>
      </p:sp>
      <p:sp>
        <p:nvSpPr>
          <p:cNvPr id="4" name="Slide Number Placeholder 3"/>
          <p:cNvSpPr>
            <a:spLocks noGrp="1"/>
          </p:cNvSpPr>
          <p:nvPr>
            <p:ph type="sldNum" sz="quarter" idx="10"/>
          </p:nvPr>
        </p:nvSpPr>
        <p:spPr/>
        <p:txBody>
          <a:bodyPr/>
          <a:lstStyle/>
          <a:p>
            <a:fld id="{3BAE3DCE-E3EB-914F-A4BD-0FDCCA25D69C}" type="slidenum">
              <a:rPr lang="en-US" smtClean="0"/>
              <a:t>30</a:t>
            </a:fld>
            <a:endParaRPr lang="en-US" dirty="0"/>
          </a:p>
        </p:txBody>
      </p:sp>
    </p:spTree>
    <p:extLst>
      <p:ext uri="{BB962C8B-B14F-4D97-AF65-F5344CB8AC3E}">
        <p14:creationId xmlns:p14="http://schemas.microsoft.com/office/powerpoint/2010/main" val="25417894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explain relative anonymity, we start with some definitions.  </a:t>
            </a:r>
          </a:p>
          <a:p>
            <a:endParaRPr lang="en-US" baseline="0" dirty="0" smtClean="0"/>
          </a:p>
          <a:p>
            <a:r>
              <a:rPr lang="en-US" baseline="0" dirty="0" smtClean="0"/>
              <a:t>A property is a key, value pair.</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31</a:t>
            </a:fld>
            <a:endParaRPr lang="en-US" dirty="0"/>
          </a:p>
        </p:txBody>
      </p:sp>
    </p:spTree>
    <p:extLst>
      <p:ext uri="{BB962C8B-B14F-4D97-AF65-F5344CB8AC3E}">
        <p14:creationId xmlns:p14="http://schemas.microsoft.com/office/powerpoint/2010/main" val="1895551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I will discuss problems in trust and anonymity.</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5</a:t>
            </a:fld>
            <a:endParaRPr lang="en-US" dirty="0"/>
          </a:p>
        </p:txBody>
      </p:sp>
    </p:spTree>
    <p:extLst>
      <p:ext uri="{BB962C8B-B14F-4D97-AF65-F5344CB8AC3E}">
        <p14:creationId xmlns:p14="http://schemas.microsoft.com/office/powerpoint/2010/main" val="3035209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observer</a:t>
            </a:r>
            <a:r>
              <a:rPr lang="en-US" baseline="0" dirty="0" smtClean="0"/>
              <a:t> is something such as a sensor or a person that can read the properties of entities.</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32</a:t>
            </a:fld>
            <a:endParaRPr lang="en-US" dirty="0"/>
          </a:p>
        </p:txBody>
      </p:sp>
    </p:spTree>
    <p:extLst>
      <p:ext uri="{BB962C8B-B14F-4D97-AF65-F5344CB8AC3E}">
        <p14:creationId xmlns:p14="http://schemas.microsoft.com/office/powerpoint/2010/main" val="814093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 </a:t>
            </a:r>
            <a:r>
              <a:rPr lang="en-US" sz="1200" b="1" kern="1200" dirty="0" smtClean="0">
                <a:solidFill>
                  <a:schemeClr val="tx1"/>
                </a:solidFill>
                <a:effectLst/>
                <a:latin typeface="+mn-lt"/>
                <a:ea typeface="+mn-ea"/>
                <a:cs typeface="+mn-cs"/>
              </a:rPr>
              <a:t>constant property </a:t>
            </a:r>
            <a:r>
              <a:rPr lang="en-US" sz="1200" kern="1200" dirty="0" smtClean="0">
                <a:solidFill>
                  <a:schemeClr val="tx1"/>
                </a:solidFill>
                <a:effectLst/>
                <a:latin typeface="+mn-lt"/>
                <a:ea typeface="+mn-ea"/>
                <a:cs typeface="+mn-cs"/>
              </a:rPr>
              <a:t>is a property that an entity has for the period of interest, regardless of when it is observed. For example, although DNA can mutate slowly over</a:t>
            </a:r>
            <a:r>
              <a:rPr lang="en-US" sz="1200" kern="1200" baseline="0" dirty="0" smtClean="0">
                <a:solidFill>
                  <a:schemeClr val="tx1"/>
                </a:solidFill>
                <a:effectLst/>
                <a:latin typeface="+mn-lt"/>
                <a:ea typeface="+mn-ea"/>
                <a:cs typeface="+mn-cs"/>
              </a:rPr>
              <a:t> time, it remains sufficiently constant over time that it can be used for identification.</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33</a:t>
            </a:fld>
            <a:endParaRPr lang="en-US" dirty="0"/>
          </a:p>
        </p:txBody>
      </p:sp>
    </p:spTree>
    <p:extLst>
      <p:ext uri="{BB962C8B-B14F-4D97-AF65-F5344CB8AC3E}">
        <p14:creationId xmlns:p14="http://schemas.microsoft.com/office/powerpoint/2010/main" val="28803243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 </a:t>
            </a:r>
            <a:r>
              <a:rPr lang="en-US" sz="1200" b="1" kern="1200" dirty="0" smtClean="0">
                <a:solidFill>
                  <a:schemeClr val="tx1"/>
                </a:solidFill>
                <a:effectLst/>
                <a:latin typeface="+mn-lt"/>
                <a:ea typeface="+mn-ea"/>
                <a:cs typeface="+mn-cs"/>
              </a:rPr>
              <a:t>attacker</a:t>
            </a:r>
            <a:r>
              <a:rPr lang="en-US" sz="1200" kern="1200" dirty="0" smtClean="0">
                <a:solidFill>
                  <a:schemeClr val="tx1"/>
                </a:solidFill>
                <a:effectLst/>
                <a:latin typeface="+mn-lt"/>
                <a:ea typeface="+mn-ea"/>
                <a:cs typeface="+mn-cs"/>
              </a:rPr>
              <a:t>, when discussing identities, is any entity that attempts to alter, reveal, </a:t>
            </a:r>
            <a:r>
              <a:rPr lang="en-US" sz="1200" kern="1200" dirty="0" err="1" smtClean="0">
                <a:solidFill>
                  <a:schemeClr val="tx1"/>
                </a:solidFill>
                <a:effectLst/>
                <a:latin typeface="+mn-lt"/>
                <a:ea typeface="+mn-ea"/>
                <a:cs typeface="+mn-cs"/>
              </a:rPr>
              <a:t>anonymize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or duplicate the set of properties perceived by a given observer, contrary to the policies and intentions of the observed entity.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Note:</a:t>
            </a:r>
            <a:r>
              <a:rPr lang="en-US" sz="1200" kern="1200" baseline="0" dirty="0" smtClean="0">
                <a:solidFill>
                  <a:schemeClr val="tx1"/>
                </a:solidFill>
                <a:effectLst/>
                <a:latin typeface="+mn-lt"/>
                <a:ea typeface="+mn-ea"/>
                <a:cs typeface="+mn-cs"/>
              </a:rPr>
              <a:t> An observer is not necessarily an attacker, but an attacker may be an observer.</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34</a:t>
            </a:fld>
            <a:endParaRPr lang="en-US" dirty="0"/>
          </a:p>
        </p:txBody>
      </p:sp>
    </p:spTree>
    <p:extLst>
      <p:ext uri="{BB962C8B-B14F-4D97-AF65-F5344CB8AC3E}">
        <p14:creationId xmlns:p14="http://schemas.microsoft.com/office/powerpoint/2010/main" val="34512964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relative anonymity, an</a:t>
            </a:r>
            <a:r>
              <a:rPr lang="en-US" sz="1200" kern="1200" baseline="0" dirty="0" smtClean="0">
                <a:solidFill>
                  <a:schemeClr val="tx1"/>
                </a:solidFill>
                <a:effectLst/>
                <a:latin typeface="+mn-lt"/>
                <a:ea typeface="+mn-ea"/>
                <a:cs typeface="+mn-cs"/>
              </a:rPr>
              <a:t> entity can be anonymous relative to one observer, but not to another.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For example, on their right side, both cars have identical properties and values.  Because Observer 1 can only see the cars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from their right side, car 1 is relatively anonymous to Observer 1.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On their left sides, car 1 has a true “yellow spot” property, whereas car 2 has a false yellow spot property.  Observer 2 sees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both cars from their left sides.  Because Observer 2 can read different values for the properties of the two cars, Observer 2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perceives them to have different identities.  Therefore, Car 1 is not relatively anonymous to Observer 2.</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BAE3DCE-E3EB-914F-A4BD-0FDCCA25D69C}" type="slidenum">
              <a:rPr lang="en-US" smtClean="0"/>
              <a:t>35</a:t>
            </a:fld>
            <a:endParaRPr lang="en-US" dirty="0"/>
          </a:p>
        </p:txBody>
      </p:sp>
    </p:spTree>
    <p:extLst>
      <p:ext uri="{BB962C8B-B14F-4D97-AF65-F5344CB8AC3E}">
        <p14:creationId xmlns:p14="http://schemas.microsoft.com/office/powerpoint/2010/main" val="28343333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use of relative anonymity allows us to identify classes</a:t>
            </a:r>
            <a:r>
              <a:rPr lang="en-US" baseline="0" dirty="0" smtClean="0"/>
              <a:t> of</a:t>
            </a:r>
            <a:r>
              <a:rPr lang="en-US" dirty="0" smtClean="0"/>
              <a:t> property-based</a:t>
            </a:r>
            <a:r>
              <a:rPr lang="en-US" baseline="0" dirty="0" smtClean="0"/>
              <a:t> attacks on anonymity and identity.  I will describe several of these attacks, and how to prevent the attacks by preventing the pre-conditions required for the attacks to occur from becoming true.</a:t>
            </a:r>
            <a:endParaRPr lang="en-US" dirty="0" smtClean="0"/>
          </a:p>
          <a:p>
            <a:endParaRPr lang="en-US" dirty="0" smtClean="0"/>
          </a:p>
          <a:p>
            <a:r>
              <a:rPr lang="en-US" dirty="0" smtClean="0"/>
              <a:t>Note</a:t>
            </a:r>
            <a:r>
              <a:rPr lang="en-US" baseline="0" dirty="0" smtClean="0"/>
              <a:t> that p</a:t>
            </a:r>
            <a:r>
              <a:rPr lang="en-US" dirty="0" smtClean="0"/>
              <a:t>reventing pre-conditions for</a:t>
            </a:r>
            <a:r>
              <a:rPr lang="en-US" baseline="0" dirty="0" smtClean="0"/>
              <a:t> attack classes from becoming true can be applied to other forms of attacks, not just to attacks on anonymity and identity.</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36</a:t>
            </a:fld>
            <a:endParaRPr lang="en-US" dirty="0"/>
          </a:p>
        </p:txBody>
      </p:sp>
    </p:spTree>
    <p:extLst>
      <p:ext uri="{BB962C8B-B14F-4D97-AF65-F5344CB8AC3E}">
        <p14:creationId xmlns:p14="http://schemas.microsoft.com/office/powerpoint/2010/main" val="30352099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these</a:t>
            </a:r>
            <a:r>
              <a:rPr lang="en-US" baseline="0" dirty="0" smtClean="0"/>
              <a:t> attacks, we have several participants:</a:t>
            </a:r>
          </a:p>
          <a:p>
            <a:endParaRPr lang="en-US" baseline="0" dirty="0" smtClean="0"/>
          </a:p>
          <a:p>
            <a:pPr marL="228600" indent="-228600">
              <a:buAutoNum type="arabicParenR"/>
            </a:pPr>
            <a:r>
              <a:rPr lang="en-US" baseline="0" dirty="0" smtClean="0"/>
              <a:t>A victim entity, V, whose identity or anonymity is being attacked. </a:t>
            </a:r>
          </a:p>
          <a:p>
            <a:pPr marL="228600" indent="-228600">
              <a:buAutoNum type="arabicParenR"/>
            </a:pPr>
            <a:r>
              <a:rPr lang="en-US" baseline="0" dirty="0" smtClean="0"/>
              <a:t>An attacker, A, who is attempting to alter the identity or anonymity of the victim, relative to the observer.</a:t>
            </a:r>
          </a:p>
          <a:p>
            <a:pPr marL="228600" indent="-228600">
              <a:buAutoNum type="arabicParenR"/>
            </a:pPr>
            <a:r>
              <a:rPr lang="en-US" baseline="0" dirty="0" smtClean="0"/>
              <a:t>An observer, O who is attempting to determine the identity of the victim.</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37</a:t>
            </a:fld>
            <a:endParaRPr lang="en-US" dirty="0"/>
          </a:p>
        </p:txBody>
      </p:sp>
    </p:spTree>
    <p:extLst>
      <p:ext uri="{BB962C8B-B14F-4D97-AF65-F5344CB8AC3E}">
        <p14:creationId xmlns:p14="http://schemas.microsoft.com/office/powerpoint/2010/main" val="18858678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first example</a:t>
            </a:r>
            <a:r>
              <a:rPr lang="en-US" baseline="0" dirty="0" smtClean="0"/>
              <a:t> of a property-based</a:t>
            </a:r>
            <a:r>
              <a:rPr lang="en-US" dirty="0" smtClean="0"/>
              <a:t> attack is a property exposure attack.  Here</a:t>
            </a:r>
            <a:r>
              <a:rPr lang="en-US" baseline="0" dirty="0" smtClean="0"/>
              <a:t> is an example of how this attack works.</a:t>
            </a:r>
            <a:endParaRPr lang="en-US" dirty="0" smtClean="0"/>
          </a:p>
          <a:p>
            <a:endParaRPr lang="en-US" dirty="0" smtClean="0"/>
          </a:p>
          <a:p>
            <a:r>
              <a:rPr lang="en-US" dirty="0" smtClean="0"/>
              <a:t>[USE</a:t>
            </a:r>
            <a:r>
              <a:rPr lang="en-US" baseline="0" dirty="0" smtClean="0"/>
              <a:t> SLIDE TEXT HERE]</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38</a:t>
            </a:fld>
            <a:endParaRPr lang="en-US" dirty="0"/>
          </a:p>
        </p:txBody>
      </p:sp>
    </p:spTree>
    <p:extLst>
      <p:ext uri="{BB962C8B-B14F-4D97-AF65-F5344CB8AC3E}">
        <p14:creationId xmlns:p14="http://schemas.microsoft.com/office/powerpoint/2010/main" val="1562170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general,</a:t>
            </a:r>
            <a:r>
              <a:rPr lang="en-US" baseline="0" dirty="0" smtClean="0"/>
              <a:t> in a </a:t>
            </a:r>
            <a:r>
              <a:rPr lang="en-US" dirty="0" smtClean="0"/>
              <a:t>Property Exposure Attack on Anonymity,</a:t>
            </a:r>
            <a:r>
              <a:rPr lang="en-US" baseline="0" dirty="0" smtClean="0"/>
              <a:t> the goal of the attacker is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 r</a:t>
            </a:r>
            <a:r>
              <a:rPr lang="en-US" dirty="0" smtClean="0"/>
              <a:t>eveal a unique property of the</a:t>
            </a:r>
            <a:r>
              <a:rPr lang="en-US" baseline="0" dirty="0" smtClean="0"/>
              <a:t> victim to the observer.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a:t>
            </a:r>
            <a:r>
              <a:rPr lang="en-US" dirty="0" smtClean="0"/>
              <a:t>breaks the anonymity of the</a:t>
            </a:r>
            <a:r>
              <a:rPr lang="en-US" baseline="0" dirty="0" smtClean="0"/>
              <a:t> victim to the observer.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3BAE3DCE-E3EB-914F-A4BD-0FDCCA25D69C}" type="slidenum">
              <a:rPr lang="en-US" smtClean="0"/>
              <a:t>39</a:t>
            </a:fld>
            <a:endParaRPr lang="en-US" dirty="0"/>
          </a:p>
        </p:txBody>
      </p:sp>
    </p:spTree>
    <p:extLst>
      <p:ext uri="{BB962C8B-B14F-4D97-AF65-F5344CB8AC3E}">
        <p14:creationId xmlns:p14="http://schemas.microsoft.com/office/powerpoint/2010/main" val="30428906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step quickly</a:t>
            </a:r>
            <a:r>
              <a:rPr lang="en-US" baseline="0" dirty="0" smtClean="0"/>
              <a:t> though the attack.</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Initially, the victim is anonymous to the observer,</a:t>
            </a:r>
            <a:r>
              <a:rPr lang="en-US" baseline="0" dirty="0" smtClean="0"/>
              <a:t> because the observer can not read a property</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that distinguishes it from the other entities that are visible to the observer.</a:t>
            </a:r>
            <a:endParaRPr lang="en-US" dirty="0" smtClean="0"/>
          </a:p>
          <a:p>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40</a:t>
            </a:fld>
            <a:endParaRPr lang="en-US" dirty="0"/>
          </a:p>
        </p:txBody>
      </p:sp>
    </p:spTree>
    <p:extLst>
      <p:ext uri="{BB962C8B-B14F-4D97-AF65-F5344CB8AC3E}">
        <p14:creationId xmlns:p14="http://schemas.microsoft.com/office/powerpoint/2010/main" val="25692675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attacker then exposes a unique property of the victim</a:t>
            </a:r>
            <a:r>
              <a:rPr lang="en-US" baseline="0" dirty="0" smtClean="0"/>
              <a:t> to the observer.</a:t>
            </a:r>
          </a:p>
          <a:p>
            <a:endParaRPr lang="en-US" baseline="0" dirty="0" smtClean="0"/>
          </a:p>
          <a:p>
            <a:r>
              <a:rPr lang="en-US" baseline="0" dirty="0" smtClean="0"/>
              <a:t>In this case, the attacker exposes the fact that the victim is blue to the observer.</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41</a:t>
            </a:fld>
            <a:endParaRPr lang="en-US" dirty="0"/>
          </a:p>
        </p:txBody>
      </p:sp>
    </p:spTree>
    <p:extLst>
      <p:ext uri="{BB962C8B-B14F-4D97-AF65-F5344CB8AC3E}">
        <p14:creationId xmlns:p14="http://schemas.microsoft.com/office/powerpoint/2010/main" val="1293744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 terms that I use in this talk</a:t>
            </a:r>
            <a:r>
              <a:rPr lang="en-US" baseline="0" dirty="0" smtClean="0"/>
              <a:t> have many meanings in both common usage and the literature.  Throughout the talk, I will be referring to trust, identity, and anonymity using these specific definitions.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[GO TO SLIDE TEXT HERE</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6</a:t>
            </a:fld>
            <a:endParaRPr lang="en-US" dirty="0"/>
          </a:p>
        </p:txBody>
      </p:sp>
    </p:spTree>
    <p:extLst>
      <p:ext uri="{BB962C8B-B14F-4D97-AF65-F5344CB8AC3E}">
        <p14:creationId xmlns:p14="http://schemas.microsoft.com/office/powerpoint/2010/main" val="26901451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victim’s identity relative to the</a:t>
            </a:r>
            <a:r>
              <a:rPr lang="en-US" baseline="0" dirty="0" smtClean="0"/>
              <a:t> observer</a:t>
            </a:r>
            <a:r>
              <a:rPr lang="en-US" dirty="0" smtClean="0"/>
              <a:t> is now unique.</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Consequently, the observer can distinguish between the victim and the other nodes,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 the attack succeeds</a:t>
            </a:r>
          </a:p>
          <a:p>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42</a:t>
            </a:fld>
            <a:endParaRPr lang="en-US" dirty="0"/>
          </a:p>
        </p:txBody>
      </p:sp>
    </p:spTree>
    <p:extLst>
      <p:ext uri="{BB962C8B-B14F-4D97-AF65-F5344CB8AC3E}">
        <p14:creationId xmlns:p14="http://schemas.microsoft.com/office/powerpoint/2010/main" val="14522307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do we prevent the attack?  We can prevent it by preventing the preconditions necessary for the attack to occur from becoming true.</a:t>
            </a:r>
          </a:p>
          <a:p>
            <a:endParaRPr lang="en-US" baseline="0" dirty="0" smtClean="0"/>
          </a:p>
          <a:p>
            <a:r>
              <a:rPr lang="en-US" baseline="0" dirty="0" smtClean="0"/>
              <a:t>[READ LIST OFF SLIDE.]</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43</a:t>
            </a:fld>
            <a:endParaRPr lang="en-US" dirty="0"/>
          </a:p>
        </p:txBody>
      </p:sp>
    </p:spTree>
    <p:extLst>
      <p:ext uri="{BB962C8B-B14F-4D97-AF65-F5344CB8AC3E}">
        <p14:creationId xmlns:p14="http://schemas.microsoft.com/office/powerpoint/2010/main" val="28309388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next</a:t>
            </a:r>
            <a:r>
              <a:rPr lang="en-US" baseline="0" dirty="0" smtClean="0"/>
              <a:t> example is of a False Property Attack.  </a:t>
            </a:r>
            <a:endParaRPr lang="en-US" dirty="0" smtClean="0"/>
          </a:p>
          <a:p>
            <a:endParaRPr lang="en-US" dirty="0" smtClean="0"/>
          </a:p>
          <a:p>
            <a:r>
              <a:rPr lang="en-US" dirty="0" smtClean="0"/>
              <a:t>[USE</a:t>
            </a:r>
            <a:r>
              <a:rPr lang="en-US" baseline="0" dirty="0" smtClean="0"/>
              <a:t> SLIDE TEXT HERE]</a:t>
            </a:r>
            <a:endParaRPr lang="en-US" dirty="0" smtClean="0"/>
          </a:p>
          <a:p>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44</a:t>
            </a:fld>
            <a:endParaRPr lang="en-US" dirty="0"/>
          </a:p>
        </p:txBody>
      </p:sp>
    </p:spTree>
    <p:extLst>
      <p:ext uri="{BB962C8B-B14F-4D97-AF65-F5344CB8AC3E}">
        <p14:creationId xmlns:p14="http://schemas.microsoft.com/office/powerpoint/2010/main" val="6989735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how the general attack works.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goal of the attacker</a:t>
            </a:r>
            <a:r>
              <a:rPr lang="en-US" baseline="0" dirty="0" smtClean="0"/>
              <a:t> is to convince the observer that the victim has some false property.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If successful, this will alter the identity that the observer assigns to the victim, potentially ending the victim’s anonymity.</a:t>
            </a:r>
            <a:endParaRPr lang="en-US" dirty="0" smtClean="0"/>
          </a:p>
          <a:p>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45</a:t>
            </a:fld>
            <a:endParaRPr lang="en-US" dirty="0"/>
          </a:p>
        </p:txBody>
      </p:sp>
    </p:spTree>
    <p:extLst>
      <p:ext uri="{BB962C8B-B14F-4D97-AF65-F5344CB8AC3E}">
        <p14:creationId xmlns:p14="http://schemas.microsoft.com/office/powerpoint/2010/main" val="19297976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Initially,</a:t>
            </a:r>
            <a:r>
              <a:rPr lang="en-US" baseline="0" dirty="0" smtClean="0"/>
              <a:t> the victim correctly claims that she is Alice.</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46</a:t>
            </a:fld>
            <a:endParaRPr lang="en-US" dirty="0"/>
          </a:p>
        </p:txBody>
      </p:sp>
    </p:spTree>
    <p:extLst>
      <p:ext uri="{BB962C8B-B14F-4D97-AF65-F5344CB8AC3E}">
        <p14:creationId xmlns:p14="http://schemas.microsoft.com/office/powerpoint/2010/main" val="13649204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attacker then alters Alice’s properties or generates fake properties for Alice.  In this case,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attacker makes Alice appear to be Bob to the observer.</a:t>
            </a:r>
            <a:endParaRPr lang="en-US" dirty="0" smtClean="0"/>
          </a:p>
          <a:p>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47</a:t>
            </a:fld>
            <a:endParaRPr lang="en-US" dirty="0"/>
          </a:p>
        </p:txBody>
      </p:sp>
    </p:spTree>
    <p:extLst>
      <p:ext uri="{BB962C8B-B14F-4D97-AF65-F5344CB8AC3E}">
        <p14:creationId xmlns:p14="http://schemas.microsoft.com/office/powerpoint/2010/main" val="5846897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attacker convinces the observer that the altered properties are valid,</a:t>
            </a:r>
            <a:r>
              <a:rPr lang="en-US" baseline="0" dirty="0" smtClean="0"/>
              <a:t> so the observer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believes that Alice is actually Bob.</a:t>
            </a:r>
            <a:endParaRPr lang="en-US" dirty="0" smtClean="0"/>
          </a:p>
          <a:p>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48</a:t>
            </a:fld>
            <a:endParaRPr lang="en-US" dirty="0"/>
          </a:p>
        </p:txBody>
      </p:sp>
    </p:spTree>
    <p:extLst>
      <p:ext uri="{BB962C8B-B14F-4D97-AF65-F5344CB8AC3E}">
        <p14:creationId xmlns:p14="http://schemas.microsoft.com/office/powerpoint/2010/main" val="39140898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prevent the attack, we can</a:t>
            </a:r>
            <a:r>
              <a:rPr lang="mr-IN" dirty="0" smtClean="0"/>
              <a:t>…</a:t>
            </a:r>
            <a:endParaRPr lang="en-US" dirty="0" smtClean="0"/>
          </a:p>
          <a:p>
            <a:endParaRPr lang="en-US" dirty="0" smtClean="0"/>
          </a:p>
          <a:p>
            <a:r>
              <a:rPr lang="en-US" dirty="0" smtClean="0"/>
              <a:t>[READ THE</a:t>
            </a:r>
            <a:r>
              <a:rPr lang="en-US" baseline="0" dirty="0" smtClean="0"/>
              <a:t> REST FROM THE SLIDE]</a:t>
            </a:r>
            <a:endParaRPr lang="en-US" dirty="0" smtClean="0"/>
          </a:p>
        </p:txBody>
      </p:sp>
      <p:sp>
        <p:nvSpPr>
          <p:cNvPr id="4" name="Slide Number Placeholder 3"/>
          <p:cNvSpPr>
            <a:spLocks noGrp="1"/>
          </p:cNvSpPr>
          <p:nvPr>
            <p:ph type="sldNum" sz="quarter" idx="10"/>
          </p:nvPr>
        </p:nvSpPr>
        <p:spPr/>
        <p:txBody>
          <a:bodyPr/>
          <a:lstStyle/>
          <a:p>
            <a:fld id="{3BAE3DCE-E3EB-914F-A4BD-0FDCCA25D69C}" type="slidenum">
              <a:rPr lang="en-US" smtClean="0"/>
              <a:t>49</a:t>
            </a:fld>
            <a:endParaRPr lang="en-US" dirty="0"/>
          </a:p>
        </p:txBody>
      </p:sp>
    </p:spTree>
    <p:extLst>
      <p:ext uri="{BB962C8B-B14F-4D97-AF65-F5344CB8AC3E}">
        <p14:creationId xmlns:p14="http://schemas.microsoft.com/office/powerpoint/2010/main" val="37177232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last example of a property-based attack that I’m going to cover is the suspicious group attack.</a:t>
            </a:r>
          </a:p>
          <a:p>
            <a:endParaRPr lang="en-US" dirty="0" smtClean="0"/>
          </a:p>
          <a:p>
            <a:r>
              <a:rPr lang="en-US" dirty="0" smtClean="0"/>
              <a:t>Here’s how it works</a:t>
            </a:r>
          </a:p>
          <a:p>
            <a:endParaRPr lang="en-US" dirty="0" smtClean="0"/>
          </a:p>
          <a:p>
            <a:r>
              <a:rPr lang="en-US" dirty="0" smtClean="0"/>
              <a:t>[GO TO SLIDE TEXT]</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50</a:t>
            </a:fld>
            <a:endParaRPr lang="en-US" dirty="0"/>
          </a:p>
        </p:txBody>
      </p:sp>
    </p:spTree>
    <p:extLst>
      <p:ext uri="{BB962C8B-B14F-4D97-AF65-F5344CB8AC3E}">
        <p14:creationId xmlns:p14="http://schemas.microsoft.com/office/powerpoint/2010/main" val="30636397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In this attack, the attacker </a:t>
            </a:r>
            <a:r>
              <a:rPr lang="en-US" dirty="0" smtClean="0"/>
              <a:t>anonymously behaves maliciously in order to convince</a:t>
            </a:r>
            <a:r>
              <a:rPr lang="en-US" baseline="0" dirty="0" smtClean="0"/>
              <a:t> an</a:t>
            </a:r>
            <a:r>
              <a:rPr lang="en-US" dirty="0" smtClean="0"/>
              <a:t> observer that </a:t>
            </a:r>
          </a:p>
          <a:p>
            <a:r>
              <a:rPr lang="en-US" dirty="0" smtClean="0"/>
              <a:t>an anonymity set member was responsible.</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 a reminder, an anonymity</a:t>
            </a:r>
            <a:r>
              <a:rPr lang="en-US" baseline="0" dirty="0" smtClean="0"/>
              <a:t> set is a set </a:t>
            </a:r>
            <a:r>
              <a:rPr lang="en-US" sz="1200" kern="1200" dirty="0" smtClean="0">
                <a:solidFill>
                  <a:schemeClr val="tx1"/>
                </a:solidFill>
                <a:effectLst/>
                <a:latin typeface="+mn-lt"/>
                <a:ea typeface="+mn-ea"/>
                <a:cs typeface="+mn-cs"/>
              </a:rPr>
              <a:t>containing entities that cannot be distinguished from each other by outside observers.</a:t>
            </a:r>
            <a:endParaRPr lang="en-US" dirty="0" smtClean="0"/>
          </a:p>
          <a:p>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51</a:t>
            </a:fld>
            <a:endParaRPr lang="en-US" dirty="0"/>
          </a:p>
        </p:txBody>
      </p:sp>
    </p:spTree>
    <p:extLst>
      <p:ext uri="{BB962C8B-B14F-4D97-AF65-F5344CB8AC3E}">
        <p14:creationId xmlns:p14="http://schemas.microsoft.com/office/powerpoint/2010/main" val="3144375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respect to these definitions, we can ask some basic questions.  For example,</a:t>
            </a:r>
            <a:r>
              <a:rPr lang="en-US" baseline="0" dirty="0" smtClean="0"/>
              <a:t>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[GO TO SLIDE TEXT HERE</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7</a:t>
            </a:fld>
            <a:endParaRPr lang="en-US" dirty="0"/>
          </a:p>
        </p:txBody>
      </p:sp>
    </p:spTree>
    <p:extLst>
      <p:ext uri="{BB962C8B-B14F-4D97-AF65-F5344CB8AC3E}">
        <p14:creationId xmlns:p14="http://schemas.microsoft.com/office/powerpoint/2010/main" val="11379266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how the attack works.</a:t>
            </a:r>
          </a:p>
          <a:p>
            <a:endParaRPr lang="en-US" dirty="0" smtClean="0"/>
          </a:p>
          <a:p>
            <a:r>
              <a:rPr lang="en-US" dirty="0" smtClean="0"/>
              <a:t>The anonymity</a:t>
            </a:r>
            <a:r>
              <a:rPr lang="en-US" baseline="0" dirty="0" smtClean="0"/>
              <a:t> set, which include the attacker, </a:t>
            </a:r>
            <a:r>
              <a:rPr lang="en-US" dirty="0" smtClean="0"/>
              <a:t>can be observed by the</a:t>
            </a:r>
            <a:r>
              <a:rPr lang="en-US" baseline="0" dirty="0" smtClean="0"/>
              <a:t> observer.</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52</a:t>
            </a:fld>
            <a:endParaRPr lang="en-US" dirty="0"/>
          </a:p>
        </p:txBody>
      </p:sp>
    </p:spTree>
    <p:extLst>
      <p:ext uri="{BB962C8B-B14F-4D97-AF65-F5344CB8AC3E}">
        <p14:creationId xmlns:p14="http://schemas.microsoft.com/office/powerpoint/2010/main" val="25731356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Normally, if the attacker behaves maliciously,</a:t>
            </a:r>
            <a:r>
              <a:rPr lang="en-US" baseline="0" dirty="0" smtClean="0"/>
              <a:t> the observer will </a:t>
            </a:r>
            <a:r>
              <a:rPr lang="en-US" dirty="0" smtClean="0"/>
              <a:t>see this and identify attacker.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For example,</a:t>
            </a:r>
            <a:r>
              <a:rPr lang="en-US" baseline="0" dirty="0" smtClean="0"/>
              <a:t> if the attacker yelled in a crowd, it would be easy to identify them.</a:t>
            </a:r>
            <a:endParaRPr lang="en-US" dirty="0" smtClean="0"/>
          </a:p>
          <a:p>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53</a:t>
            </a:fld>
            <a:endParaRPr lang="en-US" dirty="0"/>
          </a:p>
        </p:txBody>
      </p:sp>
    </p:spTree>
    <p:extLst>
      <p:ext uri="{BB962C8B-B14F-4D97-AF65-F5344CB8AC3E}">
        <p14:creationId xmlns:p14="http://schemas.microsoft.com/office/powerpoint/2010/main" val="24044286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if the attacker</a:t>
            </a:r>
            <a:r>
              <a:rPr lang="en-US" baseline="0" dirty="0" smtClean="0"/>
              <a:t> </a:t>
            </a:r>
            <a:r>
              <a:rPr lang="en-US" dirty="0" smtClean="0"/>
              <a:t>retains anonymity relative to the observer, the observer can not tell who in the group is malicious.</a:t>
            </a:r>
          </a:p>
          <a:p>
            <a:endParaRPr lang="en-US" dirty="0" smtClean="0"/>
          </a:p>
          <a:p>
            <a:r>
              <a:rPr lang="en-US" dirty="0" smtClean="0"/>
              <a:t>For example, if there were a wall</a:t>
            </a:r>
            <a:r>
              <a:rPr lang="en-US" baseline="0" dirty="0" smtClean="0"/>
              <a:t> between the observer and the anonymity set, the observer would know that someone in</a:t>
            </a:r>
          </a:p>
          <a:p>
            <a:endParaRPr lang="en-US" baseline="0" dirty="0" smtClean="0"/>
          </a:p>
          <a:p>
            <a:r>
              <a:rPr lang="en-US" baseline="0" dirty="0" smtClean="0"/>
              <a:t>The anonymity set yelled, but would not be able to determine who.  This would cast aspersion on the entire group, and</a:t>
            </a:r>
          </a:p>
          <a:p>
            <a:endParaRPr lang="en-US" baseline="0" dirty="0" smtClean="0"/>
          </a:p>
          <a:p>
            <a:r>
              <a:rPr lang="en-US" baseline="0" dirty="0" smtClean="0"/>
              <a:t>potentially reduce the observer’s trust in the entire group.</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54</a:t>
            </a:fld>
            <a:endParaRPr lang="en-US" dirty="0"/>
          </a:p>
        </p:txBody>
      </p:sp>
    </p:spTree>
    <p:extLst>
      <p:ext uri="{BB962C8B-B14F-4D97-AF65-F5344CB8AC3E}">
        <p14:creationId xmlns:p14="http://schemas.microsoft.com/office/powerpoint/2010/main" val="3822820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prevent this</a:t>
            </a:r>
            <a:r>
              <a:rPr lang="en-US" baseline="0" dirty="0" smtClean="0"/>
              <a:t> attack, we can:</a:t>
            </a:r>
          </a:p>
          <a:p>
            <a:endParaRPr lang="en-US" baseline="0" dirty="0" smtClean="0"/>
          </a:p>
          <a:p>
            <a:pPr marL="457200" indent="-457200">
              <a:buFont typeface="+mj-lt"/>
              <a:buAutoNum type="arabicPeriod"/>
            </a:pPr>
            <a:r>
              <a:rPr lang="en-US" sz="1200" dirty="0" smtClean="0">
                <a:solidFill>
                  <a:srgbClr val="000000"/>
                </a:solidFill>
                <a:latin typeface="Century Gothic" charset="0"/>
                <a:ea typeface="Century Gothic" charset="0"/>
                <a:cs typeface="Century Gothic" charset="0"/>
              </a:rPr>
              <a:t>Prevent attacker from becoming a member of the anonymity set</a:t>
            </a:r>
          </a:p>
          <a:p>
            <a:pPr marL="457200" indent="-457200">
              <a:buFont typeface="+mj-lt"/>
              <a:buAutoNum type="arabicPeriod"/>
            </a:pPr>
            <a:endParaRPr lang="en-US" sz="1200" dirty="0" smtClean="0">
              <a:solidFill>
                <a:srgbClr val="000000"/>
              </a:solidFill>
              <a:latin typeface="Century Gothic" charset="0"/>
              <a:ea typeface="Century Gothic" charset="0"/>
              <a:cs typeface="Century Gothic" charset="0"/>
            </a:endParaRPr>
          </a:p>
          <a:p>
            <a:pPr marL="457200" indent="-457200">
              <a:buFont typeface="+mj-lt"/>
              <a:buAutoNum type="arabicPeriod"/>
            </a:pPr>
            <a:r>
              <a:rPr lang="en-US" sz="1200" dirty="0" smtClean="0">
                <a:solidFill>
                  <a:srgbClr val="000000"/>
                </a:solidFill>
                <a:latin typeface="Century Gothic" charset="0"/>
                <a:ea typeface="Century Gothic" charset="0"/>
                <a:cs typeface="Century Gothic" charset="0"/>
              </a:rPr>
              <a:t>Develop a way to detect the unique properties of a malicious actor</a:t>
            </a:r>
          </a:p>
          <a:p>
            <a:pPr marL="457200" indent="-457200">
              <a:buFont typeface="+mj-lt"/>
              <a:buAutoNum type="arabicPeriod"/>
            </a:pPr>
            <a:endParaRPr lang="en-US" sz="1200" dirty="0" smtClean="0">
              <a:solidFill>
                <a:srgbClr val="000000"/>
              </a:solidFill>
              <a:latin typeface="Century Gothic" charset="0"/>
              <a:ea typeface="Century Gothic" charset="0"/>
              <a:cs typeface="Century Gothic" charset="0"/>
            </a:endParaRPr>
          </a:p>
          <a:p>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55</a:t>
            </a:fld>
            <a:endParaRPr lang="en-US" dirty="0"/>
          </a:p>
        </p:txBody>
      </p:sp>
    </p:spTree>
    <p:extLst>
      <p:ext uri="{BB962C8B-B14F-4D97-AF65-F5344CB8AC3E}">
        <p14:creationId xmlns:p14="http://schemas.microsoft.com/office/powerpoint/2010/main" val="16324822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summarize</a:t>
            </a:r>
            <a:r>
              <a:rPr lang="en-US" baseline="0" dirty="0" smtClean="0"/>
              <a:t> property based attacks: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1) A</a:t>
            </a:r>
            <a:r>
              <a:rPr lang="en-US" sz="1200" dirty="0" smtClean="0">
                <a:solidFill>
                  <a:srgbClr val="000000"/>
                </a:solidFill>
                <a:latin typeface="Century Gothic" charset="0"/>
                <a:ea typeface="Century Gothic" charset="0"/>
                <a:cs typeface="Century Gothic" charset="0"/>
              </a:rPr>
              <a:t>nonymity and identity can be expressed in terms of the claimed and observable properties of an entity, as viewed from the perspectives of individual observers </a:t>
            </a:r>
          </a:p>
          <a:p>
            <a:endParaRPr lang="en-US" baseline="0" dirty="0" smtClean="0"/>
          </a:p>
          <a:p>
            <a:r>
              <a:rPr lang="en-US" baseline="0" dirty="0" smtClean="0"/>
              <a:t>2) Based on these properties, attacks were developed.</a:t>
            </a:r>
          </a:p>
          <a:p>
            <a:endParaRPr lang="en-US" baseline="0" dirty="0" smtClean="0"/>
          </a:p>
          <a:p>
            <a:r>
              <a:rPr lang="en-US" baseline="0" dirty="0" smtClean="0"/>
              <a:t>3) Because anonymity and identity are evaluated relative to the observer, attackers can manipulate them from the perspective of specific observers.</a:t>
            </a:r>
          </a:p>
        </p:txBody>
      </p:sp>
      <p:sp>
        <p:nvSpPr>
          <p:cNvPr id="4" name="Slide Number Placeholder 3"/>
          <p:cNvSpPr>
            <a:spLocks noGrp="1"/>
          </p:cNvSpPr>
          <p:nvPr>
            <p:ph type="sldNum" sz="quarter" idx="10"/>
          </p:nvPr>
        </p:nvSpPr>
        <p:spPr/>
        <p:txBody>
          <a:bodyPr/>
          <a:lstStyle/>
          <a:p>
            <a:fld id="{3BAE3DCE-E3EB-914F-A4BD-0FDCCA25D69C}" type="slidenum">
              <a:rPr lang="en-US" smtClean="0"/>
              <a:t>56</a:t>
            </a:fld>
            <a:endParaRPr lang="en-US" dirty="0"/>
          </a:p>
        </p:txBody>
      </p:sp>
    </p:spTree>
    <p:extLst>
      <p:ext uri="{BB962C8B-B14F-4D97-AF65-F5344CB8AC3E}">
        <p14:creationId xmlns:p14="http://schemas.microsoft.com/office/powerpoint/2010/main" val="1352780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last topic that I’m going to cover is the use of the Solar Trust Model to validate identity properties.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 I mentioned previously, this is a trust model that I developed that combines features of authentication models, such as PKIs, with those of recommendation systems, social networks, and ad-hoc networks, into a context-sensitive, distributed, trust and authentication model.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57</a:t>
            </a:fld>
            <a:endParaRPr lang="en-US" dirty="0"/>
          </a:p>
        </p:txBody>
      </p:sp>
    </p:spTree>
    <p:extLst>
      <p:ext uri="{BB962C8B-B14F-4D97-AF65-F5344CB8AC3E}">
        <p14:creationId xmlns:p14="http://schemas.microsoft.com/office/powerpoint/2010/main" val="30352099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thing</a:t>
            </a:r>
            <a:r>
              <a:rPr lang="en-US" baseline="0" dirty="0" smtClean="0"/>
              <a:t> that we need to ask is whether we can trust specific property assertions.  </a:t>
            </a:r>
          </a:p>
          <a:p>
            <a:endParaRPr lang="en-US" baseline="0" dirty="0" smtClean="0"/>
          </a:p>
          <a:p>
            <a:r>
              <a:rPr lang="en-US" baseline="0" dirty="0" smtClean="0"/>
              <a:t>For example, If Eve presents a passport to Bob, and Bob claims to Alice that Eve has a valid passport, should</a:t>
            </a:r>
          </a:p>
          <a:p>
            <a:endParaRPr lang="en-US" baseline="0" dirty="0" smtClean="0"/>
          </a:p>
          <a:p>
            <a:r>
              <a:rPr lang="en-US" baseline="0" dirty="0" smtClean="0"/>
              <a:t>Alice believe him?</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58</a:t>
            </a:fld>
            <a:endParaRPr lang="en-US" dirty="0"/>
          </a:p>
        </p:txBody>
      </p:sp>
    </p:spTree>
    <p:extLst>
      <p:ext uri="{BB962C8B-B14F-4D97-AF65-F5344CB8AC3E}">
        <p14:creationId xmlns:p14="http://schemas.microsoft.com/office/powerpoint/2010/main" val="27864766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if Alice has to choose between</a:t>
            </a:r>
            <a:r>
              <a:rPr lang="en-US" baseline="0" dirty="0" smtClean="0"/>
              <a:t> contradictory assertions about Eve’s properties, one by Bob, and one by Dave?  </a:t>
            </a:r>
          </a:p>
          <a:p>
            <a:endParaRPr lang="en-US" baseline="0" dirty="0" smtClean="0"/>
          </a:p>
          <a:p>
            <a:r>
              <a:rPr lang="en-US" baseline="0" dirty="0" smtClean="0"/>
              <a:t>Which assertion is more credible to Alice?  To what extent can Alice trust each assertion?</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59</a:t>
            </a:fld>
            <a:endParaRPr lang="en-US" dirty="0"/>
          </a:p>
        </p:txBody>
      </p:sp>
    </p:spTree>
    <p:extLst>
      <p:ext uri="{BB962C8B-B14F-4D97-AF65-F5344CB8AC3E}">
        <p14:creationId xmlns:p14="http://schemas.microsoft.com/office/powerpoint/2010/main" val="28050968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if Bob and Dave make assertions</a:t>
            </a:r>
            <a:r>
              <a:rPr lang="en-US" baseline="0" dirty="0" smtClean="0"/>
              <a:t> about different properties of Eve’s identity? </a:t>
            </a:r>
          </a:p>
          <a:p>
            <a:endParaRPr lang="en-US" baseline="0" dirty="0" smtClean="0"/>
          </a:p>
          <a:p>
            <a:r>
              <a:rPr lang="en-US" baseline="0" dirty="0" smtClean="0"/>
              <a:t>For example, Bob says Eve has a valid passport, and Dave says Eve is a doctor with a valid driver’s license.</a:t>
            </a:r>
          </a:p>
          <a:p>
            <a:endParaRPr lang="en-US" baseline="0" dirty="0" smtClean="0"/>
          </a:p>
          <a:p>
            <a:r>
              <a:rPr lang="en-US" baseline="0" dirty="0" smtClean="0"/>
              <a:t>Is each set of properties of equal importance?</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60</a:t>
            </a:fld>
            <a:endParaRPr lang="en-US" dirty="0"/>
          </a:p>
        </p:txBody>
      </p:sp>
    </p:spTree>
    <p:extLst>
      <p:ext uri="{BB962C8B-B14F-4D97-AF65-F5344CB8AC3E}">
        <p14:creationId xmlns:p14="http://schemas.microsoft.com/office/powerpoint/2010/main" val="20916231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answer illustrates that trust is context dependent. </a:t>
            </a:r>
          </a:p>
          <a:p>
            <a:endParaRPr lang="en-US" baseline="0" dirty="0" smtClean="0"/>
          </a:p>
          <a:p>
            <a:r>
              <a:rPr lang="en-US" baseline="0" dirty="0" smtClean="0"/>
              <a:t>If Eve is at an airport, her passport matters, but her medical credentials do not, because airport security trusts passports, but not medical credentials.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If Eve is at a hospital, the staff likely trusts her medical credentials to assert that she is qualified to practice medicine more than an assertion of her citizenship.</a:t>
            </a:r>
            <a:endParaRPr lang="en-US" dirty="0" smtClean="0"/>
          </a:p>
          <a:p>
            <a:endParaRPr lang="en-US" dirty="0" smtClean="0"/>
          </a:p>
          <a:p>
            <a:r>
              <a:rPr lang="en-US" dirty="0" smtClean="0"/>
              <a:t>NOTE: 	REINFORCEMENT LEARNING COULD</a:t>
            </a:r>
            <a:r>
              <a:rPr lang="en-US" baseline="0" dirty="0" smtClean="0"/>
              <a:t> BE USED TO </a:t>
            </a:r>
            <a:r>
              <a:rPr lang="en-US" dirty="0" smtClean="0"/>
              <a:t>SELECT</a:t>
            </a:r>
            <a:r>
              <a:rPr lang="en-US" baseline="0" dirty="0" smtClean="0"/>
              <a:t> OPTIMAL WEIGHTS FOR PROPERTIES IN DIFFERENT CONTEXTS.</a:t>
            </a:r>
          </a:p>
          <a:p>
            <a:r>
              <a:rPr lang="en-US" baseline="0" dirty="0" smtClean="0"/>
              <a:t>		THIS WOULD BE FUTURE WORK.</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61</a:t>
            </a:fld>
            <a:endParaRPr lang="en-US" dirty="0"/>
          </a:p>
        </p:txBody>
      </p:sp>
    </p:spTree>
    <p:extLst>
      <p:ext uri="{BB962C8B-B14F-4D97-AF65-F5344CB8AC3E}">
        <p14:creationId xmlns:p14="http://schemas.microsoft.com/office/powerpoint/2010/main" val="2021386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a real world trust</a:t>
            </a:r>
            <a:r>
              <a:rPr lang="en-US" baseline="0" dirty="0" smtClean="0"/>
              <a:t> problem.</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[GO TO SLIDE TEXT HERE</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8</a:t>
            </a:fld>
            <a:endParaRPr lang="en-US" dirty="0"/>
          </a:p>
        </p:txBody>
      </p:sp>
    </p:spTree>
    <p:extLst>
      <p:ext uri="{BB962C8B-B14F-4D97-AF65-F5344CB8AC3E}">
        <p14:creationId xmlns:p14="http://schemas.microsoft.com/office/powerpoint/2010/main" val="1122330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Trust decisions are subjective?  </a:t>
            </a:r>
          </a:p>
          <a:p>
            <a:endParaRPr lang="en-US" baseline="0" dirty="0" smtClean="0"/>
          </a:p>
          <a:p>
            <a:r>
              <a:rPr lang="en-US" baseline="0" dirty="0" smtClean="0"/>
              <a:t>For example, Alice only trusts assertions from users whom she has met previously.</a:t>
            </a:r>
          </a:p>
          <a:p>
            <a:endParaRPr lang="en-US" baseline="0" dirty="0" smtClean="0"/>
          </a:p>
          <a:p>
            <a:r>
              <a:rPr lang="en-US" baseline="0" dirty="0" smtClean="0"/>
              <a:t>Greg trusts anyone, so long as Dave validates their identity first.</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Century Gothic"/>
                <a:cs typeface="Century Gothic"/>
              </a:rPr>
              <a:t>How do we handle different criteria for trust among users?</a:t>
            </a:r>
          </a:p>
          <a:p>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62</a:t>
            </a:fld>
            <a:endParaRPr lang="en-US" dirty="0"/>
          </a:p>
        </p:txBody>
      </p:sp>
    </p:spTree>
    <p:extLst>
      <p:ext uri="{BB962C8B-B14F-4D97-AF65-F5344CB8AC3E}">
        <p14:creationId xmlns:p14="http://schemas.microsoft.com/office/powerpoint/2010/main" val="15857323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Similarly, how does provenance affect Trust?</a:t>
            </a:r>
          </a:p>
          <a:p>
            <a:endParaRPr lang="en-US" sz="1200" dirty="0" smtClean="0">
              <a:solidFill>
                <a:schemeClr val="bg1"/>
              </a:solidFill>
            </a:endParaRPr>
          </a:p>
          <a:p>
            <a:r>
              <a:rPr lang="en-US" sz="1200" dirty="0" smtClean="0">
                <a:solidFill>
                  <a:schemeClr val="bg1"/>
                </a:solidFill>
              </a:rPr>
              <a:t>For example, if Alice</a:t>
            </a:r>
            <a:r>
              <a:rPr lang="en-US" sz="1200" baseline="0" dirty="0" smtClean="0">
                <a:solidFill>
                  <a:schemeClr val="bg1"/>
                </a:solidFill>
              </a:rPr>
              <a:t> trusts Bob to validate passports more than Greg, should she trust Bob’s claims about </a:t>
            </a:r>
          </a:p>
          <a:p>
            <a:endParaRPr lang="en-US" sz="1200" baseline="0" dirty="0" smtClean="0">
              <a:solidFill>
                <a:schemeClr val="bg1"/>
              </a:solidFill>
            </a:endParaRPr>
          </a:p>
          <a:p>
            <a:r>
              <a:rPr lang="en-US" sz="1200" baseline="0" dirty="0" smtClean="0">
                <a:solidFill>
                  <a:schemeClr val="bg1"/>
                </a:solidFill>
              </a:rPr>
              <a:t>Eve’s identity more than Greg’s?  What if Greg asserts that Fake Eve is Eve?  To what extent should she trust Greg’s assertion?</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63</a:t>
            </a:fld>
            <a:endParaRPr lang="en-US" dirty="0"/>
          </a:p>
        </p:txBody>
      </p:sp>
    </p:spTree>
    <p:extLst>
      <p:ext uri="{BB962C8B-B14F-4D97-AF65-F5344CB8AC3E}">
        <p14:creationId xmlns:p14="http://schemas.microsoft.com/office/powerpoint/2010/main" val="40321207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answer these questions, we can use the Solar Trust Model.  I’m going to do a quick example to</a:t>
            </a:r>
            <a:r>
              <a:rPr lang="en-US" baseline="0" dirty="0" smtClean="0"/>
              <a:t> show how the model works, </a:t>
            </a:r>
          </a:p>
          <a:p>
            <a:endParaRPr lang="en-US" baseline="0" dirty="0" smtClean="0"/>
          </a:p>
          <a:p>
            <a:r>
              <a:rPr lang="en-US" baseline="0" dirty="0" smtClean="0"/>
              <a:t>and then I’ll explain what is happening.  We have three entities, A, B, and C. Each entity has a set of orbits.  Each orbit represents a set of </a:t>
            </a:r>
          </a:p>
          <a:p>
            <a:endParaRPr lang="en-US" baseline="0" dirty="0" smtClean="0"/>
          </a:p>
          <a:p>
            <a:r>
              <a:rPr lang="en-US" baseline="0" dirty="0" smtClean="0"/>
              <a:t>entities that are trusted equally in the same context.  Orbits are ordered by their label.  </a:t>
            </a:r>
          </a:p>
          <a:p>
            <a:endParaRPr lang="en-US" baseline="0" dirty="0" smtClean="0">
              <a:solidFill>
                <a:schemeClr val="bg1"/>
              </a:solidFill>
              <a:latin typeface="Century Gothic"/>
              <a:cs typeface="Century Gothic"/>
            </a:endParaRPr>
          </a:p>
          <a:p>
            <a:r>
              <a:rPr lang="en-US" dirty="0" smtClean="0"/>
              <a:t>Emphasize</a:t>
            </a:r>
            <a:r>
              <a:rPr lang="en-US" baseline="0" dirty="0" smtClean="0"/>
              <a:t> that the ordering is important</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64</a:t>
            </a:fld>
            <a:endParaRPr lang="en-US" dirty="0"/>
          </a:p>
        </p:txBody>
      </p:sp>
    </p:spTree>
    <p:extLst>
      <p:ext uri="{BB962C8B-B14F-4D97-AF65-F5344CB8AC3E}">
        <p14:creationId xmlns:p14="http://schemas.microsoft.com/office/powerpoint/2010/main" val="17089594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Example:</a:t>
            </a:r>
            <a:r>
              <a:rPr lang="en-US" sz="1200" kern="1200" baseline="0" dirty="0" smtClean="0">
                <a:solidFill>
                  <a:schemeClr val="tx1"/>
                </a:solidFill>
                <a:effectLst/>
                <a:latin typeface="+mn-lt"/>
                <a:ea typeface="+mn-ea"/>
                <a:cs typeface="+mn-cs"/>
              </a:rPr>
              <a:t> A</a:t>
            </a:r>
            <a:r>
              <a:rPr lang="en-US" sz="1200" kern="1200" dirty="0" smtClean="0">
                <a:solidFill>
                  <a:schemeClr val="tx1"/>
                </a:solidFill>
                <a:effectLst/>
                <a:latin typeface="+mn-lt"/>
                <a:ea typeface="+mn-ea"/>
                <a:cs typeface="+mn-cs"/>
              </a:rPr>
              <a:t>n entity might be another user, a public key, a Solar System, an STS, an organization, a concept, or the solution to a particular problem. </a:t>
            </a:r>
            <a:endParaRPr lang="en-US" dirty="0" smtClean="0"/>
          </a:p>
          <a:p>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71</a:t>
            </a:fld>
            <a:endParaRPr lang="en-US" dirty="0"/>
          </a:p>
        </p:txBody>
      </p:sp>
    </p:spTree>
    <p:extLst>
      <p:ext uri="{BB962C8B-B14F-4D97-AF65-F5344CB8AC3E}">
        <p14:creationId xmlns:p14="http://schemas.microsoft.com/office/powerpoint/2010/main" val="11875635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Trust levels</a:t>
            </a:r>
            <a:r>
              <a:rPr lang="en-US" baseline="0" dirty="0" smtClean="0"/>
              <a:t> are labeled </a:t>
            </a:r>
            <a:r>
              <a:rPr lang="en-US" dirty="0" smtClean="0">
                <a:solidFill>
                  <a:schemeClr val="bg1"/>
                </a:solidFill>
                <a:latin typeface="Century Gothic"/>
                <a:cs typeface="Century Gothic"/>
              </a:rPr>
              <a:t>using a dense set to allow insertion of any number of intermediate trust levels</a:t>
            </a:r>
            <a:r>
              <a:rPr lang="en-US" dirty="0" smtClean="0">
                <a:solidFill>
                  <a:schemeClr val="tx1"/>
                </a:solidFill>
                <a:latin typeface="+mn-lt"/>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chemeClr val="tx1"/>
              </a:solidFill>
              <a:latin typeface="+mn-lt"/>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mn-lt"/>
                <a:cs typeface="+mn-cs"/>
              </a:rPr>
              <a:t>Note</a:t>
            </a:r>
            <a:r>
              <a:rPr lang="en-US" baseline="0" dirty="0" smtClean="0">
                <a:solidFill>
                  <a:schemeClr val="tx1"/>
                </a:solidFill>
                <a:latin typeface="+mn-lt"/>
                <a:cs typeface="+mn-cs"/>
              </a:rPr>
              <a:t> that the value of a label is used only to create an ordering of trust levels.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chemeClr val="tx1"/>
              </a:solidFill>
              <a:latin typeface="+mn-lt"/>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bg1"/>
                </a:solidFill>
                <a:latin typeface="Century Gothic"/>
                <a:cs typeface="Century Gothic"/>
              </a:rPr>
              <a:t>A label of 0.7 is NOT 0.1 more than a label of 0.6.  It is simply has a higher position in the ordering.</a:t>
            </a:r>
            <a:endParaRPr lang="en-US" baseline="0" dirty="0" smtClean="0">
              <a:solidFill>
                <a:schemeClr val="tx1"/>
              </a:solidFill>
              <a:latin typeface="+mn-lt"/>
              <a:cs typeface="+mn-cs"/>
            </a:endParaRPr>
          </a:p>
        </p:txBody>
      </p:sp>
      <p:sp>
        <p:nvSpPr>
          <p:cNvPr id="4" name="Slide Number Placeholder 3"/>
          <p:cNvSpPr>
            <a:spLocks noGrp="1"/>
          </p:cNvSpPr>
          <p:nvPr>
            <p:ph type="sldNum" sz="quarter" idx="10"/>
          </p:nvPr>
        </p:nvSpPr>
        <p:spPr/>
        <p:txBody>
          <a:bodyPr/>
          <a:lstStyle/>
          <a:p>
            <a:fld id="{3BAE3DCE-E3EB-914F-A4BD-0FDCCA25D69C}" type="slidenum">
              <a:rPr lang="en-US" smtClean="0"/>
              <a:t>76</a:t>
            </a:fld>
            <a:endParaRPr lang="en-US" dirty="0"/>
          </a:p>
        </p:txBody>
      </p:sp>
    </p:spTree>
    <p:extLst>
      <p:ext uri="{BB962C8B-B14F-4D97-AF65-F5344CB8AC3E}">
        <p14:creationId xmlns:p14="http://schemas.microsoft.com/office/powerpoint/2010/main" val="22386411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mn-lt"/>
                <a:cs typeface="+mn-cs"/>
              </a:rPr>
              <a:t>Note</a:t>
            </a:r>
            <a:r>
              <a:rPr lang="en-US" baseline="0" dirty="0" smtClean="0">
                <a:solidFill>
                  <a:schemeClr val="tx1"/>
                </a:solidFill>
                <a:latin typeface="+mn-lt"/>
                <a:cs typeface="+mn-cs"/>
              </a:rPr>
              <a:t> that the value of a label is used only to create an ordering of trust levels.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chemeClr val="tx1"/>
              </a:solidFill>
              <a:latin typeface="+mn-lt"/>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bg1"/>
                </a:solidFill>
                <a:latin typeface="Century Gothic"/>
                <a:cs typeface="Century Gothic"/>
              </a:rPr>
              <a:t>A label of 0.7 is NOT 0.1 more than a label of 0.6.  It is simply has a higher position in the ordering.</a:t>
            </a:r>
            <a:endParaRPr lang="en-US" baseline="0" dirty="0" smtClean="0">
              <a:solidFill>
                <a:schemeClr val="tx1"/>
              </a:solidFill>
              <a:latin typeface="+mn-lt"/>
              <a:cs typeface="+mn-cs"/>
            </a:endParaRPr>
          </a:p>
        </p:txBody>
      </p:sp>
      <p:sp>
        <p:nvSpPr>
          <p:cNvPr id="4" name="Slide Number Placeholder 3"/>
          <p:cNvSpPr>
            <a:spLocks noGrp="1"/>
          </p:cNvSpPr>
          <p:nvPr>
            <p:ph type="sldNum" sz="quarter" idx="10"/>
          </p:nvPr>
        </p:nvSpPr>
        <p:spPr/>
        <p:txBody>
          <a:bodyPr/>
          <a:lstStyle/>
          <a:p>
            <a:fld id="{3BAE3DCE-E3EB-914F-A4BD-0FDCCA25D69C}" type="slidenum">
              <a:rPr lang="en-US" smtClean="0"/>
              <a:t>77</a:t>
            </a:fld>
            <a:endParaRPr lang="en-US" dirty="0"/>
          </a:p>
        </p:txBody>
      </p:sp>
    </p:spTree>
    <p:extLst>
      <p:ext uri="{BB962C8B-B14F-4D97-AF65-F5344CB8AC3E}">
        <p14:creationId xmlns:p14="http://schemas.microsoft.com/office/powerpoint/2010/main" val="30298370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orbit is a set of entities that are trusted to</a:t>
            </a:r>
            <a:r>
              <a:rPr lang="en-US" baseline="0" dirty="0" smtClean="0"/>
              <a:t> the same extent by the user in the same context.</a:t>
            </a:r>
          </a:p>
          <a:p>
            <a:endParaRPr lang="en-US" baseline="0" dirty="0" smtClean="0"/>
          </a:p>
          <a:p>
            <a:r>
              <a:rPr lang="en-US" baseline="0" dirty="0" smtClean="0"/>
              <a:t>Within an orbit, entities are not ordered relative to each other.</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78</a:t>
            </a:fld>
            <a:endParaRPr lang="en-US" dirty="0"/>
          </a:p>
        </p:txBody>
      </p:sp>
    </p:spTree>
    <p:extLst>
      <p:ext uri="{BB962C8B-B14F-4D97-AF65-F5344CB8AC3E}">
        <p14:creationId xmlns:p14="http://schemas.microsoft.com/office/powerpoint/2010/main" val="30298370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a:t>
            </a:r>
            <a:r>
              <a:rPr lang="en-US" baseline="0" dirty="0" smtClean="0"/>
              <a:t> a specific context, each orbit represents a different level of trust into which entities are mapped.</a:t>
            </a:r>
          </a:p>
          <a:p>
            <a:endParaRPr lang="en-US" baseline="0" dirty="0" smtClean="0"/>
          </a:p>
          <a:p>
            <a:r>
              <a:rPr lang="en-US" baseline="0" dirty="0" smtClean="0"/>
              <a:t>In a different context, the set of orbits, and the mapping to those orbits, may be different.</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79</a:t>
            </a:fld>
            <a:endParaRPr lang="en-US" dirty="0"/>
          </a:p>
        </p:txBody>
      </p:sp>
    </p:spTree>
    <p:extLst>
      <p:ext uri="{BB962C8B-B14F-4D97-AF65-F5344CB8AC3E}">
        <p14:creationId xmlns:p14="http://schemas.microsoft.com/office/powerpoint/2010/main" val="7689145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a user’s orbits, with respect to a specific context,</a:t>
            </a:r>
            <a:r>
              <a:rPr lang="en-US" baseline="0" dirty="0" smtClean="0"/>
              <a:t> are combined into a Solar System.</a:t>
            </a:r>
            <a:endParaRPr lang="en-US" dirty="0" smtClean="0"/>
          </a:p>
          <a:p>
            <a:endParaRPr lang="en-US" dirty="0" smtClean="0"/>
          </a:p>
          <a:p>
            <a:r>
              <a:rPr lang="en-US" dirty="0" smtClean="0"/>
              <a:t>A solar system is an</a:t>
            </a:r>
            <a:r>
              <a:rPr lang="en-US" baseline="0" dirty="0" smtClean="0"/>
              <a:t> </a:t>
            </a:r>
            <a:r>
              <a:rPr lang="en-US" sz="1200" dirty="0" smtClean="0">
                <a:solidFill>
                  <a:schemeClr val="bg1"/>
                </a:solidFill>
                <a:latin typeface="Century Gothic"/>
                <a:cs typeface="Century Gothic"/>
              </a:rPr>
              <a:t>set, ordered by label, of disjoint orbits.  </a:t>
            </a:r>
          </a:p>
          <a:p>
            <a:endParaRPr lang="en-US" sz="1200" dirty="0" smtClean="0">
              <a:solidFill>
                <a:schemeClr val="bg1"/>
              </a:solidFill>
              <a:latin typeface="Century Gothic"/>
              <a:cs typeface="Century Gothic"/>
            </a:endParaRPr>
          </a:p>
          <a:p>
            <a:r>
              <a:rPr lang="en-US" sz="1200" dirty="0" smtClean="0">
                <a:solidFill>
                  <a:schemeClr val="bg1"/>
                </a:solidFill>
                <a:latin typeface="Century Gothic"/>
                <a:cs typeface="Century Gothic"/>
              </a:rPr>
              <a:t>The</a:t>
            </a:r>
            <a:r>
              <a:rPr lang="en-US" sz="1200" baseline="0" dirty="0" smtClean="0">
                <a:solidFill>
                  <a:schemeClr val="bg1"/>
                </a:solidFill>
                <a:latin typeface="Century Gothic"/>
                <a:cs typeface="Century Gothic"/>
              </a:rPr>
              <a:t> Solar System </a:t>
            </a:r>
            <a:r>
              <a:rPr lang="en-US" sz="1200" dirty="0" smtClean="0">
                <a:solidFill>
                  <a:schemeClr val="bg1"/>
                </a:solidFill>
                <a:latin typeface="Century Gothic"/>
                <a:cs typeface="Century Gothic"/>
              </a:rPr>
              <a:t>is</a:t>
            </a:r>
            <a:r>
              <a:rPr lang="en-US" sz="1200" baseline="0" dirty="0" smtClean="0">
                <a:solidFill>
                  <a:schemeClr val="bg1"/>
                </a:solidFill>
                <a:latin typeface="Century Gothic"/>
                <a:cs typeface="Century Gothic"/>
              </a:rPr>
              <a:t> </a:t>
            </a:r>
            <a:r>
              <a:rPr lang="en-US" sz="1200" dirty="0" smtClean="0">
                <a:solidFill>
                  <a:schemeClr val="bg1"/>
                </a:solidFill>
                <a:latin typeface="Century Gothic"/>
                <a:cs typeface="Century Gothic"/>
              </a:rPr>
              <a:t>defined in a certain context by the user.</a:t>
            </a:r>
          </a:p>
          <a:p>
            <a:endParaRPr lang="en-US" sz="1200" dirty="0" smtClean="0">
              <a:solidFill>
                <a:schemeClr val="bg1"/>
              </a:solidFill>
              <a:latin typeface="Century Gothic"/>
              <a:cs typeface="Century Gothic"/>
            </a:endParaRPr>
          </a:p>
          <a:p>
            <a:r>
              <a:rPr lang="en-US" sz="1200" dirty="0" smtClean="0">
                <a:solidFill>
                  <a:schemeClr val="bg1"/>
                </a:solidFill>
                <a:latin typeface="Century Gothic"/>
                <a:cs typeface="Century Gothic"/>
              </a:rPr>
              <a:t>[IDENTIFY</a:t>
            </a:r>
            <a:r>
              <a:rPr lang="en-US" sz="1200" baseline="0" dirty="0" smtClean="0">
                <a:solidFill>
                  <a:schemeClr val="bg1"/>
                </a:solidFill>
                <a:latin typeface="Century Gothic"/>
                <a:cs typeface="Century Gothic"/>
              </a:rPr>
              <a:t> THE PARTS OF THE SOLAR SYSTEM IN THE ILLUSTRATION]</a:t>
            </a:r>
            <a:endParaRPr lang="en-US" sz="1200" dirty="0" smtClean="0">
              <a:solidFill>
                <a:schemeClr val="bg1"/>
              </a:solidFill>
              <a:latin typeface="Century Gothic"/>
              <a:cs typeface="Century Gothic"/>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80</a:t>
            </a:fld>
            <a:endParaRPr lang="en-US" dirty="0"/>
          </a:p>
        </p:txBody>
      </p:sp>
    </p:spTree>
    <p:extLst>
      <p:ext uri="{BB962C8B-B14F-4D97-AF65-F5344CB8AC3E}">
        <p14:creationId xmlns:p14="http://schemas.microsoft.com/office/powerpoint/2010/main" val="12496460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Within a Solar System, trust</a:t>
            </a:r>
            <a:r>
              <a:rPr lang="en-US" baseline="0" dirty="0" smtClean="0"/>
              <a:t> is </a:t>
            </a:r>
            <a:r>
              <a:rPr lang="en-US" dirty="0" smtClean="0">
                <a:solidFill>
                  <a:schemeClr val="bg1"/>
                </a:solidFill>
                <a:latin typeface="Century Gothic"/>
                <a:cs typeface="Century Gothic"/>
              </a:rPr>
              <a:t>ordered by orbit label</a:t>
            </a:r>
            <a:r>
              <a:rPr lang="en-US" dirty="0" smtClean="0">
                <a:solidFill>
                  <a:schemeClr val="tx1"/>
                </a:solidFill>
                <a:latin typeface="+mn-lt"/>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chemeClr val="tx1"/>
              </a:solidFill>
              <a:latin typeface="+mn-lt"/>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mn-lt"/>
                <a:cs typeface="+mn-cs"/>
              </a:rPr>
              <a:t>So</a:t>
            </a:r>
            <a:r>
              <a:rPr lang="en-US" baseline="0" dirty="0" smtClean="0">
                <a:solidFill>
                  <a:schemeClr val="tx1"/>
                </a:solidFill>
                <a:latin typeface="+mn-lt"/>
                <a:cs typeface="+mn-cs"/>
              </a:rPr>
              <a:t> to be clear, orbits are ordered by label, and the entities within those orbits are partially ordered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chemeClr val="tx1"/>
              </a:solidFill>
              <a:latin typeface="+mn-lt"/>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chemeClr val="tx1"/>
                </a:solidFill>
                <a:latin typeface="+mn-lt"/>
                <a:cs typeface="+mn-cs"/>
              </a:rPr>
              <a:t>relative to the other entities in the Solar System, based on the extent to which they are trusted in a given context.</a:t>
            </a:r>
          </a:p>
        </p:txBody>
      </p:sp>
      <p:sp>
        <p:nvSpPr>
          <p:cNvPr id="4" name="Slide Number Placeholder 3"/>
          <p:cNvSpPr>
            <a:spLocks noGrp="1"/>
          </p:cNvSpPr>
          <p:nvPr>
            <p:ph type="sldNum" sz="quarter" idx="10"/>
          </p:nvPr>
        </p:nvSpPr>
        <p:spPr/>
        <p:txBody>
          <a:bodyPr/>
          <a:lstStyle/>
          <a:p>
            <a:fld id="{3BAE3DCE-E3EB-914F-A4BD-0FDCCA25D69C}" type="slidenum">
              <a:rPr lang="en-US" smtClean="0"/>
              <a:t>81</a:t>
            </a:fld>
            <a:endParaRPr lang="en-US" dirty="0"/>
          </a:p>
        </p:txBody>
      </p:sp>
    </p:spTree>
    <p:extLst>
      <p:ext uri="{BB962C8B-B14F-4D97-AF65-F5344CB8AC3E}">
        <p14:creationId xmlns:p14="http://schemas.microsoft.com/office/powerpoint/2010/main" val="169208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similar problem</a:t>
            </a:r>
            <a:r>
              <a:rPr lang="en-US" baseline="0" dirty="0" smtClean="0"/>
              <a:t> arises in the real world with respect to identity.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[GO TO SLIDE TEXT HERE</a:t>
            </a:r>
            <a:r>
              <a:rPr lang="en-US" baseline="0" dirty="0" smtClean="0"/>
              <a:t>]</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BAE3DCE-E3EB-914F-A4BD-0FDCCA25D69C}" type="slidenum">
              <a:rPr lang="en-US" smtClean="0"/>
              <a:t>9</a:t>
            </a:fld>
            <a:endParaRPr lang="en-US" dirty="0"/>
          </a:p>
        </p:txBody>
      </p:sp>
    </p:spTree>
    <p:extLst>
      <p:ext uri="{BB962C8B-B14F-4D97-AF65-F5344CB8AC3E}">
        <p14:creationId xmlns:p14="http://schemas.microsoft.com/office/powerpoint/2010/main" val="13812319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a:r>
            <a:r>
              <a:rPr lang="en-US" baseline="0" dirty="0" smtClean="0"/>
              <a:t>e </a:t>
            </a:r>
            <a:r>
              <a:rPr lang="en-US" dirty="0" smtClean="0">
                <a:solidFill>
                  <a:schemeClr val="bg1"/>
                </a:solidFill>
                <a:latin typeface="Century Gothic"/>
                <a:cs typeface="Century Gothic"/>
              </a:rPr>
              <a:t>minimally trusted orbit is special, because</a:t>
            </a:r>
            <a:r>
              <a:rPr lang="en-US" baseline="0" dirty="0" smtClean="0">
                <a:solidFill>
                  <a:schemeClr val="bg1"/>
                </a:solidFill>
                <a:latin typeface="Century Gothic"/>
                <a:cs typeface="Century Gothic"/>
              </a:rPr>
              <a:t> an entity is considered sufficiently trusted in a given context</a:t>
            </a:r>
          </a:p>
          <a:p>
            <a:endParaRPr lang="en-US" baseline="0" dirty="0" smtClean="0">
              <a:solidFill>
                <a:schemeClr val="bg1"/>
              </a:solidFill>
              <a:latin typeface="Century Gothic"/>
              <a:cs typeface="Century Gothic"/>
            </a:endParaRPr>
          </a:p>
          <a:p>
            <a:r>
              <a:rPr lang="en-US" baseline="0" dirty="0" smtClean="0">
                <a:solidFill>
                  <a:schemeClr val="bg1"/>
                </a:solidFill>
                <a:latin typeface="Century Gothic"/>
                <a:cs typeface="Century Gothic"/>
              </a:rPr>
              <a:t>if and only that entity is an an orbit with a label at least as high as that of the minimally trusted orbit</a:t>
            </a:r>
          </a:p>
          <a:p>
            <a:endParaRPr lang="en-US" baseline="0" dirty="0" smtClean="0">
              <a:solidFill>
                <a:schemeClr val="bg1"/>
              </a:solidFill>
              <a:latin typeface="Century Gothic"/>
              <a:cs typeface="Century Gothic"/>
            </a:endParaRPr>
          </a:p>
        </p:txBody>
      </p:sp>
      <p:sp>
        <p:nvSpPr>
          <p:cNvPr id="4" name="Slide Number Placeholder 3"/>
          <p:cNvSpPr>
            <a:spLocks noGrp="1"/>
          </p:cNvSpPr>
          <p:nvPr>
            <p:ph type="sldNum" sz="quarter" idx="10"/>
          </p:nvPr>
        </p:nvSpPr>
        <p:spPr/>
        <p:txBody>
          <a:bodyPr/>
          <a:lstStyle/>
          <a:p>
            <a:fld id="{3BAE3DCE-E3EB-914F-A4BD-0FDCCA25D69C}" type="slidenum">
              <a:rPr lang="en-US" smtClean="0"/>
              <a:t>82</a:t>
            </a:fld>
            <a:endParaRPr lang="en-US" dirty="0"/>
          </a:p>
        </p:txBody>
      </p:sp>
    </p:spTree>
    <p:extLst>
      <p:ext uri="{BB962C8B-B14F-4D97-AF65-F5344CB8AC3E}">
        <p14:creationId xmlns:p14="http://schemas.microsoft.com/office/powerpoint/2010/main" val="31357444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Policies are functions that map entities to orbits.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bg1"/>
                </a:solidFill>
                <a:latin typeface="Century Gothic"/>
                <a:cs typeface="Century Gothic"/>
              </a:rPr>
              <a:t>A policy generates &lt;solar system, orbit, context&gt; assignment</a:t>
            </a:r>
            <a:r>
              <a:rPr lang="en-US" baseline="0" dirty="0" smtClean="0">
                <a:solidFill>
                  <a:schemeClr val="bg1"/>
                </a:solidFill>
                <a:latin typeface="Century Gothic"/>
                <a:cs typeface="Century Gothic"/>
              </a:rPr>
              <a:t> for an entity </a:t>
            </a:r>
            <a:r>
              <a:rPr lang="en-US" dirty="0" smtClean="0">
                <a:solidFill>
                  <a:schemeClr val="bg1"/>
                </a:solidFill>
                <a:latin typeface="Century Gothic"/>
                <a:cs typeface="Century Gothic"/>
              </a:rPr>
              <a:t>based 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latin typeface="Century Gothic"/>
              <a:cs typeface="Century Gothic"/>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bg1"/>
                </a:solidFill>
                <a:latin typeface="Century Gothic"/>
                <a:cs typeface="Century Gothic"/>
              </a:rPr>
              <a:t>the</a:t>
            </a:r>
            <a:r>
              <a:rPr lang="en-US" baseline="0" dirty="0" smtClean="0">
                <a:solidFill>
                  <a:schemeClr val="bg1"/>
                </a:solidFill>
                <a:latin typeface="Century Gothic"/>
                <a:cs typeface="Century Gothic"/>
              </a:rPr>
              <a:t> properties of that entity, and a specific </a:t>
            </a:r>
            <a:r>
              <a:rPr lang="en-US" dirty="0" smtClean="0">
                <a:solidFill>
                  <a:schemeClr val="bg1"/>
                </a:solidFill>
                <a:latin typeface="Century Gothic"/>
                <a:cs typeface="Century Gothic"/>
              </a:rPr>
              <a:t>context</a:t>
            </a:r>
          </a:p>
          <a:p>
            <a:endParaRPr lang="en-US" dirty="0" smtClean="0"/>
          </a:p>
          <a:p>
            <a:r>
              <a:rPr lang="en-US" dirty="0" smtClean="0"/>
              <a:t>(Coul</a:t>
            </a:r>
            <a:r>
              <a:rPr lang="en-US" baseline="0" dirty="0" smtClean="0"/>
              <a:t>d have one solar system with many contexts, or one context per system.  That’s why the output tuple contains a context.)</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83</a:t>
            </a:fld>
            <a:endParaRPr lang="en-US" dirty="0"/>
          </a:p>
        </p:txBody>
      </p:sp>
    </p:spTree>
    <p:extLst>
      <p:ext uri="{BB962C8B-B14F-4D97-AF65-F5344CB8AC3E}">
        <p14:creationId xmlns:p14="http://schemas.microsoft.com/office/powerpoint/2010/main" val="26589446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in the context of authentication, a passport</a:t>
            </a:r>
            <a:r>
              <a:rPr lang="en-US" baseline="0" dirty="0" smtClean="0"/>
              <a:t> plus a driver’s license may be trusted more than a </a:t>
            </a:r>
          </a:p>
          <a:p>
            <a:endParaRPr lang="en-US" baseline="0" dirty="0" smtClean="0"/>
          </a:p>
          <a:p>
            <a:r>
              <a:rPr lang="en-US" baseline="0" dirty="0" smtClean="0"/>
              <a:t>driver’s license alone, because the combination provides stronger evidence of the entity’s identity than the </a:t>
            </a:r>
          </a:p>
          <a:p>
            <a:endParaRPr lang="en-US" baseline="0" dirty="0" smtClean="0"/>
          </a:p>
          <a:p>
            <a:r>
              <a:rPr lang="en-US" baseline="0" dirty="0" smtClean="0"/>
              <a:t>license alone does.</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84</a:t>
            </a:fld>
            <a:endParaRPr lang="en-US" dirty="0"/>
          </a:p>
        </p:txBody>
      </p:sp>
    </p:spTree>
    <p:extLst>
      <p:ext uri="{BB962C8B-B14F-4D97-AF65-F5344CB8AC3E}">
        <p14:creationId xmlns:p14="http://schemas.microsoft.com/office/powerpoint/2010/main" val="15219190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relation</a:t>
            </a:r>
            <a:r>
              <a:rPr lang="en-US" baseline="0" dirty="0" smtClean="0"/>
              <a:t> </a:t>
            </a:r>
            <a:r>
              <a:rPr lang="en-US" sz="1200" kern="1200" dirty="0" smtClean="0">
                <a:solidFill>
                  <a:schemeClr val="tx1"/>
                </a:solidFill>
                <a:effectLst/>
                <a:latin typeface="+mn-lt"/>
                <a:ea typeface="+mn-ea"/>
                <a:cs typeface="+mn-cs"/>
              </a:rPr>
              <a:t>is a mapping of a entities to</a:t>
            </a:r>
            <a:r>
              <a:rPr lang="en-US" sz="1200" kern="1200" baseline="0" dirty="0" smtClean="0">
                <a:solidFill>
                  <a:schemeClr val="tx1"/>
                </a:solidFill>
                <a:effectLst/>
                <a:latin typeface="+mn-lt"/>
                <a:ea typeface="+mn-ea"/>
                <a:cs typeface="+mn-cs"/>
              </a:rPr>
              <a:t> specific orbits in specific solar systems, based on a given policy.</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[GO</a:t>
            </a:r>
            <a:r>
              <a:rPr lang="en-US" sz="1200" kern="1200" baseline="0" dirty="0" smtClean="0">
                <a:solidFill>
                  <a:schemeClr val="tx1"/>
                </a:solidFill>
                <a:effectLst/>
                <a:latin typeface="+mn-lt"/>
                <a:ea typeface="+mn-ea"/>
                <a:cs typeface="+mn-cs"/>
              </a:rPr>
              <a:t> THROUGH EXAMPLE ON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85</a:t>
            </a:fld>
            <a:endParaRPr lang="en-US" dirty="0"/>
          </a:p>
        </p:txBody>
      </p:sp>
    </p:spTree>
    <p:extLst>
      <p:ext uri="{BB962C8B-B14F-4D97-AF65-F5344CB8AC3E}">
        <p14:creationId xmlns:p14="http://schemas.microsoft.com/office/powerpoint/2010/main" val="26004652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two types of relations.</a:t>
            </a:r>
          </a:p>
          <a:p>
            <a:endParaRPr lang="en-US" baseline="0" dirty="0" smtClean="0"/>
          </a:p>
          <a:p>
            <a:r>
              <a:rPr lang="en-US" baseline="0" dirty="0" smtClean="0"/>
              <a:t>A direct relation is based </a:t>
            </a:r>
            <a:r>
              <a:rPr lang="en-US" sz="1200" dirty="0" smtClean="0">
                <a:solidFill>
                  <a:schemeClr val="bg1"/>
                </a:solidFill>
                <a:latin typeface="Century Gothic"/>
                <a:cs typeface="Century Gothic"/>
              </a:rPr>
              <a:t>what one entity knows directly about another.  For</a:t>
            </a:r>
            <a:r>
              <a:rPr lang="en-US" sz="1200" baseline="0" dirty="0" smtClean="0">
                <a:solidFill>
                  <a:schemeClr val="bg1"/>
                </a:solidFill>
                <a:latin typeface="Century Gothic"/>
                <a:cs typeface="Century Gothic"/>
              </a:rPr>
              <a:t> example, you most likely know your parents, friends, or children directly.</a:t>
            </a:r>
          </a:p>
          <a:p>
            <a:endParaRPr lang="en-US" sz="1200" baseline="0" dirty="0" smtClean="0">
              <a:solidFill>
                <a:schemeClr val="bg1"/>
              </a:solidFill>
              <a:latin typeface="Century Gothic"/>
              <a:cs typeface="Century Gothic"/>
            </a:endParaRPr>
          </a:p>
          <a:p>
            <a:r>
              <a:rPr lang="en-US" sz="1200" baseline="0" dirty="0" smtClean="0">
                <a:solidFill>
                  <a:schemeClr val="bg1"/>
                </a:solidFill>
                <a:latin typeface="Century Gothic"/>
                <a:cs typeface="Century Gothic"/>
              </a:rPr>
              <a:t>Relations are unidirectional.  I may trust you more or less than you trust me in the same context.</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86</a:t>
            </a:fld>
            <a:endParaRPr lang="en-US" dirty="0"/>
          </a:p>
        </p:txBody>
      </p:sp>
    </p:spTree>
    <p:extLst>
      <p:ext uri="{BB962C8B-B14F-4D97-AF65-F5344CB8AC3E}">
        <p14:creationId xmlns:p14="http://schemas.microsoft.com/office/powerpoint/2010/main" val="25489285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 indirect relation</a:t>
            </a:r>
            <a:r>
              <a:rPr lang="en-US" baseline="0" dirty="0" smtClean="0"/>
              <a:t> is composed of a path of direct relations, based </a:t>
            </a:r>
            <a:r>
              <a:rPr lang="en-US" sz="1200" dirty="0" smtClean="0">
                <a:solidFill>
                  <a:schemeClr val="bg1"/>
                </a:solidFill>
                <a:latin typeface="Century Gothic"/>
                <a:cs typeface="Century Gothic"/>
              </a:rPr>
              <a:t>on what one entity knows about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chemeClr val="bg1"/>
              </a:solidFill>
              <a:latin typeface="Century Gothic"/>
              <a:cs typeface="Century Gothic"/>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Century Gothic"/>
                <a:cs typeface="Century Gothic"/>
              </a:rPr>
              <a:t>another entity through intermediate parties in a given context</a:t>
            </a:r>
          </a:p>
          <a:p>
            <a:endParaRPr lang="en-US" dirty="0" smtClean="0"/>
          </a:p>
          <a:p>
            <a:r>
              <a:rPr lang="en-US" dirty="0" smtClean="0"/>
              <a:t>For example, Alice knows Bob</a:t>
            </a:r>
            <a:r>
              <a:rPr lang="en-US" baseline="0" dirty="0" smtClean="0"/>
              <a:t> directly, and Dave indirectly.</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87</a:t>
            </a:fld>
            <a:endParaRPr lang="en-US" dirty="0"/>
          </a:p>
        </p:txBody>
      </p:sp>
    </p:spTree>
    <p:extLst>
      <p:ext uri="{BB962C8B-B14F-4D97-AF65-F5344CB8AC3E}">
        <p14:creationId xmlns:p14="http://schemas.microsoft.com/office/powerpoint/2010/main" val="18201498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Paths r</a:t>
            </a:r>
            <a:r>
              <a:rPr lang="en-US" dirty="0" smtClean="0">
                <a:solidFill>
                  <a:schemeClr val="bg1"/>
                </a:solidFill>
                <a:latin typeface="Century Gothic"/>
                <a:cs typeface="Century Gothic"/>
              </a:rPr>
              <a:t>epresent trust relations</a:t>
            </a:r>
          </a:p>
          <a:p>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88</a:t>
            </a:fld>
            <a:endParaRPr lang="en-US" dirty="0"/>
          </a:p>
        </p:txBody>
      </p:sp>
    </p:spTree>
    <p:extLst>
      <p:ext uri="{BB962C8B-B14F-4D97-AF65-F5344CB8AC3E}">
        <p14:creationId xmlns:p14="http://schemas.microsoft.com/office/powerpoint/2010/main" val="247318080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They are r</a:t>
            </a:r>
            <a:r>
              <a:rPr lang="en-US" dirty="0" smtClean="0">
                <a:solidFill>
                  <a:schemeClr val="bg1"/>
                </a:solidFill>
                <a:latin typeface="Century Gothic"/>
                <a:cs typeface="Century Gothic"/>
              </a:rPr>
              <a:t>epresented with an ordered set of pairs</a:t>
            </a:r>
          </a:p>
          <a:p>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89</a:t>
            </a:fld>
            <a:endParaRPr lang="en-US" dirty="0"/>
          </a:p>
        </p:txBody>
      </p:sp>
    </p:spTree>
    <p:extLst>
      <p:ext uri="{BB962C8B-B14F-4D97-AF65-F5344CB8AC3E}">
        <p14:creationId xmlns:p14="http://schemas.microsoft.com/office/powerpoint/2010/main" val="25892913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bg1"/>
                </a:solidFill>
                <a:latin typeface="Century Gothic"/>
                <a:cs typeface="Century Gothic"/>
              </a:rPr>
              <a:t>Each entity specifies the maximum node count (N) that it will accept in a given path</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chemeClr val="bg1"/>
              </a:solidFill>
              <a:latin typeface="Century Gothic"/>
              <a:cs typeface="Century Gothic"/>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bg1"/>
                </a:solidFill>
                <a:latin typeface="Century Gothic"/>
                <a:cs typeface="Century Gothic"/>
              </a:rPr>
              <a:t>A</a:t>
            </a:r>
            <a:r>
              <a:rPr lang="en-US" baseline="0" dirty="0" smtClean="0">
                <a:solidFill>
                  <a:schemeClr val="bg1"/>
                </a:solidFill>
                <a:latin typeface="Century Gothic"/>
                <a:cs typeface="Century Gothic"/>
              </a:rPr>
              <a:t> will not accept a path to C, because A will only trust paths with 2 or fewer nodes.</a:t>
            </a:r>
            <a:endParaRPr lang="en-US" dirty="0" smtClean="0">
              <a:solidFill>
                <a:schemeClr val="bg1"/>
              </a:solidFill>
              <a:latin typeface="Century Gothic"/>
              <a:cs typeface="Century Gothic"/>
            </a:endParaRPr>
          </a:p>
          <a:p>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90</a:t>
            </a:fld>
            <a:endParaRPr lang="en-US" dirty="0"/>
          </a:p>
        </p:txBody>
      </p:sp>
    </p:spTree>
    <p:extLst>
      <p:ext uri="{BB962C8B-B14F-4D97-AF65-F5344CB8AC3E}">
        <p14:creationId xmlns:p14="http://schemas.microsoft.com/office/powerpoint/2010/main" val="32768623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for a path from one node to another to</a:t>
            </a:r>
            <a:r>
              <a:rPr lang="en-US" baseline="0" dirty="0" smtClean="0"/>
              <a:t> exist, the relation must be sufficiently trusted.</a:t>
            </a:r>
            <a:endParaRPr lang="en-US" dirty="0" smtClean="0"/>
          </a:p>
          <a:p>
            <a:endParaRPr lang="en-US" dirty="0" smtClean="0"/>
          </a:p>
          <a:p>
            <a:r>
              <a:rPr lang="en-US" dirty="0" smtClean="0"/>
              <a:t>A sufficiently</a:t>
            </a:r>
            <a:r>
              <a:rPr lang="en-US" baseline="0" dirty="0" smtClean="0"/>
              <a:t> trusted direct relation occurs </a:t>
            </a:r>
            <a:r>
              <a:rPr lang="en-US" sz="1200" dirty="0" smtClean="0">
                <a:solidFill>
                  <a:schemeClr val="bg1"/>
                </a:solidFill>
                <a:latin typeface="Century Gothic"/>
                <a:cs typeface="Century Gothic"/>
              </a:rPr>
              <a:t>when an entity is in an orbit at least that is as trusted as the minimally trusted orbit in a given context</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91</a:t>
            </a:fld>
            <a:endParaRPr lang="en-US" dirty="0"/>
          </a:p>
        </p:txBody>
      </p:sp>
    </p:spTree>
    <p:extLst>
      <p:ext uri="{BB962C8B-B14F-4D97-AF65-F5344CB8AC3E}">
        <p14:creationId xmlns:p14="http://schemas.microsoft.com/office/powerpoint/2010/main" val="2946515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Likewise, we can consider a real world anonymity</a:t>
            </a:r>
            <a:r>
              <a:rPr lang="en-US" baseline="0" dirty="0" smtClean="0"/>
              <a:t> problem.</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Consider</a:t>
            </a:r>
            <a:r>
              <a:rPr lang="en-US" baseline="0" dirty="0" smtClean="0"/>
              <a:t> a patient in a hospital.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order to receive treatment, the patient must not be anonymous from the perspective of her doctors.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However, she must be anonymous from the perspective of random observers outside of the hospital, in order to protect her privacy and comply with HIPPA regulations.</a:t>
            </a:r>
          </a:p>
        </p:txBody>
      </p:sp>
      <p:sp>
        <p:nvSpPr>
          <p:cNvPr id="4" name="Slide Number Placeholder 3"/>
          <p:cNvSpPr>
            <a:spLocks noGrp="1"/>
          </p:cNvSpPr>
          <p:nvPr>
            <p:ph type="sldNum" sz="quarter" idx="10"/>
          </p:nvPr>
        </p:nvSpPr>
        <p:spPr/>
        <p:txBody>
          <a:bodyPr/>
          <a:lstStyle/>
          <a:p>
            <a:fld id="{3BAE3DCE-E3EB-914F-A4BD-0FDCCA25D69C}" type="slidenum">
              <a:rPr lang="en-US" smtClean="0"/>
              <a:t>10</a:t>
            </a:fld>
            <a:endParaRPr lang="en-US" dirty="0"/>
          </a:p>
        </p:txBody>
      </p:sp>
    </p:spTree>
    <p:extLst>
      <p:ext uri="{BB962C8B-B14F-4D97-AF65-F5344CB8AC3E}">
        <p14:creationId xmlns:p14="http://schemas.microsoft.com/office/powerpoint/2010/main" val="14658096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sufficiently trusted indirect relation</a:t>
            </a:r>
            <a:r>
              <a:rPr lang="en-US" baseline="0" dirty="0" smtClean="0"/>
              <a:t> is a path </a:t>
            </a:r>
            <a:r>
              <a:rPr lang="en-US" dirty="0" smtClean="0">
                <a:solidFill>
                  <a:schemeClr val="bg1"/>
                </a:solidFill>
                <a:latin typeface="Century Gothic"/>
                <a:cs typeface="Century Gothic"/>
              </a:rPr>
              <a:t>path composed entirely of sufficiently trusted direct relations.</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92</a:t>
            </a:fld>
            <a:endParaRPr lang="en-US" dirty="0"/>
          </a:p>
        </p:txBody>
      </p:sp>
    </p:spTree>
    <p:extLst>
      <p:ext uri="{BB962C8B-B14F-4D97-AF65-F5344CB8AC3E}">
        <p14:creationId xmlns:p14="http://schemas.microsoft.com/office/powerpoint/2010/main" val="9054239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For example,</a:t>
            </a:r>
            <a:r>
              <a:rPr lang="en-US" baseline="0" dirty="0" smtClean="0"/>
              <a:t> </a:t>
            </a:r>
            <a:r>
              <a:rPr lang="en-US" dirty="0" smtClean="0"/>
              <a:t>A trusts B sufficiently in its current context.  B trusts C sufficiently in its current context (ex: medicine)</a:t>
            </a:r>
          </a:p>
          <a:p>
            <a:endParaRPr lang="en-US" dirty="0" smtClean="0"/>
          </a:p>
          <a:p>
            <a:r>
              <a:rPr lang="en-US" dirty="0" smtClean="0"/>
              <a:t>Note that the contexts</a:t>
            </a:r>
            <a:r>
              <a:rPr lang="en-US" baseline="0" dirty="0" smtClean="0"/>
              <a:t> of evaluation need not be the same on every hop.  </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93</a:t>
            </a:fld>
            <a:endParaRPr lang="en-US" dirty="0"/>
          </a:p>
        </p:txBody>
      </p:sp>
    </p:spTree>
    <p:extLst>
      <p:ext uri="{BB962C8B-B14F-4D97-AF65-F5344CB8AC3E}">
        <p14:creationId xmlns:p14="http://schemas.microsoft.com/office/powerpoint/2010/main" val="333218830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Sufficiently trusted entities are entities that </a:t>
            </a:r>
            <a:r>
              <a:rPr lang="en-US" dirty="0" smtClean="0">
                <a:solidFill>
                  <a:schemeClr val="bg1"/>
                </a:solidFill>
                <a:latin typeface="Century Gothic"/>
                <a:cs typeface="Century Gothic"/>
              </a:rPr>
              <a:t>a given user can reach through a sufficiently trusted path</a:t>
            </a:r>
          </a:p>
          <a:p>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94</a:t>
            </a:fld>
            <a:endParaRPr lang="en-US" dirty="0"/>
          </a:p>
        </p:txBody>
      </p:sp>
    </p:spTree>
    <p:extLst>
      <p:ext uri="{BB962C8B-B14F-4D97-AF65-F5344CB8AC3E}">
        <p14:creationId xmlns:p14="http://schemas.microsoft.com/office/powerpoint/2010/main" val="37445167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Messages are data, such as certificates, recommendations, and</a:t>
            </a:r>
            <a:r>
              <a:rPr lang="en-US" baseline="0" dirty="0" smtClean="0"/>
              <a:t> files</a:t>
            </a:r>
            <a:r>
              <a:rPr lang="en-US" dirty="0" smtClean="0"/>
              <a:t>, that are </a:t>
            </a:r>
            <a:r>
              <a:rPr lang="en-US" sz="1200" dirty="0" smtClean="0">
                <a:solidFill>
                  <a:schemeClr val="bg1"/>
                </a:solidFill>
                <a:latin typeface="Century Gothic"/>
                <a:cs typeface="Century Gothic"/>
              </a:rPr>
              <a:t>sent from a sender to a receiver.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chemeClr val="bg1"/>
              </a:solidFill>
              <a:latin typeface="Century Gothic"/>
              <a:cs typeface="Century Gothic"/>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Century Gothic"/>
                <a:cs typeface="Century Gothic"/>
              </a:rPr>
              <a:t>Messages are trusted as much as the most trusted path to the “sender” (which might be a database or file, rather than a person).</a:t>
            </a:r>
          </a:p>
          <a:p>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95</a:t>
            </a:fld>
            <a:endParaRPr lang="en-US" dirty="0"/>
          </a:p>
        </p:txBody>
      </p:sp>
    </p:spTree>
    <p:extLst>
      <p:ext uri="{BB962C8B-B14F-4D97-AF65-F5344CB8AC3E}">
        <p14:creationId xmlns:p14="http://schemas.microsoft.com/office/powerpoint/2010/main" val="35933239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bg1"/>
                </a:solidFill>
                <a:latin typeface="Century Gothic"/>
                <a:cs typeface="Century Gothic"/>
              </a:rPr>
              <a:t>How can we securely find the DAG of all paths from a user to its sufficiently trusted entities?</a:t>
            </a:r>
          </a:p>
          <a:p>
            <a:endParaRPr lang="en-US" dirty="0" smtClean="0"/>
          </a:p>
          <a:p>
            <a:r>
              <a:rPr lang="en-US" dirty="0" smtClean="0"/>
              <a:t>This is the Path Discovery Problem</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96</a:t>
            </a:fld>
            <a:endParaRPr lang="en-US" dirty="0"/>
          </a:p>
        </p:txBody>
      </p:sp>
    </p:spTree>
    <p:extLst>
      <p:ext uri="{BB962C8B-B14F-4D97-AF65-F5344CB8AC3E}">
        <p14:creationId xmlns:p14="http://schemas.microsoft.com/office/powerpoint/2010/main" val="9470258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solve this using the path discovery algorithm.</a:t>
            </a:r>
          </a:p>
          <a:p>
            <a:endParaRPr lang="en-US" dirty="0" smtClean="0"/>
          </a:p>
          <a:p>
            <a:r>
              <a:rPr lang="en-US" dirty="0" smtClean="0"/>
              <a:t>[STEP THROUGH EXAMPLE ON SLIDES]</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97</a:t>
            </a:fld>
            <a:endParaRPr lang="en-US" dirty="0"/>
          </a:p>
        </p:txBody>
      </p:sp>
    </p:spTree>
    <p:extLst>
      <p:ext uri="{BB962C8B-B14F-4D97-AF65-F5344CB8AC3E}">
        <p14:creationId xmlns:p14="http://schemas.microsoft.com/office/powerpoint/2010/main" val="42534624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bg1"/>
                </a:solidFill>
                <a:latin typeface="Century Gothic"/>
                <a:cs typeface="Century Gothic"/>
              </a:rPr>
              <a:t>The procedure repeats until the path from A terminates</a:t>
            </a:r>
          </a:p>
          <a:p>
            <a:endParaRPr lang="en-US" dirty="0" smtClean="0"/>
          </a:p>
          <a:p>
            <a:r>
              <a:rPr lang="en-US" dirty="0" smtClean="0"/>
              <a:t>Although</a:t>
            </a:r>
            <a:r>
              <a:rPr lang="en-US" baseline="0" dirty="0" smtClean="0"/>
              <a:t> not shown here, the query and response messages use a variety of techniques including message</a:t>
            </a:r>
          </a:p>
          <a:p>
            <a:r>
              <a:rPr lang="en-US" baseline="0" dirty="0" smtClean="0"/>
              <a:t>signing, </a:t>
            </a:r>
            <a:r>
              <a:rPr lang="en-US" baseline="0" dirty="0" err="1" smtClean="0"/>
              <a:t>nonces</a:t>
            </a:r>
            <a:r>
              <a:rPr lang="en-US" baseline="0" dirty="0" smtClean="0"/>
              <a:t>, and key trust evaluation to ensure that trust assertions can not be manipulated by malicious nodes.</a:t>
            </a:r>
          </a:p>
          <a:p>
            <a:endParaRPr lang="en-US" baseline="0" dirty="0" smtClean="0"/>
          </a:p>
          <a:p>
            <a:r>
              <a:rPr lang="en-US" baseline="0" dirty="0" smtClean="0"/>
              <a:t>[IF ASKED, DISSERTATION SECTION 4.9 SHOWS HOW THIS IS DONE IN GREAT DETAIL.]</a:t>
            </a:r>
          </a:p>
          <a:p>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102</a:t>
            </a:fld>
            <a:endParaRPr lang="en-US" dirty="0"/>
          </a:p>
        </p:txBody>
      </p:sp>
    </p:spTree>
    <p:extLst>
      <p:ext uri="{BB962C8B-B14F-4D97-AF65-F5344CB8AC3E}">
        <p14:creationId xmlns:p14="http://schemas.microsoft.com/office/powerpoint/2010/main" val="28605090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103</a:t>
            </a:fld>
            <a:endParaRPr lang="en-US" dirty="0"/>
          </a:p>
        </p:txBody>
      </p:sp>
    </p:spTree>
    <p:extLst>
      <p:ext uri="{BB962C8B-B14F-4D97-AF65-F5344CB8AC3E}">
        <p14:creationId xmlns:p14="http://schemas.microsoft.com/office/powerpoint/2010/main" val="52440848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verbally how these</a:t>
            </a:r>
            <a:r>
              <a:rPr lang="en-US" baseline="0" dirty="0" smtClean="0"/>
              <a:t> r</a:t>
            </a:r>
            <a:r>
              <a:rPr lang="en-US" dirty="0" smtClean="0"/>
              <a:t>elate to each other</a:t>
            </a:r>
          </a:p>
          <a:p>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112</a:t>
            </a:fld>
            <a:endParaRPr lang="en-US" dirty="0"/>
          </a:p>
        </p:txBody>
      </p:sp>
    </p:spTree>
    <p:extLst>
      <p:ext uri="{BB962C8B-B14F-4D97-AF65-F5344CB8AC3E}">
        <p14:creationId xmlns:p14="http://schemas.microsoft.com/office/powerpoint/2010/main" val="30352099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sz="1200" dirty="0" smtClean="0"/>
              <a:t>Attribute Based Access Control uses</a:t>
            </a:r>
            <a:r>
              <a:rPr lang="en-US" sz="1200" baseline="0" dirty="0" smtClean="0"/>
              <a:t> Boolean expressions and conditionals to determine access rights based on the attributes of subjects, actions, resources, and contexts.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 (See </a:t>
            </a:r>
            <a:r>
              <a:rPr lang="en-US" sz="1200" u="sng" baseline="0" dirty="0" smtClean="0"/>
              <a:t>NIST SP 800-162, Guide to Attribute Based Access Control (ABAC) Definition and Considerations </a:t>
            </a:r>
            <a:r>
              <a:rPr lang="en-US" sz="1200" baseline="0" dirty="0" smtClean="0"/>
              <a:t>for details)</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113</a:t>
            </a:fld>
            <a:endParaRPr lang="en-US" dirty="0"/>
          </a:p>
        </p:txBody>
      </p:sp>
    </p:spTree>
    <p:extLst>
      <p:ext uri="{BB962C8B-B14F-4D97-AF65-F5344CB8AC3E}">
        <p14:creationId xmlns:p14="http://schemas.microsoft.com/office/powerpoint/2010/main" val="598502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Previous work into</a:t>
            </a:r>
            <a:r>
              <a:rPr lang="en-US" baseline="0" dirty="0" smtClean="0"/>
              <a:t> identity models </a:t>
            </a:r>
            <a:r>
              <a:rPr lang="en-US" dirty="0" smtClean="0"/>
              <a:t>by other researchers made</a:t>
            </a:r>
            <a:r>
              <a:rPr lang="en-US" baseline="0" dirty="0" smtClean="0"/>
              <a:t> the assumption that entities had a single, globally applicable identity.  </a:t>
            </a:r>
          </a:p>
          <a:p>
            <a:endParaRPr lang="en-US" baseline="0" dirty="0" smtClean="0"/>
          </a:p>
          <a:p>
            <a:r>
              <a:rPr lang="en-US" baseline="0" dirty="0" smtClean="0"/>
              <a:t>However, I will show shortly that </a:t>
            </a:r>
            <a:r>
              <a:rPr lang="en-US" sz="1200" dirty="0" smtClean="0">
                <a:solidFill>
                  <a:srgbClr val="000000"/>
                </a:solidFill>
                <a:latin typeface="Century Gothic" charset="0"/>
                <a:ea typeface="Century Gothic" charset="0"/>
                <a:cs typeface="Century Gothic" charset="0"/>
              </a:rPr>
              <a:t>Identities are subjective, not objective, and that they are dynamic, not static.</a:t>
            </a:r>
          </a:p>
          <a:p>
            <a:endParaRPr lang="en-US" sz="1200" dirty="0" smtClean="0">
              <a:solidFill>
                <a:srgbClr val="000000"/>
              </a:solidFill>
              <a:latin typeface="Century Gothic" charset="0"/>
              <a:ea typeface="Century Gothic" charset="0"/>
              <a:cs typeface="Century Gothic" charset="0"/>
            </a:endParaRPr>
          </a:p>
          <a:p>
            <a:r>
              <a:rPr lang="en-US" sz="1200" dirty="0" smtClean="0">
                <a:solidFill>
                  <a:srgbClr val="000000"/>
                </a:solidFill>
                <a:latin typeface="Century Gothic" charset="0"/>
                <a:ea typeface="Century Gothic" charset="0"/>
                <a:cs typeface="Century Gothic" charset="0"/>
              </a:rPr>
              <a:t>In</a:t>
            </a:r>
            <a:r>
              <a:rPr lang="en-US" sz="1200" baseline="0" dirty="0" smtClean="0">
                <a:solidFill>
                  <a:srgbClr val="000000"/>
                </a:solidFill>
                <a:latin typeface="Century Gothic" charset="0"/>
                <a:ea typeface="Century Gothic" charset="0"/>
                <a:cs typeface="Century Gothic" charset="0"/>
              </a:rPr>
              <a:t> order to model entities with subjective and dynamic identities, I developed property-based identities.</a:t>
            </a:r>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11</a:t>
            </a:fld>
            <a:endParaRPr lang="en-US" dirty="0"/>
          </a:p>
        </p:txBody>
      </p:sp>
    </p:spTree>
    <p:extLst>
      <p:ext uri="{BB962C8B-B14F-4D97-AF65-F5344CB8AC3E}">
        <p14:creationId xmlns:p14="http://schemas.microsoft.com/office/powerpoint/2010/main" val="295982960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verbally how these</a:t>
            </a:r>
            <a:r>
              <a:rPr lang="en-US" baseline="0" dirty="0" smtClean="0"/>
              <a:t> r</a:t>
            </a:r>
            <a:r>
              <a:rPr lang="en-US" dirty="0" smtClean="0"/>
              <a:t>elate to each other</a:t>
            </a:r>
          </a:p>
          <a:p>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115</a:t>
            </a:fld>
            <a:endParaRPr lang="en-US" dirty="0"/>
          </a:p>
        </p:txBody>
      </p:sp>
    </p:spTree>
    <p:extLst>
      <p:ext uri="{BB962C8B-B14F-4D97-AF65-F5344CB8AC3E}">
        <p14:creationId xmlns:p14="http://schemas.microsoft.com/office/powerpoint/2010/main" val="303520993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FA50D9EF-CB5D-A540-92CA-D37C996E1313}" type="slidenum">
              <a:rPr lang="en-US"/>
              <a:pPr/>
              <a:t>137</a:t>
            </a:fld>
            <a:endParaRPr lang="en-US" dirty="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959E6400-1044-AF48-AB90-3E4BDE248836}" type="slidenum">
              <a:rPr lang="en-US"/>
              <a:pPr/>
              <a:t>143</a:t>
            </a:fld>
            <a:endParaRPr lang="en-US" dirty="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verbally how these</a:t>
            </a:r>
            <a:r>
              <a:rPr lang="en-US" baseline="0" dirty="0" smtClean="0"/>
              <a:t> r</a:t>
            </a:r>
            <a:r>
              <a:rPr lang="en-US" dirty="0" smtClean="0"/>
              <a:t>elate to each other</a:t>
            </a:r>
          </a:p>
          <a:p>
            <a:endParaRPr lang="en-US" dirty="0"/>
          </a:p>
        </p:txBody>
      </p:sp>
      <p:sp>
        <p:nvSpPr>
          <p:cNvPr id="4" name="Slide Number Placeholder 3"/>
          <p:cNvSpPr>
            <a:spLocks noGrp="1"/>
          </p:cNvSpPr>
          <p:nvPr>
            <p:ph type="sldNum" sz="quarter" idx="10"/>
          </p:nvPr>
        </p:nvSpPr>
        <p:spPr/>
        <p:txBody>
          <a:bodyPr/>
          <a:lstStyle/>
          <a:p>
            <a:fld id="{3BAE3DCE-E3EB-914F-A4BD-0FDCCA25D69C}" type="slidenum">
              <a:rPr lang="en-US" smtClean="0"/>
              <a:t>166</a:t>
            </a:fld>
            <a:endParaRPr lang="en-US" dirty="0"/>
          </a:p>
        </p:txBody>
      </p:sp>
    </p:spTree>
    <p:extLst>
      <p:ext uri="{BB962C8B-B14F-4D97-AF65-F5344CB8AC3E}">
        <p14:creationId xmlns:p14="http://schemas.microsoft.com/office/powerpoint/2010/main" val="3035209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D28534-E78A-6C42-A19C-CB1F278C986D}" type="datetime1">
              <a:rPr lang="en-US" smtClean="0"/>
              <a:t>3/4/17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981485-6142-644C-AB0F-5A9188E1EB0B}" type="slidenum">
              <a:rPr lang="en-US" smtClean="0"/>
              <a:t>‹#›</a:t>
            </a:fld>
            <a:endParaRPr lang="en-US" dirty="0"/>
          </a:p>
        </p:txBody>
      </p:sp>
    </p:spTree>
    <p:extLst>
      <p:ext uri="{BB962C8B-B14F-4D97-AF65-F5344CB8AC3E}">
        <p14:creationId xmlns:p14="http://schemas.microsoft.com/office/powerpoint/2010/main" val="2863893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26B370-DE75-3444-99C9-A204EAC82A9D}" type="datetime1">
              <a:rPr lang="en-US" smtClean="0"/>
              <a:t>3/4/17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981485-6142-644C-AB0F-5A9188E1EB0B}" type="slidenum">
              <a:rPr lang="en-US" smtClean="0"/>
              <a:t>‹#›</a:t>
            </a:fld>
            <a:endParaRPr lang="en-US" dirty="0"/>
          </a:p>
        </p:txBody>
      </p:sp>
    </p:spTree>
    <p:extLst>
      <p:ext uri="{BB962C8B-B14F-4D97-AF65-F5344CB8AC3E}">
        <p14:creationId xmlns:p14="http://schemas.microsoft.com/office/powerpoint/2010/main" val="3421897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CA148D-EB51-1948-839F-4FDBF58267AA}" type="datetime1">
              <a:rPr lang="en-US" smtClean="0"/>
              <a:t>3/4/17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981485-6142-644C-AB0F-5A9188E1EB0B}" type="slidenum">
              <a:rPr lang="en-US" smtClean="0"/>
              <a:t>‹#›</a:t>
            </a:fld>
            <a:endParaRPr lang="en-US" dirty="0"/>
          </a:p>
        </p:txBody>
      </p:sp>
    </p:spTree>
    <p:extLst>
      <p:ext uri="{BB962C8B-B14F-4D97-AF65-F5344CB8AC3E}">
        <p14:creationId xmlns:p14="http://schemas.microsoft.com/office/powerpoint/2010/main" val="1053794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in Middle, Text on Bottom">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9667"/>
          </a:xfrm>
        </p:spPr>
        <p:txBody>
          <a:bodyPr>
            <a:normAutofit/>
          </a:bodyPr>
          <a:lstStyle>
            <a:lvl1pPr>
              <a:defRPr sz="4000">
                <a:latin typeface="Century Gothic"/>
                <a:cs typeface="Century Gothic"/>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4DDE84B-CA76-9C44-90DE-069234CCAF4A}" type="datetime1">
              <a:rPr lang="en-US" smtClean="0"/>
              <a:t>3/4/17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E347E3-C33F-6F47-AC47-1BCADEE5EFCC}" type="slidenum">
              <a:rPr lang="en-US" smtClean="0"/>
              <a:t>‹#›</a:t>
            </a:fld>
            <a:endParaRPr lang="en-US" dirty="0"/>
          </a:p>
        </p:txBody>
      </p:sp>
      <p:sp>
        <p:nvSpPr>
          <p:cNvPr id="14" name="Text Placeholder 13"/>
          <p:cNvSpPr>
            <a:spLocks noGrp="1"/>
          </p:cNvSpPr>
          <p:nvPr>
            <p:ph type="body" sz="quarter" idx="14"/>
          </p:nvPr>
        </p:nvSpPr>
        <p:spPr>
          <a:xfrm>
            <a:off x="457200" y="5907088"/>
            <a:ext cx="8229600" cy="814387"/>
          </a:xfrm>
        </p:spPr>
        <p:txBody>
          <a:bodyPr/>
          <a:lstStyle>
            <a:lvl1pPr marL="0" indent="0" algn="ctr">
              <a:buNone/>
              <a:defRPr sz="2800"/>
            </a:lvl1pPr>
          </a:lstStyle>
          <a:p>
            <a:pPr lvl="0"/>
            <a:r>
              <a:rPr lang="en-US" dirty="0" smtClean="0"/>
              <a:t>Click to edit Master text styles</a:t>
            </a:r>
            <a:endParaRPr lang="en-US" dirty="0"/>
          </a:p>
        </p:txBody>
      </p:sp>
      <p:sp>
        <p:nvSpPr>
          <p:cNvPr id="7" name="Text Placeholder 6"/>
          <p:cNvSpPr>
            <a:spLocks noGrp="1"/>
          </p:cNvSpPr>
          <p:nvPr>
            <p:ph type="body" sz="quarter" idx="15"/>
          </p:nvPr>
        </p:nvSpPr>
        <p:spPr>
          <a:xfrm>
            <a:off x="457200" y="972344"/>
            <a:ext cx="8229600" cy="4913313"/>
          </a:xfrm>
        </p:spPr>
        <p:txBody>
          <a:bodyPr anchor="ctr" anchorCtr="1"/>
          <a:lstStyle>
            <a:lvl1pPr marL="0" indent="0" algn="ctr">
              <a:buNone/>
              <a:defRPr/>
            </a:lvl1pPr>
          </a:lstStyle>
          <a:p>
            <a:pPr lvl="0"/>
            <a:r>
              <a:rPr lang="en-US" dirty="0" smtClean="0"/>
              <a:t>Click to edit Master text styles</a:t>
            </a:r>
          </a:p>
        </p:txBody>
      </p:sp>
    </p:spTree>
    <p:extLst>
      <p:ext uri="{BB962C8B-B14F-4D97-AF65-F5344CB8AC3E}">
        <p14:creationId xmlns:p14="http://schemas.microsoft.com/office/powerpoint/2010/main" val="979828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 in Middle, Text on Bottom">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5353"/>
          </a:xfrm>
        </p:spPr>
        <p:txBody>
          <a:bodyPr/>
          <a:lstStyle>
            <a:lvl1pPr>
              <a:defRPr>
                <a:latin typeface="Century Gothic"/>
                <a:cs typeface="Century Gothic"/>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a:xfrm>
            <a:off x="8777941" y="0"/>
            <a:ext cx="363070" cy="365125"/>
          </a:xfrm>
        </p:spPr>
        <p:txBody>
          <a:bodyPr/>
          <a:lstStyle/>
          <a:p>
            <a:fld id="{A7E347E3-C33F-6F47-AC47-1BCADEE5EFCC}" type="slidenum">
              <a:rPr lang="en-US" smtClean="0"/>
              <a:t>‹#›</a:t>
            </a:fld>
            <a:endParaRPr lang="en-US" dirty="0"/>
          </a:p>
        </p:txBody>
      </p:sp>
      <p:sp>
        <p:nvSpPr>
          <p:cNvPr id="8" name="Picture Placeholder 7"/>
          <p:cNvSpPr>
            <a:spLocks noGrp="1"/>
          </p:cNvSpPr>
          <p:nvPr>
            <p:ph type="pic" sz="quarter" idx="13"/>
          </p:nvPr>
        </p:nvSpPr>
        <p:spPr>
          <a:xfrm>
            <a:off x="0" y="545353"/>
            <a:ext cx="9144000" cy="5361372"/>
          </a:xfrm>
        </p:spPr>
        <p:txBody>
          <a:bodyPr/>
          <a:lstStyle>
            <a:lvl1pPr marL="0" indent="0">
              <a:buNone/>
              <a:defRPr/>
            </a:lvl1pPr>
          </a:lstStyle>
          <a:p>
            <a:endParaRPr lang="en-US" dirty="0"/>
          </a:p>
        </p:txBody>
      </p:sp>
      <p:sp>
        <p:nvSpPr>
          <p:cNvPr id="14" name="Text Placeholder 13"/>
          <p:cNvSpPr>
            <a:spLocks noGrp="1"/>
          </p:cNvSpPr>
          <p:nvPr>
            <p:ph type="body" sz="quarter" idx="14"/>
          </p:nvPr>
        </p:nvSpPr>
        <p:spPr>
          <a:xfrm>
            <a:off x="0" y="5906726"/>
            <a:ext cx="9144000" cy="951274"/>
          </a:xfrm>
        </p:spPr>
        <p:txBody>
          <a:bodyPr/>
          <a:lstStyle>
            <a:lvl1pPr marL="0" indent="0" algn="ctr">
              <a:buNone/>
              <a:defRPr sz="2800"/>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3033544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A9CF92-F03C-974C-A1D7-B05670218C22}" type="datetime1">
              <a:rPr lang="en-US" smtClean="0"/>
              <a:t>3/4/17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981485-6142-644C-AB0F-5A9188E1EB0B}" type="slidenum">
              <a:rPr lang="en-US" smtClean="0"/>
              <a:t>‹#›</a:t>
            </a:fld>
            <a:endParaRPr lang="en-US" dirty="0"/>
          </a:p>
        </p:txBody>
      </p:sp>
    </p:spTree>
    <p:extLst>
      <p:ext uri="{BB962C8B-B14F-4D97-AF65-F5344CB8AC3E}">
        <p14:creationId xmlns:p14="http://schemas.microsoft.com/office/powerpoint/2010/main" val="518991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747963"/>
            <a:ext cx="7772400" cy="1362075"/>
          </a:xfrm>
          <a:solidFill>
            <a:schemeClr val="tx2"/>
          </a:solidFill>
          <a:effectLst>
            <a:reflection blurRad="6350" stA="50000" endA="300" endPos="55500" dist="50800" dir="5400000" sy="-100000" algn="bl" rotWithShape="0"/>
          </a:effectLst>
        </p:spPr>
        <p:style>
          <a:lnRef idx="2">
            <a:schemeClr val="accent1">
              <a:shade val="50000"/>
            </a:schemeClr>
          </a:lnRef>
          <a:fillRef idx="1">
            <a:schemeClr val="accent1"/>
          </a:fillRef>
          <a:effectRef idx="0">
            <a:schemeClr val="accent1"/>
          </a:effectRef>
          <a:fontRef idx="none"/>
        </p:style>
        <p:txBody>
          <a:bodyPr vert="horz" lIns="91440" tIns="45720" rIns="91440" bIns="45720" rtlCol="0" anchor="ctr">
            <a:normAutofit/>
          </a:bodyPr>
          <a:lstStyle>
            <a:lvl1pPr>
              <a:defRPr lang="en-US" sz="3600">
                <a:solidFill>
                  <a:schemeClr val="bg1"/>
                </a:solidFill>
                <a:latin typeface="Century Gothic"/>
                <a:cs typeface="Century Gothic"/>
              </a:defRPr>
            </a:lvl1pPr>
          </a:lstStyle>
          <a:p>
            <a:pPr lvl="0"/>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CA44A3E3-FFE4-AA45-9F03-6F68D39B33F7}" type="datetime1">
              <a:rPr lang="en-US" smtClean="0"/>
              <a:t>3/4/17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981485-6142-644C-AB0F-5A9188E1EB0B}" type="slidenum">
              <a:rPr lang="en-US" smtClean="0"/>
              <a:t>‹#›</a:t>
            </a:fld>
            <a:endParaRPr lang="en-US" dirty="0"/>
          </a:p>
        </p:txBody>
      </p:sp>
    </p:spTree>
    <p:extLst>
      <p:ext uri="{BB962C8B-B14F-4D97-AF65-F5344CB8AC3E}">
        <p14:creationId xmlns:p14="http://schemas.microsoft.com/office/powerpoint/2010/main" val="2701937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C5CE18-FD6D-CC4D-B91F-F983BCEC56E1}" type="datetime1">
              <a:rPr lang="en-US" smtClean="0"/>
              <a:t>3/4/17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981485-6142-644C-AB0F-5A9188E1EB0B}" type="slidenum">
              <a:rPr lang="en-US" smtClean="0"/>
              <a:t>‹#›</a:t>
            </a:fld>
            <a:endParaRPr lang="en-US" dirty="0"/>
          </a:p>
        </p:txBody>
      </p:sp>
    </p:spTree>
    <p:extLst>
      <p:ext uri="{BB962C8B-B14F-4D97-AF65-F5344CB8AC3E}">
        <p14:creationId xmlns:p14="http://schemas.microsoft.com/office/powerpoint/2010/main" val="732164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C29331-566A-3A49-A84E-0F6C8E8A8BE3}" type="datetime1">
              <a:rPr lang="en-US" smtClean="0"/>
              <a:t>3/4/17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3981485-6142-644C-AB0F-5A9188E1EB0B}" type="slidenum">
              <a:rPr lang="en-US" smtClean="0"/>
              <a:t>‹#›</a:t>
            </a:fld>
            <a:endParaRPr lang="en-US" dirty="0"/>
          </a:p>
        </p:txBody>
      </p:sp>
    </p:spTree>
    <p:extLst>
      <p:ext uri="{BB962C8B-B14F-4D97-AF65-F5344CB8AC3E}">
        <p14:creationId xmlns:p14="http://schemas.microsoft.com/office/powerpoint/2010/main" val="1106934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4000" cy="1143000"/>
          </a:xfrm>
          <a:solidFill>
            <a:schemeClr val="tx2"/>
          </a:solidFill>
          <a:ln>
            <a:noFill/>
          </a:ln>
        </p:spPr>
        <p:style>
          <a:lnRef idx="2">
            <a:schemeClr val="accent1">
              <a:shade val="50000"/>
            </a:schemeClr>
          </a:lnRef>
          <a:fillRef idx="1">
            <a:schemeClr val="accent1"/>
          </a:fillRef>
          <a:effectRef idx="0">
            <a:schemeClr val="accent1"/>
          </a:effectRef>
          <a:fontRef idx="none"/>
        </p:style>
        <p:txBody>
          <a:bodyPr>
            <a:normAutofit/>
          </a:bodyPr>
          <a:lstStyle>
            <a:lvl1pPr>
              <a:defRPr sz="3600">
                <a:solidFill>
                  <a:schemeClr val="bg1"/>
                </a:solidFill>
                <a:latin typeface="Century Gothic"/>
                <a:cs typeface="Century Gothic"/>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8D62091E-530C-9745-A7E8-3E361BF23115}" type="datetime1">
              <a:rPr lang="en-US" smtClean="0"/>
              <a:t>3/4/17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3981485-6142-644C-AB0F-5A9188E1EB0B}" type="slidenum">
              <a:rPr lang="en-US" smtClean="0"/>
              <a:t>‹#›</a:t>
            </a:fld>
            <a:endParaRPr lang="en-US" dirty="0"/>
          </a:p>
        </p:txBody>
      </p:sp>
    </p:spTree>
    <p:extLst>
      <p:ext uri="{BB962C8B-B14F-4D97-AF65-F5344CB8AC3E}">
        <p14:creationId xmlns:p14="http://schemas.microsoft.com/office/powerpoint/2010/main" val="3860649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A1CC0D-E58F-6743-94E3-D3CCAE15F64E}" type="datetime1">
              <a:rPr lang="en-US" smtClean="0"/>
              <a:t>3/4/17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3981485-6142-644C-AB0F-5A9188E1EB0B}" type="slidenum">
              <a:rPr lang="en-US" smtClean="0"/>
              <a:t>‹#›</a:t>
            </a:fld>
            <a:endParaRPr lang="en-US" dirty="0"/>
          </a:p>
        </p:txBody>
      </p:sp>
    </p:spTree>
    <p:extLst>
      <p:ext uri="{BB962C8B-B14F-4D97-AF65-F5344CB8AC3E}">
        <p14:creationId xmlns:p14="http://schemas.microsoft.com/office/powerpoint/2010/main" val="35840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0CCCA0-AF63-A142-8343-577989AEC018}" type="datetime1">
              <a:rPr lang="en-US" smtClean="0"/>
              <a:t>3/4/17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981485-6142-644C-AB0F-5A9188E1EB0B}" type="slidenum">
              <a:rPr lang="en-US" smtClean="0"/>
              <a:t>‹#›</a:t>
            </a:fld>
            <a:endParaRPr lang="en-US" dirty="0"/>
          </a:p>
        </p:txBody>
      </p:sp>
    </p:spTree>
    <p:extLst>
      <p:ext uri="{BB962C8B-B14F-4D97-AF65-F5344CB8AC3E}">
        <p14:creationId xmlns:p14="http://schemas.microsoft.com/office/powerpoint/2010/main" val="2778238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332753-2CEC-0446-9378-9654D169875F}" type="datetime1">
              <a:rPr lang="en-US" smtClean="0"/>
              <a:t>3/4/17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981485-6142-644C-AB0F-5A9188E1EB0B}" type="slidenum">
              <a:rPr lang="en-US" smtClean="0"/>
              <a:t>‹#›</a:t>
            </a:fld>
            <a:endParaRPr lang="en-US" dirty="0"/>
          </a:p>
        </p:txBody>
      </p:sp>
    </p:spTree>
    <p:extLst>
      <p:ext uri="{BB962C8B-B14F-4D97-AF65-F5344CB8AC3E}">
        <p14:creationId xmlns:p14="http://schemas.microsoft.com/office/powerpoint/2010/main" val="37468632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7FAA27-9421-0E46-9BC4-E03A8CD38197}" type="datetime1">
              <a:rPr lang="en-US" smtClean="0"/>
              <a:t>3/4/17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981485-6142-644C-AB0F-5A9188E1EB0B}" type="slidenum">
              <a:rPr lang="en-US" smtClean="0"/>
              <a:t>‹#›</a:t>
            </a:fld>
            <a:endParaRPr lang="en-US" dirty="0"/>
          </a:p>
        </p:txBody>
      </p:sp>
    </p:spTree>
    <p:extLst>
      <p:ext uri="{BB962C8B-B14F-4D97-AF65-F5344CB8AC3E}">
        <p14:creationId xmlns:p14="http://schemas.microsoft.com/office/powerpoint/2010/main" val="2575576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4.png"/><Relationship Id="rId5"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emf"/></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emf"/></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jp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1.emf"/></Relationships>
</file>

<file path=ppt/slides/_rels/slide21.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7.emf"/><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21.png"/></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3.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1.png"/><Relationship Id="rId5" Type="http://schemas.openxmlformats.org/officeDocument/2006/relationships/image" Target="../media/image2.png"/><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1.png"/><Relationship Id="rId1" Type="http://schemas.openxmlformats.org/officeDocument/2006/relationships/slideLayout" Target="../slideLayouts/slideLayout13.xml"/><Relationship Id="rId2" Type="http://schemas.openxmlformats.org/officeDocument/2006/relationships/notesSlide" Target="../notesSlides/notesSlide59.xml"/></Relationships>
</file>

<file path=ppt/slides/_rels/slide6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3.xml"/><Relationship Id="rId2" Type="http://schemas.openxmlformats.org/officeDocument/2006/relationships/notesSlide" Target="../notesSlides/notesSlide60.xml"/></Relationships>
</file>

<file path=ppt/slides/_rels/slide6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3.xml"/><Relationship Id="rId2" Type="http://schemas.openxmlformats.org/officeDocument/2006/relationships/notesSlide" Target="../notesSlides/notesSlide6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 Id="rId3" Type="http://schemas.openxmlformats.org/officeDocument/2006/relationships/image" Target="../media/image2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s>
</file>

<file path=ppt/slides/_rels/slide79.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1" Type="http://schemas.openxmlformats.org/officeDocument/2006/relationships/slideLayout" Target="../slideLayouts/slideLayout13.xml"/><Relationship Id="rId2" Type="http://schemas.openxmlformats.org/officeDocument/2006/relationships/notesSlide" Target="../notesSlides/notesSlide6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 Id="rId3" Type="http://schemas.openxmlformats.org/officeDocument/2006/relationships/image" Target="../media/image26.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s>
</file>

<file path=ppt/slides/_rels/slide83.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1" Type="http://schemas.openxmlformats.org/officeDocument/2006/relationships/slideLayout" Target="../slideLayouts/slideLayout13.xml"/><Relationship Id="rId2" Type="http://schemas.openxmlformats.org/officeDocument/2006/relationships/notesSlide" Target="../notesSlides/notesSlide71.xml"/></Relationships>
</file>

<file path=ppt/slides/_rels/slide8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png"/><Relationship Id="rId1" Type="http://schemas.openxmlformats.org/officeDocument/2006/relationships/slideLayout" Target="../slideLayouts/slideLayout13.xml"/><Relationship Id="rId2" Type="http://schemas.openxmlformats.org/officeDocument/2006/relationships/notesSlide" Target="../notesSlides/notesSlide7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3.xml"/><Relationship Id="rId3" Type="http://schemas.openxmlformats.org/officeDocument/2006/relationships/image" Target="../media/image29.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4.xml"/><Relationship Id="rId3" Type="http://schemas.openxmlformats.org/officeDocument/2006/relationships/image" Target="../media/image30.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5.xml"/><Relationship Id="rId3" Type="http://schemas.openxmlformats.org/officeDocument/2006/relationships/image" Target="../media/image31.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7.xml"/><Relationship Id="rId3" Type="http://schemas.openxmlformats.org/officeDocument/2006/relationships/image" Target="../media/image32.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1.xml"/><Relationship Id="rId3" Type="http://schemas.openxmlformats.org/officeDocument/2006/relationships/image" Target="../media/image23.png"/></Relationships>
</file>

<file path=ppt/slides/_rels/slide94.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emf"/><Relationship Id="rId1" Type="http://schemas.openxmlformats.org/officeDocument/2006/relationships/slideLayout" Target="../slideLayouts/slideLayout13.xml"/><Relationship Id="rId2" Type="http://schemas.openxmlformats.org/officeDocument/2006/relationships/notesSlide" Target="../notesSlides/notesSlide8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txBox="1">
            <a:spLocks/>
          </p:cNvSpPr>
          <p:nvPr/>
        </p:nvSpPr>
        <p:spPr>
          <a:xfrm>
            <a:off x="3067056" y="2341842"/>
            <a:ext cx="6076945" cy="4516157"/>
          </a:xfrm>
          <a:prstGeom prst="rect">
            <a:avLst/>
          </a:prstGeom>
          <a:ln>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lvl1pPr algn="ctr">
              <a:spcBef>
                <a:spcPct val="0"/>
              </a:spcBef>
              <a:buNone/>
              <a:defRPr lang="en-US" sz="3600">
                <a:solidFill>
                  <a:schemeClr val="tx2"/>
                </a:solidFill>
                <a:effectLst/>
                <a:latin typeface="Century Gothic"/>
                <a:cs typeface="Century Gothic"/>
              </a:defRPr>
            </a:lvl1pPr>
          </a:lstStyle>
          <a:p>
            <a:pPr algn="l"/>
            <a:r>
              <a:rPr lang="en-US" sz="3200" dirty="0" smtClean="0">
                <a:uFill>
                  <a:solidFill>
                    <a:srgbClr val="FF0000"/>
                  </a:solidFill>
                </a:uFill>
              </a:rPr>
              <a:t>LLNL </a:t>
            </a:r>
            <a:r>
              <a:rPr lang="en-US" sz="3200" smtClean="0">
                <a:uFill>
                  <a:solidFill>
                    <a:srgbClr val="FF0000"/>
                  </a:solidFill>
                </a:uFill>
              </a:rPr>
              <a:t>Technical Seminar</a:t>
            </a:r>
            <a:endParaRPr lang="en-US" sz="3200" dirty="0" smtClean="0">
              <a:uFill>
                <a:solidFill>
                  <a:srgbClr val="FF0000"/>
                </a:solidFill>
              </a:uFill>
            </a:endParaRPr>
          </a:p>
          <a:p>
            <a:pPr algn="l"/>
            <a:endParaRPr lang="en-US" sz="3200" dirty="0">
              <a:uFill>
                <a:solidFill>
                  <a:srgbClr val="FF0000"/>
                </a:solidFill>
              </a:uFill>
            </a:endParaRPr>
          </a:p>
          <a:p>
            <a:pPr algn="l"/>
            <a:r>
              <a:rPr lang="en-US" sz="3200" dirty="0" smtClean="0">
                <a:uFill>
                  <a:solidFill>
                    <a:srgbClr val="FF0000"/>
                  </a:solidFill>
                </a:uFill>
              </a:rPr>
              <a:t>Dr</a:t>
            </a:r>
            <a:r>
              <a:rPr lang="en-US" sz="3200" dirty="0">
                <a:uFill>
                  <a:solidFill>
                    <a:srgbClr val="FF0000"/>
                  </a:solidFill>
                </a:uFill>
              </a:rPr>
              <a:t>. Michael </a:t>
            </a:r>
            <a:r>
              <a:rPr lang="en-US" sz="3200" dirty="0" smtClean="0">
                <a:uFill>
                  <a:solidFill>
                    <a:srgbClr val="FF0000"/>
                  </a:solidFill>
                </a:uFill>
              </a:rPr>
              <a:t>Clifford</a:t>
            </a:r>
          </a:p>
          <a:p>
            <a:pPr algn="l"/>
            <a:endParaRPr lang="en-US" sz="3200" dirty="0" smtClean="0">
              <a:uFill>
                <a:solidFill>
                  <a:srgbClr val="FF0000"/>
                </a:solidFill>
              </a:uFill>
            </a:endParaRPr>
          </a:p>
          <a:p>
            <a:pPr algn="l"/>
            <a:r>
              <a:rPr lang="en-US" sz="3200" u="sng" dirty="0" smtClean="0">
                <a:uFill>
                  <a:solidFill>
                    <a:srgbClr val="FF0000"/>
                  </a:solidFill>
                </a:uFill>
              </a:rPr>
              <a:t>       </a:t>
            </a:r>
            <a:endParaRPr lang="en-US" sz="3200" dirty="0">
              <a:uFill>
                <a:solidFill>
                  <a:srgbClr val="FF0000"/>
                </a:solidFill>
              </a:uFill>
            </a:endParaRPr>
          </a:p>
          <a:p>
            <a:pPr algn="l"/>
            <a:endParaRPr lang="en-US" sz="3200" dirty="0" smtClean="0"/>
          </a:p>
          <a:p>
            <a:pPr algn="l"/>
            <a:r>
              <a:rPr lang="en-US" sz="3200" dirty="0" smtClean="0"/>
              <a:t>March 6</a:t>
            </a:r>
            <a:r>
              <a:rPr lang="en-US" sz="3200" baseline="30000" dirty="0" smtClean="0"/>
              <a:t>th</a:t>
            </a:r>
            <a:r>
              <a:rPr lang="en-US" sz="3200" dirty="0" smtClean="0"/>
              <a:t>, </a:t>
            </a:r>
            <a:r>
              <a:rPr lang="en-US" sz="3200" dirty="0" smtClean="0"/>
              <a:t>2017</a:t>
            </a:r>
          </a:p>
        </p:txBody>
      </p:sp>
      <p:sp>
        <p:nvSpPr>
          <p:cNvPr id="3" name="Slide Number Placeholder 2"/>
          <p:cNvSpPr>
            <a:spLocks noGrp="1"/>
          </p:cNvSpPr>
          <p:nvPr>
            <p:ph type="sldNum" sz="quarter" idx="12"/>
          </p:nvPr>
        </p:nvSpPr>
        <p:spPr/>
        <p:txBody>
          <a:bodyPr/>
          <a:lstStyle/>
          <a:p>
            <a:fld id="{E3981485-6142-644C-AB0F-5A9188E1EB0B}" type="slidenum">
              <a:rPr lang="en-US" smtClean="0"/>
              <a:t>1</a:t>
            </a:fld>
            <a:endParaRPr lang="en-US" dirty="0"/>
          </a:p>
        </p:txBody>
      </p:sp>
      <p:sp>
        <p:nvSpPr>
          <p:cNvPr id="8" name="Rectangle 7"/>
          <p:cNvSpPr/>
          <p:nvPr/>
        </p:nvSpPr>
        <p:spPr>
          <a:xfrm>
            <a:off x="12960" y="0"/>
            <a:ext cx="1508133" cy="6858000"/>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Title 1"/>
          <p:cNvSpPr txBox="1">
            <a:spLocks/>
          </p:cNvSpPr>
          <p:nvPr/>
        </p:nvSpPr>
        <p:spPr>
          <a:xfrm>
            <a:off x="1521093" y="0"/>
            <a:ext cx="7622907" cy="2286000"/>
          </a:xfrm>
          <a:prstGeom prst="rect">
            <a:avLst/>
          </a:prstGeom>
          <a:solidFill>
            <a:schemeClr val="tx2"/>
          </a:solidFill>
          <a:ln w="25400" cap="flat" cmpd="sng" algn="ctr">
            <a:solidFill>
              <a:schemeClr val="accent1">
                <a:shade val="50000"/>
              </a:schemeClr>
            </a:solidFill>
            <a:prstDash val="solid"/>
          </a:ln>
          <a:effectLst/>
        </p:spPr>
        <p:txBody>
          <a:bodyPr vert="horz" lIns="91440" tIns="45720" rIns="91440" bIns="45720" rtlCol="0" anchor="ctr">
            <a:normAutofit/>
          </a:bodyPr>
          <a:lstStyle>
            <a:lvl1pPr algn="ctr" defTabSz="457200" rtl="0" eaLnBrk="1" latinLnBrk="0" hangingPunct="1">
              <a:spcBef>
                <a:spcPct val="0"/>
              </a:spcBef>
              <a:buNone/>
              <a:defRPr lang="en-US" sz="3600" kern="1200">
                <a:solidFill>
                  <a:schemeClr val="bg1"/>
                </a:solidFill>
                <a:latin typeface="Century Gothic"/>
                <a:ea typeface="+mj-ea"/>
                <a:cs typeface="Century Gothic"/>
              </a:defRPr>
            </a:lvl1pPr>
            <a:lvl2pPr>
              <a:defRPr/>
            </a:lvl2pPr>
            <a:lvl3pPr>
              <a:defRPr/>
            </a:lvl3pPr>
            <a:lvl4pPr>
              <a:defRPr/>
            </a:lvl4pPr>
            <a:lvl5pPr>
              <a:defRPr/>
            </a:lvl5pPr>
            <a:lvl6pPr>
              <a:defRPr/>
            </a:lvl6pPr>
            <a:lvl7pPr>
              <a:defRPr/>
            </a:lvl7pPr>
            <a:lvl8pPr>
              <a:defRPr/>
            </a:lvl8pPr>
            <a:lvl9pPr>
              <a:defRPr/>
            </a:lvl9pPr>
          </a:lstStyle>
          <a:p>
            <a:r>
              <a:rPr lang="en-US" dirty="0"/>
              <a:t>Trust, Identity, and Anonymity</a:t>
            </a:r>
          </a:p>
        </p:txBody>
      </p:sp>
    </p:spTree>
    <p:extLst>
      <p:ext uri="{BB962C8B-B14F-4D97-AF65-F5344CB8AC3E}">
        <p14:creationId xmlns:p14="http://schemas.microsoft.com/office/powerpoint/2010/main" val="156826214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Real </a:t>
            </a:r>
            <a:r>
              <a:rPr lang="en-US" dirty="0"/>
              <a:t>World Anonymity </a:t>
            </a:r>
            <a:r>
              <a:rPr lang="en-US" dirty="0" smtClean="0"/>
              <a:t>Problem</a:t>
            </a:r>
            <a:endParaRPr lang="en-US" dirty="0"/>
          </a:p>
        </p:txBody>
      </p:sp>
      <p:sp>
        <p:nvSpPr>
          <p:cNvPr id="5" name="Slide Number Placeholder 4"/>
          <p:cNvSpPr>
            <a:spLocks noGrp="1"/>
          </p:cNvSpPr>
          <p:nvPr>
            <p:ph type="sldNum" sz="quarter" idx="12"/>
          </p:nvPr>
        </p:nvSpPr>
        <p:spPr/>
        <p:txBody>
          <a:bodyPr/>
          <a:lstStyle/>
          <a:p>
            <a:fld id="{E3981485-6142-644C-AB0F-5A9188E1EB0B}" type="slidenum">
              <a:rPr lang="en-US" smtClean="0"/>
              <a:t>10</a:t>
            </a:fld>
            <a:endParaRPr lang="en-US" dirty="0"/>
          </a:p>
        </p:txBody>
      </p:sp>
      <p:sp>
        <p:nvSpPr>
          <p:cNvPr id="6" name="Text Box 8"/>
          <p:cNvSpPr txBox="1">
            <a:spLocks noChangeArrowheads="1"/>
          </p:cNvSpPr>
          <p:nvPr/>
        </p:nvSpPr>
        <p:spPr bwMode="auto">
          <a:xfrm>
            <a:off x="429218" y="5048320"/>
            <a:ext cx="7085256" cy="400110"/>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000000"/>
                </a:solidFill>
                <a:latin typeface="Century Gothic" charset="0"/>
                <a:ea typeface="Century Gothic" charset="0"/>
                <a:cs typeface="Century Gothic" charset="0"/>
              </a:rPr>
              <a:t>Doctors and family: OK to see the patient’s identity</a:t>
            </a:r>
          </a:p>
        </p:txBody>
      </p:sp>
      <p:sp>
        <p:nvSpPr>
          <p:cNvPr id="7" name="Text Box 8"/>
          <p:cNvSpPr txBox="1">
            <a:spLocks noChangeArrowheads="1"/>
          </p:cNvSpPr>
          <p:nvPr/>
        </p:nvSpPr>
        <p:spPr bwMode="auto">
          <a:xfrm>
            <a:off x="5295377" y="2473422"/>
            <a:ext cx="3011298" cy="400110"/>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000000"/>
                </a:solidFill>
                <a:latin typeface="Century Gothic" charset="0"/>
                <a:ea typeface="Century Gothic" charset="0"/>
                <a:cs typeface="Century Gothic" charset="0"/>
              </a:rPr>
              <a:t>A patient in a hospital</a:t>
            </a:r>
            <a:endParaRPr lang="en-US" sz="2000" dirty="0">
              <a:solidFill>
                <a:srgbClr val="000000"/>
              </a:solidFill>
              <a:latin typeface="Century Gothic" charset="0"/>
              <a:ea typeface="Century Gothic" charset="0"/>
              <a:cs typeface="Century Gothic" charset="0"/>
            </a:endParaRPr>
          </a:p>
        </p:txBody>
      </p:sp>
      <p:sp>
        <p:nvSpPr>
          <p:cNvPr id="8" name="Text Box 8"/>
          <p:cNvSpPr txBox="1">
            <a:spLocks noChangeArrowheads="1"/>
          </p:cNvSpPr>
          <p:nvPr/>
        </p:nvSpPr>
        <p:spPr bwMode="auto">
          <a:xfrm>
            <a:off x="429218" y="5804972"/>
            <a:ext cx="7085256" cy="400110"/>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000000"/>
                </a:solidFill>
                <a:latin typeface="Century Gothic" charset="0"/>
                <a:ea typeface="Century Gothic" charset="0"/>
                <a:cs typeface="Century Gothic" charset="0"/>
              </a:rPr>
              <a:t>Everyone else: Not OK to </a:t>
            </a:r>
            <a:r>
              <a:rPr lang="en-US" sz="2000" dirty="0">
                <a:solidFill>
                  <a:srgbClr val="000000"/>
                </a:solidFill>
                <a:latin typeface="Century Gothic" charset="0"/>
                <a:ea typeface="Century Gothic" charset="0"/>
                <a:cs typeface="Century Gothic" charset="0"/>
              </a:rPr>
              <a:t>see the patient’s </a:t>
            </a:r>
            <a:r>
              <a:rPr lang="en-US" sz="2000" dirty="0" smtClean="0">
                <a:solidFill>
                  <a:srgbClr val="000000"/>
                </a:solidFill>
                <a:latin typeface="Century Gothic" charset="0"/>
                <a:ea typeface="Century Gothic" charset="0"/>
                <a:cs typeface="Century Gothic" charset="0"/>
              </a:rPr>
              <a:t>identity</a:t>
            </a:r>
            <a:endParaRPr lang="en-US" sz="2000" dirty="0">
              <a:solidFill>
                <a:srgbClr val="000000"/>
              </a:solidFill>
              <a:latin typeface="Century Gothic" charset="0"/>
              <a:ea typeface="Century Gothic" charset="0"/>
              <a:cs typeface="Century Gothic" charset="0"/>
            </a:endParaRPr>
          </a:p>
        </p:txBody>
      </p:sp>
      <p:pic>
        <p:nvPicPr>
          <p:cNvPr id="9" name="Content Placeholder 4"/>
          <p:cNvPicPr>
            <a:picLocks noChangeAspect="1"/>
          </p:cNvPicPr>
          <p:nvPr/>
        </p:nvPicPr>
        <p:blipFill>
          <a:blip r:embed="rId3"/>
          <a:srcRect t="13213" b="13213"/>
          <a:stretch>
            <a:fillRect/>
          </a:stretch>
        </p:blipFill>
        <p:spPr>
          <a:xfrm>
            <a:off x="429218" y="1532292"/>
            <a:ext cx="4150056" cy="2282371"/>
          </a:xfrm>
          <a:prstGeom prst="rect">
            <a:avLst/>
          </a:prstGeom>
        </p:spPr>
      </p:pic>
    </p:spTree>
    <p:extLst>
      <p:ext uri="{BB962C8B-B14F-4D97-AF65-F5344CB8AC3E}">
        <p14:creationId xmlns:p14="http://schemas.microsoft.com/office/powerpoint/2010/main" val="1288198577"/>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The Path Discovery Algorithm</a:t>
            </a:r>
          </a:p>
        </p:txBody>
      </p:sp>
      <p:sp>
        <p:nvSpPr>
          <p:cNvPr id="9" name="Text Placeholder 8"/>
          <p:cNvSpPr>
            <a:spLocks noGrp="1"/>
          </p:cNvSpPr>
          <p:nvPr>
            <p:ph type="body" sz="quarter" idx="14"/>
          </p:nvPr>
        </p:nvSpPr>
        <p:spPr>
          <a:xfrm>
            <a:off x="0" y="5953137"/>
            <a:ext cx="9144000" cy="904863"/>
          </a:xfrm>
          <a:solidFill>
            <a:schemeClr val="accent1">
              <a:lumMod val="75000"/>
            </a:schemeClr>
          </a:solidFill>
        </p:spPr>
        <p:txBody>
          <a:bodyPr vert="horz" lIns="91440" tIns="45720" rIns="91440" bIns="45720" rtlCol="0">
            <a:spAutoFit/>
          </a:bodyPr>
          <a:lstStyle/>
          <a:p>
            <a:r>
              <a:rPr lang="en-US" sz="2400" dirty="0">
                <a:solidFill>
                  <a:schemeClr val="bg1"/>
                </a:solidFill>
                <a:latin typeface="Century Gothic"/>
                <a:cs typeface="Century Gothic"/>
              </a:rPr>
              <a:t>Repeat for D and E.  E returns ∅ because it has no </a:t>
            </a:r>
          </a:p>
          <a:p>
            <a:r>
              <a:rPr lang="en-US" sz="2400" dirty="0">
                <a:solidFill>
                  <a:schemeClr val="bg1"/>
                </a:solidFill>
                <a:latin typeface="Century Gothic"/>
                <a:cs typeface="Century Gothic"/>
              </a:rPr>
              <a:t>sufficiently trusted direct relations</a:t>
            </a:r>
          </a:p>
        </p:txBody>
      </p:sp>
      <p:cxnSp>
        <p:nvCxnSpPr>
          <p:cNvPr id="17" name="Curved Connector 121"/>
          <p:cNvCxnSpPr>
            <a:cxnSpLocks noChangeShapeType="1"/>
          </p:cNvCxnSpPr>
          <p:nvPr/>
        </p:nvCxnSpPr>
        <p:spPr bwMode="auto">
          <a:xfrm>
            <a:off x="2911102" y="5301927"/>
            <a:ext cx="848118" cy="848118"/>
          </a:xfrm>
          <a:prstGeom prst="curvedConnector3">
            <a:avLst>
              <a:gd name="adj1" fmla="val 50000"/>
            </a:avLst>
          </a:prstGeom>
          <a:noFill/>
          <a:ln w="9525">
            <a:noFill/>
            <a:round/>
            <a:headEnd/>
            <a:tailEnd type="arrow" w="med" len="med"/>
          </a:ln>
        </p:spPr>
      </p:cxnSp>
      <p:cxnSp>
        <p:nvCxnSpPr>
          <p:cNvPr id="70" name="Shape 72"/>
          <p:cNvCxnSpPr>
            <a:cxnSpLocks noChangeShapeType="1"/>
          </p:cNvCxnSpPr>
          <p:nvPr/>
        </p:nvCxnSpPr>
        <p:spPr bwMode="auto">
          <a:xfrm rot="10800000" flipH="1">
            <a:off x="5809186" y="1208316"/>
            <a:ext cx="1032837" cy="3004457"/>
          </a:xfrm>
          <a:prstGeom prst="bentConnector3">
            <a:avLst>
              <a:gd name="adj1" fmla="val -22133"/>
            </a:avLst>
          </a:prstGeom>
          <a:noFill/>
          <a:ln w="57150" cap="sq">
            <a:solidFill>
              <a:srgbClr val="3366FF"/>
            </a:solidFill>
            <a:round/>
            <a:headEnd/>
            <a:tailEnd type="triangle" w="med" len="med"/>
          </a:ln>
        </p:spPr>
      </p:cxnSp>
      <p:cxnSp>
        <p:nvCxnSpPr>
          <p:cNvPr id="90" name="Straight Arrow Connector 164"/>
          <p:cNvCxnSpPr>
            <a:cxnSpLocks noChangeShapeType="1"/>
          </p:cNvCxnSpPr>
          <p:nvPr/>
        </p:nvCxnSpPr>
        <p:spPr bwMode="auto">
          <a:xfrm rot="16200000" flipH="1">
            <a:off x="5907132" y="4702601"/>
            <a:ext cx="391886" cy="55"/>
          </a:xfrm>
          <a:prstGeom prst="straightConnector1">
            <a:avLst/>
          </a:prstGeom>
          <a:noFill/>
          <a:ln w="53975">
            <a:solidFill>
              <a:srgbClr val="000000"/>
            </a:solidFill>
            <a:round/>
            <a:headEnd/>
            <a:tailEnd type="triangle" w="med" len="med"/>
          </a:ln>
        </p:spPr>
      </p:cxnSp>
      <p:cxnSp>
        <p:nvCxnSpPr>
          <p:cNvPr id="91" name="Straight Arrow Connector 136"/>
          <p:cNvCxnSpPr>
            <a:cxnSpLocks noChangeShapeType="1"/>
          </p:cNvCxnSpPr>
          <p:nvPr/>
        </p:nvCxnSpPr>
        <p:spPr bwMode="auto">
          <a:xfrm rot="5400000">
            <a:off x="5760176" y="3073979"/>
            <a:ext cx="1175655" cy="489911"/>
          </a:xfrm>
          <a:prstGeom prst="straightConnector1">
            <a:avLst/>
          </a:prstGeom>
          <a:noFill/>
          <a:ln w="53975">
            <a:solidFill>
              <a:srgbClr val="000000"/>
            </a:solidFill>
            <a:round/>
            <a:headEnd/>
            <a:tailEnd type="triangle" w="med" len="med"/>
          </a:ln>
        </p:spPr>
      </p:cxnSp>
      <p:sp>
        <p:nvSpPr>
          <p:cNvPr id="92" name="Oval 91"/>
          <p:cNvSpPr/>
          <p:nvPr/>
        </p:nvSpPr>
        <p:spPr bwMode="auto">
          <a:xfrm>
            <a:off x="7180787" y="4898572"/>
            <a:ext cx="587721" cy="587829"/>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chemeClr val="tx1"/>
                </a:solidFill>
                <a:latin typeface="Century Gothic"/>
                <a:ea typeface="ＭＳ Ｐゴシック" charset="-128"/>
                <a:cs typeface="Century Gothic"/>
              </a:rPr>
              <a:t>G</a:t>
            </a:r>
          </a:p>
        </p:txBody>
      </p:sp>
      <p:cxnSp>
        <p:nvCxnSpPr>
          <p:cNvPr id="93" name="Curved Connector 121"/>
          <p:cNvCxnSpPr>
            <a:cxnSpLocks noChangeShapeType="1"/>
          </p:cNvCxnSpPr>
          <p:nvPr/>
        </p:nvCxnSpPr>
        <p:spPr bwMode="auto">
          <a:xfrm>
            <a:off x="5809187" y="5159829"/>
            <a:ext cx="783771" cy="783771"/>
          </a:xfrm>
          <a:prstGeom prst="curvedConnector3">
            <a:avLst>
              <a:gd name="adj1" fmla="val 50000"/>
            </a:avLst>
          </a:prstGeom>
          <a:noFill/>
          <a:ln w="9525">
            <a:noFill/>
            <a:round/>
            <a:headEnd/>
            <a:tailEnd type="arrow" w="med" len="med"/>
          </a:ln>
        </p:spPr>
      </p:cxnSp>
      <p:cxnSp>
        <p:nvCxnSpPr>
          <p:cNvPr id="94" name="Straight Arrow Connector 138"/>
          <p:cNvCxnSpPr>
            <a:cxnSpLocks noChangeShapeType="1"/>
          </p:cNvCxnSpPr>
          <p:nvPr/>
        </p:nvCxnSpPr>
        <p:spPr bwMode="auto">
          <a:xfrm rot="16200000" flipH="1">
            <a:off x="6641918" y="2682147"/>
            <a:ext cx="1175656" cy="1273574"/>
          </a:xfrm>
          <a:prstGeom prst="straightConnector1">
            <a:avLst/>
          </a:prstGeom>
          <a:noFill/>
          <a:ln w="53975">
            <a:solidFill>
              <a:schemeClr val="tx1"/>
            </a:solidFill>
            <a:round/>
            <a:headEnd/>
            <a:tailEnd type="triangle" w="med" len="med"/>
          </a:ln>
        </p:spPr>
      </p:cxnSp>
      <p:cxnSp>
        <p:nvCxnSpPr>
          <p:cNvPr id="95" name="Straight Connector 170"/>
          <p:cNvCxnSpPr>
            <a:cxnSpLocks noChangeShapeType="1"/>
            <a:endCxn id="96" idx="0"/>
          </p:cNvCxnSpPr>
          <p:nvPr/>
        </p:nvCxnSpPr>
        <p:spPr bwMode="auto">
          <a:xfrm rot="16200000" flipH="1">
            <a:off x="7993134" y="4502605"/>
            <a:ext cx="477610" cy="314325"/>
          </a:xfrm>
          <a:prstGeom prst="line">
            <a:avLst/>
          </a:prstGeom>
          <a:noFill/>
          <a:ln w="53975">
            <a:solidFill>
              <a:srgbClr val="000000"/>
            </a:solidFill>
            <a:prstDash val="sysDot"/>
            <a:round/>
            <a:headEnd/>
            <a:tailEnd/>
          </a:ln>
        </p:spPr>
      </p:cxnSp>
      <p:sp>
        <p:nvSpPr>
          <p:cNvPr id="96" name="Oval 95"/>
          <p:cNvSpPr/>
          <p:nvPr/>
        </p:nvSpPr>
        <p:spPr bwMode="auto">
          <a:xfrm>
            <a:off x="8095188" y="4898572"/>
            <a:ext cx="587721" cy="587829"/>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chemeClr val="tx1"/>
                </a:solidFill>
                <a:latin typeface="Century Gothic"/>
                <a:ea typeface="ＭＳ Ｐゴシック" charset="-128"/>
                <a:cs typeface="Century Gothic"/>
              </a:rPr>
              <a:t>H</a:t>
            </a:r>
          </a:p>
        </p:txBody>
      </p:sp>
      <p:cxnSp>
        <p:nvCxnSpPr>
          <p:cNvPr id="97" name="Straight Connector 171"/>
          <p:cNvCxnSpPr>
            <a:cxnSpLocks noChangeShapeType="1"/>
            <a:endCxn id="92" idx="0"/>
          </p:cNvCxnSpPr>
          <p:nvPr/>
        </p:nvCxnSpPr>
        <p:spPr bwMode="auto">
          <a:xfrm rot="5400000">
            <a:off x="7327746" y="4567918"/>
            <a:ext cx="477610" cy="183697"/>
          </a:xfrm>
          <a:prstGeom prst="line">
            <a:avLst/>
          </a:prstGeom>
          <a:noFill/>
          <a:ln w="53975">
            <a:solidFill>
              <a:srgbClr val="000000"/>
            </a:solidFill>
            <a:prstDash val="sysDot"/>
            <a:round/>
            <a:headEnd/>
            <a:tailEnd/>
          </a:ln>
        </p:spPr>
      </p:cxnSp>
      <p:sp>
        <p:nvSpPr>
          <p:cNvPr id="100" name="Oval 99"/>
          <p:cNvSpPr/>
          <p:nvPr/>
        </p:nvSpPr>
        <p:spPr bwMode="auto">
          <a:xfrm>
            <a:off x="5809188" y="4898571"/>
            <a:ext cx="587829" cy="587829"/>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cs typeface="Century Gothic"/>
              </a:rPr>
              <a:t>F</a:t>
            </a:r>
          </a:p>
        </p:txBody>
      </p:sp>
      <p:cxnSp>
        <p:nvCxnSpPr>
          <p:cNvPr id="101" name="Straight Arrow Connector 164"/>
          <p:cNvCxnSpPr>
            <a:cxnSpLocks noChangeShapeType="1"/>
          </p:cNvCxnSpPr>
          <p:nvPr/>
        </p:nvCxnSpPr>
        <p:spPr bwMode="auto">
          <a:xfrm rot="16200000" flipH="1">
            <a:off x="5931704" y="5657851"/>
            <a:ext cx="342904" cy="1"/>
          </a:xfrm>
          <a:prstGeom prst="straightConnector1">
            <a:avLst/>
          </a:prstGeom>
          <a:noFill/>
          <a:ln w="53975">
            <a:solidFill>
              <a:srgbClr val="000000"/>
            </a:solidFill>
            <a:round/>
            <a:headEnd/>
            <a:tailEnd type="triangle" w="med" len="med"/>
          </a:ln>
        </p:spPr>
      </p:cxnSp>
      <p:sp>
        <p:nvSpPr>
          <p:cNvPr id="102" name="Rectangle 101"/>
          <p:cNvSpPr/>
          <p:nvPr/>
        </p:nvSpPr>
        <p:spPr>
          <a:xfrm>
            <a:off x="5569839" y="4362859"/>
            <a:ext cx="3391733" cy="1580741"/>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3" name="Line 33"/>
          <p:cNvSpPr>
            <a:spLocks noChangeShapeType="1"/>
          </p:cNvSpPr>
          <p:nvPr/>
        </p:nvSpPr>
        <p:spPr bwMode="auto">
          <a:xfrm>
            <a:off x="7374691" y="1371599"/>
            <a:ext cx="491843" cy="364383"/>
          </a:xfrm>
          <a:prstGeom prst="line">
            <a:avLst/>
          </a:prstGeom>
          <a:noFill/>
          <a:ln w="53975">
            <a:solidFill>
              <a:schemeClr val="tx1"/>
            </a:solidFill>
            <a:prstDash val="sysDot"/>
            <a:round/>
            <a:headEnd/>
            <a:tailEnd/>
          </a:ln>
        </p:spPr>
        <p:txBody>
          <a:bodyPr>
            <a:prstTxWarp prst="textNoShape">
              <a:avLst/>
            </a:prstTxWarp>
          </a:bodyPr>
          <a:lstStyle/>
          <a:p>
            <a:endParaRPr lang="en-US" dirty="0"/>
          </a:p>
        </p:txBody>
      </p:sp>
      <p:sp>
        <p:nvSpPr>
          <p:cNvPr id="104" name="Oval 103"/>
          <p:cNvSpPr/>
          <p:nvPr/>
        </p:nvSpPr>
        <p:spPr bwMode="auto">
          <a:xfrm>
            <a:off x="7766577" y="1561955"/>
            <a:ext cx="587721" cy="587829"/>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chemeClr val="tx1"/>
                </a:solidFill>
                <a:latin typeface="Century Gothic"/>
                <a:ea typeface="ＭＳ Ｐゴシック" charset="-128"/>
                <a:cs typeface="Century Gothic"/>
              </a:rPr>
              <a:t>C</a:t>
            </a:r>
          </a:p>
        </p:txBody>
      </p:sp>
      <p:cxnSp>
        <p:nvCxnSpPr>
          <p:cNvPr id="105" name="Straight Arrow Connector 93"/>
          <p:cNvCxnSpPr>
            <a:cxnSpLocks noChangeShapeType="1"/>
          </p:cNvCxnSpPr>
          <p:nvPr/>
        </p:nvCxnSpPr>
        <p:spPr bwMode="auto">
          <a:xfrm rot="5400000">
            <a:off x="6390912" y="1618190"/>
            <a:ext cx="739230" cy="335136"/>
          </a:xfrm>
          <a:prstGeom prst="straightConnector1">
            <a:avLst/>
          </a:prstGeom>
          <a:noFill/>
          <a:ln w="53975">
            <a:solidFill>
              <a:schemeClr val="tx1"/>
            </a:solidFill>
            <a:round/>
            <a:headEnd/>
            <a:tailEnd type="triangle" w="med" len="med"/>
          </a:ln>
        </p:spPr>
      </p:cxnSp>
      <p:sp>
        <p:nvSpPr>
          <p:cNvPr id="106" name="Oval 105"/>
          <p:cNvSpPr/>
          <p:nvPr/>
        </p:nvSpPr>
        <p:spPr bwMode="auto">
          <a:xfrm>
            <a:off x="6842024" y="914400"/>
            <a:ext cx="587721" cy="587829"/>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A</a:t>
            </a:r>
          </a:p>
        </p:txBody>
      </p:sp>
      <p:sp>
        <p:nvSpPr>
          <p:cNvPr id="107" name="Oval 106"/>
          <p:cNvSpPr/>
          <p:nvPr/>
        </p:nvSpPr>
        <p:spPr bwMode="auto">
          <a:xfrm>
            <a:off x="6299098" y="2155373"/>
            <a:ext cx="587721" cy="587829"/>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B</a:t>
            </a:r>
          </a:p>
        </p:txBody>
      </p:sp>
      <p:sp>
        <p:nvSpPr>
          <p:cNvPr id="108" name="Text Box 4"/>
          <p:cNvSpPr txBox="1">
            <a:spLocks noChangeArrowheads="1"/>
          </p:cNvSpPr>
          <p:nvPr/>
        </p:nvSpPr>
        <p:spPr bwMode="auto">
          <a:xfrm>
            <a:off x="5197134" y="2579739"/>
            <a:ext cx="470383" cy="261610"/>
          </a:xfrm>
          <a:prstGeom prst="rect">
            <a:avLst/>
          </a:prstGeom>
          <a:noFill/>
          <a:ln w="38100">
            <a:noFill/>
            <a:miter lim="800000"/>
            <a:headEnd/>
            <a:tailEnd/>
          </a:ln>
        </p:spPr>
        <p:txBody>
          <a:bodyPr wrap="square">
            <a:prstTxWarp prst="textNoShape">
              <a:avLst/>
            </a:prstTxWarp>
            <a:spAutoFit/>
          </a:bodyPr>
          <a:lstStyle/>
          <a:p>
            <a:pPr algn="ctr"/>
            <a:r>
              <a:rPr lang="en-US" sz="1100" dirty="0" smtClean="0">
                <a:latin typeface="Century Gothic" charset="0"/>
                <a:ea typeface="Century Gothic" charset="0"/>
                <a:cs typeface="Century Gothic" charset="0"/>
              </a:rPr>
              <a:t>F</a:t>
            </a:r>
          </a:p>
        </p:txBody>
      </p:sp>
      <p:cxnSp>
        <p:nvCxnSpPr>
          <p:cNvPr id="110" name="Shape 72"/>
          <p:cNvCxnSpPr>
            <a:cxnSpLocks noChangeShapeType="1"/>
          </p:cNvCxnSpPr>
          <p:nvPr/>
        </p:nvCxnSpPr>
        <p:spPr bwMode="auto">
          <a:xfrm flipH="1" flipV="1">
            <a:off x="7429745" y="1208316"/>
            <a:ext cx="730757" cy="3004457"/>
          </a:xfrm>
          <a:prstGeom prst="bentConnector3">
            <a:avLst>
              <a:gd name="adj1" fmla="val -67312"/>
            </a:avLst>
          </a:prstGeom>
          <a:noFill/>
          <a:ln w="57150" cap="sq">
            <a:solidFill>
              <a:srgbClr val="3366FF"/>
            </a:solidFill>
            <a:round/>
            <a:headEnd/>
            <a:tailEnd type="triangle" w="med" len="med"/>
          </a:ln>
        </p:spPr>
      </p:cxnSp>
      <p:sp>
        <p:nvSpPr>
          <p:cNvPr id="111" name="Text Box 4"/>
          <p:cNvSpPr txBox="1">
            <a:spLocks noChangeArrowheads="1"/>
          </p:cNvSpPr>
          <p:nvPr/>
        </p:nvSpPr>
        <p:spPr bwMode="auto">
          <a:xfrm>
            <a:off x="8539934" y="2579739"/>
            <a:ext cx="470383" cy="261610"/>
          </a:xfrm>
          <a:prstGeom prst="rect">
            <a:avLst/>
          </a:prstGeom>
          <a:noFill/>
          <a:ln w="38100">
            <a:noFill/>
            <a:miter lim="800000"/>
            <a:headEnd/>
            <a:tailEnd/>
          </a:ln>
        </p:spPr>
        <p:txBody>
          <a:bodyPr wrap="square">
            <a:prstTxWarp prst="textNoShape">
              <a:avLst/>
            </a:prstTxWarp>
            <a:spAutoFit/>
          </a:bodyPr>
          <a:lstStyle/>
          <a:p>
            <a:pPr algn="ctr"/>
            <a:r>
              <a:rPr lang="en-US" sz="1100" dirty="0">
                <a:latin typeface="Century Gothic" charset="0"/>
                <a:ea typeface="Century Gothic" charset="0"/>
                <a:cs typeface="Century Gothic" charset="0"/>
              </a:rPr>
              <a:t>∅</a:t>
            </a:r>
            <a:endParaRPr lang="en-US" sz="1100" dirty="0" smtClean="0">
              <a:latin typeface="Century Gothic" charset="0"/>
              <a:ea typeface="Century Gothic" charset="0"/>
              <a:cs typeface="Century Gothic" charset="0"/>
            </a:endParaRPr>
          </a:p>
        </p:txBody>
      </p:sp>
      <p:sp>
        <p:nvSpPr>
          <p:cNvPr id="98" name="Oval 97"/>
          <p:cNvSpPr/>
          <p:nvPr/>
        </p:nvSpPr>
        <p:spPr bwMode="auto">
          <a:xfrm>
            <a:off x="7572673" y="3918857"/>
            <a:ext cx="587829" cy="587829"/>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cs typeface="Century Gothic"/>
              </a:rPr>
              <a:t>E</a:t>
            </a:r>
          </a:p>
        </p:txBody>
      </p:sp>
      <p:sp>
        <p:nvSpPr>
          <p:cNvPr id="99" name="Oval 98"/>
          <p:cNvSpPr/>
          <p:nvPr/>
        </p:nvSpPr>
        <p:spPr bwMode="auto">
          <a:xfrm>
            <a:off x="5809187" y="3918857"/>
            <a:ext cx="587721" cy="587829"/>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D</a:t>
            </a:r>
          </a:p>
        </p:txBody>
      </p:sp>
      <p:grpSp>
        <p:nvGrpSpPr>
          <p:cNvPr id="112" name="Group 111"/>
          <p:cNvGrpSpPr>
            <a:grpSpLocks noChangeAspect="1"/>
          </p:cNvGrpSpPr>
          <p:nvPr/>
        </p:nvGrpSpPr>
        <p:grpSpPr>
          <a:xfrm>
            <a:off x="277508" y="914400"/>
            <a:ext cx="2873721" cy="5029200"/>
            <a:chOff x="1066799" y="1066800"/>
            <a:chExt cx="3352675" cy="5867400"/>
          </a:xfrm>
        </p:grpSpPr>
        <p:cxnSp>
          <p:nvCxnSpPr>
            <p:cNvPr id="113" name="Straight Arrow Connector 164"/>
            <p:cNvCxnSpPr>
              <a:cxnSpLocks noChangeShapeType="1"/>
            </p:cNvCxnSpPr>
            <p:nvPr/>
          </p:nvCxnSpPr>
          <p:spPr bwMode="auto">
            <a:xfrm rot="16200000" flipH="1">
              <a:off x="1181068" y="5486368"/>
              <a:ext cx="457200" cy="64"/>
            </a:xfrm>
            <a:prstGeom prst="straightConnector1">
              <a:avLst/>
            </a:prstGeom>
            <a:noFill/>
            <a:ln w="53975">
              <a:solidFill>
                <a:schemeClr val="tx1"/>
              </a:solidFill>
              <a:round/>
              <a:headEnd/>
              <a:tailEnd type="triangle" w="med" len="med"/>
            </a:ln>
          </p:spPr>
        </p:cxnSp>
        <p:sp>
          <p:nvSpPr>
            <p:cNvPr id="114" name="Line 33"/>
            <p:cNvSpPr>
              <a:spLocks noChangeShapeType="1"/>
            </p:cNvSpPr>
            <p:nvPr/>
          </p:nvSpPr>
          <p:spPr bwMode="auto">
            <a:xfrm>
              <a:off x="2893221" y="1600199"/>
              <a:ext cx="573817" cy="425113"/>
            </a:xfrm>
            <a:prstGeom prst="line">
              <a:avLst/>
            </a:prstGeom>
            <a:noFill/>
            <a:ln w="53975">
              <a:solidFill>
                <a:srgbClr val="000000"/>
              </a:solidFill>
              <a:prstDash val="sysDot"/>
              <a:round/>
              <a:headEnd/>
              <a:tailEnd/>
            </a:ln>
          </p:spPr>
          <p:txBody>
            <a:bodyPr>
              <a:prstTxWarp prst="textNoShape">
                <a:avLst/>
              </a:prstTxWarp>
            </a:bodyPr>
            <a:lstStyle/>
            <a:p>
              <a:endParaRPr lang="en-US" dirty="0">
                <a:solidFill>
                  <a:srgbClr val="000000"/>
                </a:solidFill>
              </a:endParaRPr>
            </a:p>
          </p:txBody>
        </p:sp>
        <p:sp>
          <p:nvSpPr>
            <p:cNvPr id="115" name="Oval 114"/>
            <p:cNvSpPr/>
            <p:nvPr/>
          </p:nvSpPr>
          <p:spPr bwMode="auto">
            <a:xfrm>
              <a:off x="3350421" y="1822281"/>
              <a:ext cx="685674" cy="685800"/>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ea typeface="ＭＳ Ｐゴシック" charset="-128"/>
                  <a:cs typeface="Century Gothic"/>
                </a:rPr>
                <a:t>C</a:t>
              </a:r>
            </a:p>
          </p:txBody>
        </p:sp>
        <p:cxnSp>
          <p:nvCxnSpPr>
            <p:cNvPr id="116" name="Straight Arrow Connector 136"/>
            <p:cNvCxnSpPr>
              <a:cxnSpLocks noChangeShapeType="1"/>
            </p:cNvCxnSpPr>
            <p:nvPr/>
          </p:nvCxnSpPr>
          <p:spPr bwMode="auto">
            <a:xfrm rot="5400000">
              <a:off x="1009619" y="3600420"/>
              <a:ext cx="1371598" cy="571563"/>
            </a:xfrm>
            <a:prstGeom prst="straightConnector1">
              <a:avLst/>
            </a:prstGeom>
            <a:noFill/>
            <a:ln w="53975">
              <a:solidFill>
                <a:schemeClr val="tx1"/>
              </a:solidFill>
              <a:round/>
              <a:headEnd/>
              <a:tailEnd type="triangle" w="med" len="med"/>
            </a:ln>
          </p:spPr>
        </p:cxnSp>
        <p:sp>
          <p:nvSpPr>
            <p:cNvPr id="117" name="Oval 116"/>
            <p:cNvSpPr/>
            <p:nvPr/>
          </p:nvSpPr>
          <p:spPr bwMode="auto">
            <a:xfrm>
              <a:off x="2666999" y="5715001"/>
              <a:ext cx="685674" cy="685800"/>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ea typeface="ＭＳ Ｐゴシック" charset="-128"/>
                  <a:cs typeface="Century Gothic"/>
                </a:rPr>
                <a:t>G</a:t>
              </a:r>
            </a:p>
          </p:txBody>
        </p:sp>
        <p:cxnSp>
          <p:nvCxnSpPr>
            <p:cNvPr id="118" name="Straight Arrow Connector 93"/>
            <p:cNvCxnSpPr>
              <a:cxnSpLocks noChangeShapeType="1"/>
            </p:cNvCxnSpPr>
            <p:nvPr/>
          </p:nvCxnSpPr>
          <p:spPr bwMode="auto">
            <a:xfrm rot="5400000">
              <a:off x="1745478" y="1887888"/>
              <a:ext cx="862435" cy="390992"/>
            </a:xfrm>
            <a:prstGeom prst="straightConnector1">
              <a:avLst/>
            </a:prstGeom>
            <a:noFill/>
            <a:ln w="53975">
              <a:solidFill>
                <a:schemeClr val="tx1"/>
              </a:solidFill>
              <a:round/>
              <a:headEnd/>
              <a:tailEnd type="triangle" w="med" len="med"/>
            </a:ln>
          </p:spPr>
        </p:cxnSp>
        <p:sp>
          <p:nvSpPr>
            <p:cNvPr id="119" name="Oval 118"/>
            <p:cNvSpPr/>
            <p:nvPr/>
          </p:nvSpPr>
          <p:spPr bwMode="auto">
            <a:xfrm>
              <a:off x="2271776" y="1066800"/>
              <a:ext cx="685674" cy="685800"/>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solidFill>
                    <a:srgbClr val="000000"/>
                  </a:solidFill>
                  <a:latin typeface="Century Gothic"/>
                  <a:cs typeface="Century Gothic"/>
                </a:rPr>
                <a:t>A</a:t>
              </a:r>
            </a:p>
          </p:txBody>
        </p:sp>
        <p:cxnSp>
          <p:nvCxnSpPr>
            <p:cNvPr id="120" name="Curved Connector 121"/>
            <p:cNvCxnSpPr>
              <a:cxnSpLocks noChangeShapeType="1"/>
            </p:cNvCxnSpPr>
            <p:nvPr/>
          </p:nvCxnSpPr>
          <p:spPr bwMode="auto">
            <a:xfrm>
              <a:off x="1066799" y="6019800"/>
              <a:ext cx="914400" cy="914400"/>
            </a:xfrm>
            <a:prstGeom prst="curvedConnector3">
              <a:avLst>
                <a:gd name="adj1" fmla="val 50000"/>
              </a:avLst>
            </a:prstGeom>
            <a:noFill/>
            <a:ln w="9525">
              <a:noFill/>
              <a:round/>
              <a:headEnd/>
              <a:tailEnd type="arrow" w="med" len="med"/>
            </a:ln>
          </p:spPr>
        </p:cxnSp>
        <p:cxnSp>
          <p:nvCxnSpPr>
            <p:cNvPr id="121" name="Straight Arrow Connector 138"/>
            <p:cNvCxnSpPr>
              <a:cxnSpLocks noChangeShapeType="1"/>
            </p:cNvCxnSpPr>
            <p:nvPr/>
          </p:nvCxnSpPr>
          <p:spPr bwMode="auto">
            <a:xfrm rot="16200000" flipH="1">
              <a:off x="2038319" y="3143282"/>
              <a:ext cx="1371599" cy="1485837"/>
            </a:xfrm>
            <a:prstGeom prst="straightConnector1">
              <a:avLst/>
            </a:prstGeom>
            <a:noFill/>
            <a:ln w="53975">
              <a:solidFill>
                <a:schemeClr val="tx1"/>
              </a:solidFill>
              <a:round/>
              <a:headEnd/>
              <a:tailEnd type="triangle" w="med" len="med"/>
            </a:ln>
          </p:spPr>
        </p:cxnSp>
        <p:sp>
          <p:nvSpPr>
            <p:cNvPr id="122" name="Oval 121"/>
            <p:cNvSpPr/>
            <p:nvPr/>
          </p:nvSpPr>
          <p:spPr bwMode="auto">
            <a:xfrm>
              <a:off x="1638362" y="2514602"/>
              <a:ext cx="685674" cy="685800"/>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solidFill>
                    <a:srgbClr val="000000"/>
                  </a:solidFill>
                  <a:latin typeface="Century Gothic"/>
                  <a:cs typeface="Century Gothic"/>
                </a:rPr>
                <a:t>B</a:t>
              </a:r>
            </a:p>
          </p:txBody>
        </p:sp>
        <p:cxnSp>
          <p:nvCxnSpPr>
            <p:cNvPr id="123" name="Straight Connector 170"/>
            <p:cNvCxnSpPr>
              <a:cxnSpLocks noChangeShapeType="1"/>
              <a:endCxn id="124" idx="0"/>
            </p:cNvCxnSpPr>
            <p:nvPr/>
          </p:nvCxnSpPr>
          <p:spPr bwMode="auto">
            <a:xfrm rot="16200000" flipH="1">
              <a:off x="3614738" y="5253039"/>
              <a:ext cx="557212" cy="366712"/>
            </a:xfrm>
            <a:prstGeom prst="line">
              <a:avLst/>
            </a:prstGeom>
            <a:noFill/>
            <a:ln w="53975">
              <a:solidFill>
                <a:schemeClr val="tx1"/>
              </a:solidFill>
              <a:prstDash val="sysDot"/>
              <a:round/>
              <a:headEnd/>
              <a:tailEnd/>
            </a:ln>
          </p:spPr>
        </p:cxnSp>
        <p:sp>
          <p:nvSpPr>
            <p:cNvPr id="124" name="Oval 123"/>
            <p:cNvSpPr/>
            <p:nvPr/>
          </p:nvSpPr>
          <p:spPr bwMode="auto">
            <a:xfrm>
              <a:off x="3733800" y="5715001"/>
              <a:ext cx="685674" cy="685800"/>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ea typeface="ＭＳ Ｐゴシック" charset="-128"/>
                  <a:cs typeface="Century Gothic"/>
                </a:rPr>
                <a:t>H</a:t>
              </a:r>
            </a:p>
          </p:txBody>
        </p:sp>
        <p:cxnSp>
          <p:nvCxnSpPr>
            <p:cNvPr id="125" name="Straight Connector 171"/>
            <p:cNvCxnSpPr>
              <a:cxnSpLocks noChangeShapeType="1"/>
              <a:endCxn id="117" idx="0"/>
            </p:cNvCxnSpPr>
            <p:nvPr/>
          </p:nvCxnSpPr>
          <p:spPr bwMode="auto">
            <a:xfrm rot="5400000">
              <a:off x="2838451" y="5329238"/>
              <a:ext cx="557212" cy="214313"/>
            </a:xfrm>
            <a:prstGeom prst="line">
              <a:avLst/>
            </a:prstGeom>
            <a:noFill/>
            <a:ln w="53975">
              <a:solidFill>
                <a:schemeClr val="tx1"/>
              </a:solidFill>
              <a:prstDash val="sysDot"/>
              <a:round/>
              <a:headEnd/>
              <a:tailEnd/>
            </a:ln>
          </p:spPr>
        </p:cxnSp>
        <p:sp>
          <p:nvSpPr>
            <p:cNvPr id="126" name="Oval 125"/>
            <p:cNvSpPr/>
            <p:nvPr/>
          </p:nvSpPr>
          <p:spPr bwMode="auto">
            <a:xfrm>
              <a:off x="3124200" y="4572000"/>
              <a:ext cx="685800" cy="685800"/>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cs typeface="Century Gothic"/>
                </a:rPr>
                <a:t>E</a:t>
              </a:r>
            </a:p>
          </p:txBody>
        </p:sp>
        <p:sp>
          <p:nvSpPr>
            <p:cNvPr id="127" name="Oval 126"/>
            <p:cNvSpPr/>
            <p:nvPr/>
          </p:nvSpPr>
          <p:spPr bwMode="auto">
            <a:xfrm>
              <a:off x="1066799" y="4572000"/>
              <a:ext cx="685674" cy="685800"/>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solidFill>
                    <a:srgbClr val="000000"/>
                  </a:solidFill>
                  <a:latin typeface="Century Gothic"/>
                  <a:cs typeface="Century Gothic"/>
                </a:rPr>
                <a:t>D</a:t>
              </a:r>
            </a:p>
          </p:txBody>
        </p:sp>
        <p:sp>
          <p:nvSpPr>
            <p:cNvPr id="128" name="Oval 127"/>
            <p:cNvSpPr/>
            <p:nvPr/>
          </p:nvSpPr>
          <p:spPr bwMode="auto">
            <a:xfrm>
              <a:off x="1066800" y="5715000"/>
              <a:ext cx="685800" cy="685800"/>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cs typeface="Century Gothic"/>
                </a:rPr>
                <a:t>F</a:t>
              </a:r>
            </a:p>
          </p:txBody>
        </p:sp>
        <p:cxnSp>
          <p:nvCxnSpPr>
            <p:cNvPr id="129" name="Straight Arrow Connector 164"/>
            <p:cNvCxnSpPr>
              <a:cxnSpLocks noChangeShapeType="1"/>
            </p:cNvCxnSpPr>
            <p:nvPr/>
          </p:nvCxnSpPr>
          <p:spPr bwMode="auto">
            <a:xfrm rot="16200000" flipH="1">
              <a:off x="1209735" y="6600826"/>
              <a:ext cx="400055" cy="1"/>
            </a:xfrm>
            <a:prstGeom prst="straightConnector1">
              <a:avLst/>
            </a:prstGeom>
            <a:noFill/>
            <a:ln w="53975">
              <a:solidFill>
                <a:schemeClr val="tx1"/>
              </a:solidFill>
              <a:round/>
              <a:headEnd/>
              <a:tailEnd type="triangle" w="med" len="med"/>
            </a:ln>
          </p:spPr>
        </p:cxnSp>
      </p:grpSp>
      <p:sp>
        <p:nvSpPr>
          <p:cNvPr id="131"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100</a:t>
            </a:fld>
            <a:endParaRPr lang="en-US" dirty="0"/>
          </a:p>
        </p:txBody>
      </p:sp>
      <p:cxnSp>
        <p:nvCxnSpPr>
          <p:cNvPr id="49" name="Straight Connector 48"/>
          <p:cNvCxnSpPr/>
          <p:nvPr/>
        </p:nvCxnSpPr>
        <p:spPr>
          <a:xfrm>
            <a:off x="4541026" y="685739"/>
            <a:ext cx="61949" cy="5127013"/>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A7E347E3-C33F-6F47-AC47-1BCADEE5EFCC}" type="slidenum">
              <a:rPr lang="en-US" smtClean="0"/>
              <a:t>100</a:t>
            </a:fld>
            <a:endParaRPr lang="en-US" dirty="0"/>
          </a:p>
        </p:txBody>
      </p:sp>
    </p:spTree>
    <p:extLst>
      <p:ext uri="{BB962C8B-B14F-4D97-AF65-F5344CB8AC3E}">
        <p14:creationId xmlns:p14="http://schemas.microsoft.com/office/powerpoint/2010/main" val="1898919465"/>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hape 72"/>
          <p:cNvCxnSpPr>
            <a:cxnSpLocks noChangeShapeType="1"/>
          </p:cNvCxnSpPr>
          <p:nvPr/>
        </p:nvCxnSpPr>
        <p:spPr bwMode="auto">
          <a:xfrm rot="10800000" flipH="1">
            <a:off x="5809187" y="1208318"/>
            <a:ext cx="1032835" cy="3984169"/>
          </a:xfrm>
          <a:prstGeom prst="bentConnector4">
            <a:avLst>
              <a:gd name="adj1" fmla="val -22133"/>
              <a:gd name="adj2" fmla="val 100078"/>
            </a:avLst>
          </a:prstGeom>
          <a:noFill/>
          <a:ln w="53975">
            <a:solidFill>
              <a:srgbClr val="FF0000"/>
            </a:solidFill>
            <a:round/>
            <a:headEnd type="triangle"/>
            <a:tailEnd type="none" w="med" len="med"/>
          </a:ln>
        </p:spPr>
      </p:cxnSp>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The Path Discovery Algorithm</a:t>
            </a:r>
          </a:p>
        </p:txBody>
      </p:sp>
      <p:sp>
        <p:nvSpPr>
          <p:cNvPr id="9" name="Text Placeholder 8"/>
          <p:cNvSpPr>
            <a:spLocks noGrp="1"/>
          </p:cNvSpPr>
          <p:nvPr>
            <p:ph type="body" sz="quarter" idx="14"/>
          </p:nvPr>
        </p:nvSpPr>
        <p:spPr>
          <a:xfrm>
            <a:off x="0" y="5906726"/>
            <a:ext cx="9144000" cy="954107"/>
          </a:xfrm>
          <a:solidFill>
            <a:schemeClr val="accent1">
              <a:lumMod val="75000"/>
            </a:schemeClr>
          </a:solidFill>
        </p:spPr>
        <p:txBody>
          <a:bodyPr vert="horz" lIns="91440" tIns="45720" rIns="91440" bIns="45720" rtlCol="0">
            <a:spAutoFit/>
          </a:bodyPr>
          <a:lstStyle/>
          <a:p>
            <a:r>
              <a:rPr lang="en-US" dirty="0" smtClean="0">
                <a:solidFill>
                  <a:schemeClr val="bg1"/>
                </a:solidFill>
                <a:latin typeface="Century Gothic"/>
                <a:cs typeface="Century Gothic"/>
              </a:rPr>
              <a:t>The </a:t>
            </a:r>
            <a:r>
              <a:rPr lang="en-US" dirty="0">
                <a:solidFill>
                  <a:schemeClr val="bg1"/>
                </a:solidFill>
                <a:latin typeface="Century Gothic"/>
                <a:cs typeface="Century Gothic"/>
              </a:rPr>
              <a:t>procedure repeats until the path from A terminates</a:t>
            </a:r>
          </a:p>
        </p:txBody>
      </p:sp>
      <p:cxnSp>
        <p:nvCxnSpPr>
          <p:cNvPr id="17" name="Curved Connector 121"/>
          <p:cNvCxnSpPr>
            <a:cxnSpLocks noChangeShapeType="1"/>
          </p:cNvCxnSpPr>
          <p:nvPr/>
        </p:nvCxnSpPr>
        <p:spPr bwMode="auto">
          <a:xfrm>
            <a:off x="2911102" y="5301927"/>
            <a:ext cx="848118" cy="848118"/>
          </a:xfrm>
          <a:prstGeom prst="curvedConnector3">
            <a:avLst>
              <a:gd name="adj1" fmla="val 50000"/>
            </a:avLst>
          </a:prstGeom>
          <a:noFill/>
          <a:ln w="9525">
            <a:noFill/>
            <a:round/>
            <a:headEnd/>
            <a:tailEnd type="arrow" w="med" len="med"/>
          </a:ln>
        </p:spPr>
      </p:cxnSp>
      <p:cxnSp>
        <p:nvCxnSpPr>
          <p:cNvPr id="26" name="Straight Arrow Connector 164"/>
          <p:cNvCxnSpPr>
            <a:cxnSpLocks noChangeShapeType="1"/>
          </p:cNvCxnSpPr>
          <p:nvPr/>
        </p:nvCxnSpPr>
        <p:spPr bwMode="auto">
          <a:xfrm rot="16200000" flipH="1">
            <a:off x="5907132" y="4702601"/>
            <a:ext cx="391886" cy="55"/>
          </a:xfrm>
          <a:prstGeom prst="straightConnector1">
            <a:avLst/>
          </a:prstGeom>
          <a:noFill/>
          <a:ln w="53975">
            <a:solidFill>
              <a:srgbClr val="000000"/>
            </a:solidFill>
            <a:round/>
            <a:headEnd/>
            <a:tailEnd type="triangle" w="med" len="med"/>
          </a:ln>
        </p:spPr>
      </p:cxnSp>
      <p:cxnSp>
        <p:nvCxnSpPr>
          <p:cNvPr id="27" name="Straight Arrow Connector 136"/>
          <p:cNvCxnSpPr>
            <a:cxnSpLocks noChangeShapeType="1"/>
          </p:cNvCxnSpPr>
          <p:nvPr/>
        </p:nvCxnSpPr>
        <p:spPr bwMode="auto">
          <a:xfrm rot="5400000">
            <a:off x="5760176" y="3086074"/>
            <a:ext cx="1175655" cy="489911"/>
          </a:xfrm>
          <a:prstGeom prst="straightConnector1">
            <a:avLst/>
          </a:prstGeom>
          <a:noFill/>
          <a:ln w="53975">
            <a:solidFill>
              <a:srgbClr val="000000"/>
            </a:solidFill>
            <a:round/>
            <a:headEnd/>
            <a:tailEnd type="triangle" w="med" len="med"/>
          </a:ln>
        </p:spPr>
      </p:cxnSp>
      <p:cxnSp>
        <p:nvCxnSpPr>
          <p:cNvPr id="29" name="Curved Connector 121"/>
          <p:cNvCxnSpPr>
            <a:cxnSpLocks noChangeShapeType="1"/>
          </p:cNvCxnSpPr>
          <p:nvPr/>
        </p:nvCxnSpPr>
        <p:spPr bwMode="auto">
          <a:xfrm>
            <a:off x="5809187" y="5159829"/>
            <a:ext cx="783771" cy="783771"/>
          </a:xfrm>
          <a:prstGeom prst="curvedConnector3">
            <a:avLst>
              <a:gd name="adj1" fmla="val 50000"/>
            </a:avLst>
          </a:prstGeom>
          <a:noFill/>
          <a:ln w="9525">
            <a:noFill/>
            <a:round/>
            <a:headEnd/>
            <a:tailEnd type="arrow" w="med" len="med"/>
          </a:ln>
        </p:spPr>
      </p:cxnSp>
      <p:cxnSp>
        <p:nvCxnSpPr>
          <p:cNvPr id="30" name="Straight Arrow Connector 138"/>
          <p:cNvCxnSpPr>
            <a:cxnSpLocks noChangeShapeType="1"/>
          </p:cNvCxnSpPr>
          <p:nvPr/>
        </p:nvCxnSpPr>
        <p:spPr bwMode="auto">
          <a:xfrm rot="16200000" flipH="1">
            <a:off x="6641918" y="2694242"/>
            <a:ext cx="1175656" cy="1273574"/>
          </a:xfrm>
          <a:prstGeom prst="straightConnector1">
            <a:avLst/>
          </a:prstGeom>
          <a:noFill/>
          <a:ln w="53975">
            <a:solidFill>
              <a:srgbClr val="000000"/>
            </a:solidFill>
            <a:round/>
            <a:headEnd/>
            <a:tailEnd type="triangle" w="med" len="med"/>
          </a:ln>
        </p:spPr>
      </p:cxnSp>
      <p:cxnSp>
        <p:nvCxnSpPr>
          <p:cNvPr id="31" name="Straight Connector 170"/>
          <p:cNvCxnSpPr>
            <a:cxnSpLocks noChangeShapeType="1"/>
            <a:endCxn id="32" idx="0"/>
          </p:cNvCxnSpPr>
          <p:nvPr/>
        </p:nvCxnSpPr>
        <p:spPr bwMode="auto">
          <a:xfrm rot="16200000" flipH="1">
            <a:off x="7993134" y="4502605"/>
            <a:ext cx="477610" cy="314325"/>
          </a:xfrm>
          <a:prstGeom prst="line">
            <a:avLst/>
          </a:prstGeom>
          <a:noFill/>
          <a:ln w="53975">
            <a:solidFill>
              <a:srgbClr val="000000"/>
            </a:solidFill>
            <a:prstDash val="sysDot"/>
            <a:round/>
            <a:headEnd/>
            <a:tailEnd/>
          </a:ln>
        </p:spPr>
      </p:cxnSp>
      <p:cxnSp>
        <p:nvCxnSpPr>
          <p:cNvPr id="33" name="Straight Connector 171"/>
          <p:cNvCxnSpPr>
            <a:cxnSpLocks noChangeShapeType="1"/>
            <a:endCxn id="28" idx="0"/>
          </p:cNvCxnSpPr>
          <p:nvPr/>
        </p:nvCxnSpPr>
        <p:spPr bwMode="auto">
          <a:xfrm rot="5400000">
            <a:off x="7327746" y="4567918"/>
            <a:ext cx="477610" cy="183697"/>
          </a:xfrm>
          <a:prstGeom prst="line">
            <a:avLst/>
          </a:prstGeom>
          <a:noFill/>
          <a:ln w="53975">
            <a:solidFill>
              <a:srgbClr val="000000"/>
            </a:solidFill>
            <a:prstDash val="sysDot"/>
            <a:round/>
            <a:headEnd/>
            <a:tailEnd/>
          </a:ln>
        </p:spPr>
      </p:cxnSp>
      <p:cxnSp>
        <p:nvCxnSpPr>
          <p:cNvPr id="35" name="Straight Arrow Connector 164"/>
          <p:cNvCxnSpPr>
            <a:cxnSpLocks noChangeShapeType="1"/>
          </p:cNvCxnSpPr>
          <p:nvPr/>
        </p:nvCxnSpPr>
        <p:spPr bwMode="auto">
          <a:xfrm rot="16200000" flipH="1">
            <a:off x="5931704" y="5657851"/>
            <a:ext cx="342904" cy="1"/>
          </a:xfrm>
          <a:prstGeom prst="straightConnector1">
            <a:avLst/>
          </a:prstGeom>
          <a:noFill/>
          <a:ln w="53975">
            <a:solidFill>
              <a:srgbClr val="000000"/>
            </a:solidFill>
            <a:round/>
            <a:headEnd/>
            <a:tailEnd type="triangle" w="med" len="med"/>
          </a:ln>
        </p:spPr>
      </p:cxnSp>
      <p:sp>
        <p:nvSpPr>
          <p:cNvPr id="36" name="Rectangle 35"/>
          <p:cNvSpPr/>
          <p:nvPr/>
        </p:nvSpPr>
        <p:spPr>
          <a:xfrm>
            <a:off x="5438415" y="5474827"/>
            <a:ext cx="3391733" cy="35447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Line 33"/>
          <p:cNvSpPr>
            <a:spLocks noChangeShapeType="1"/>
          </p:cNvSpPr>
          <p:nvPr/>
        </p:nvSpPr>
        <p:spPr bwMode="auto">
          <a:xfrm>
            <a:off x="7374691" y="1371599"/>
            <a:ext cx="491843" cy="364383"/>
          </a:xfrm>
          <a:prstGeom prst="line">
            <a:avLst/>
          </a:prstGeom>
          <a:noFill/>
          <a:ln w="53975">
            <a:solidFill>
              <a:schemeClr val="tx1"/>
            </a:solidFill>
            <a:prstDash val="sysDot"/>
            <a:round/>
            <a:headEnd/>
            <a:tailEnd/>
          </a:ln>
        </p:spPr>
        <p:txBody>
          <a:bodyPr>
            <a:prstTxWarp prst="textNoShape">
              <a:avLst/>
            </a:prstTxWarp>
          </a:bodyPr>
          <a:lstStyle/>
          <a:p>
            <a:endParaRPr lang="en-US" dirty="0"/>
          </a:p>
        </p:txBody>
      </p:sp>
      <p:sp>
        <p:nvSpPr>
          <p:cNvPr id="38" name="Oval 37"/>
          <p:cNvSpPr/>
          <p:nvPr/>
        </p:nvSpPr>
        <p:spPr bwMode="auto">
          <a:xfrm>
            <a:off x="7766577" y="1561955"/>
            <a:ext cx="587721" cy="587829"/>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chemeClr val="tx1"/>
                </a:solidFill>
                <a:latin typeface="Century Gothic"/>
                <a:ea typeface="ＭＳ Ｐゴシック" charset="-128"/>
                <a:cs typeface="Century Gothic"/>
              </a:rPr>
              <a:t>C</a:t>
            </a:r>
          </a:p>
        </p:txBody>
      </p:sp>
      <p:cxnSp>
        <p:nvCxnSpPr>
          <p:cNvPr id="39" name="Straight Arrow Connector 93"/>
          <p:cNvCxnSpPr>
            <a:cxnSpLocks noChangeShapeType="1"/>
          </p:cNvCxnSpPr>
          <p:nvPr/>
        </p:nvCxnSpPr>
        <p:spPr bwMode="auto">
          <a:xfrm rot="5400000">
            <a:off x="6390912" y="1618190"/>
            <a:ext cx="739230" cy="335136"/>
          </a:xfrm>
          <a:prstGeom prst="straightConnector1">
            <a:avLst/>
          </a:prstGeom>
          <a:noFill/>
          <a:ln w="53975">
            <a:solidFill>
              <a:schemeClr val="tx1"/>
            </a:solidFill>
            <a:round/>
            <a:headEnd/>
            <a:tailEnd type="triangle" w="med" len="med"/>
          </a:ln>
        </p:spPr>
      </p:cxnSp>
      <p:sp>
        <p:nvSpPr>
          <p:cNvPr id="40" name="Oval 39"/>
          <p:cNvSpPr/>
          <p:nvPr/>
        </p:nvSpPr>
        <p:spPr bwMode="auto">
          <a:xfrm>
            <a:off x="6842024" y="914400"/>
            <a:ext cx="587721" cy="587829"/>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A</a:t>
            </a:r>
          </a:p>
        </p:txBody>
      </p:sp>
      <p:sp>
        <p:nvSpPr>
          <p:cNvPr id="41" name="Oval 40"/>
          <p:cNvSpPr/>
          <p:nvPr/>
        </p:nvSpPr>
        <p:spPr bwMode="auto">
          <a:xfrm>
            <a:off x="6299098" y="2155373"/>
            <a:ext cx="587721" cy="587829"/>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B</a:t>
            </a:r>
          </a:p>
        </p:txBody>
      </p:sp>
      <p:sp>
        <p:nvSpPr>
          <p:cNvPr id="43" name="Text Box 4"/>
          <p:cNvSpPr txBox="1">
            <a:spLocks noChangeArrowheads="1"/>
          </p:cNvSpPr>
          <p:nvPr/>
        </p:nvSpPr>
        <p:spPr bwMode="auto">
          <a:xfrm>
            <a:off x="5576387" y="4506686"/>
            <a:ext cx="623886" cy="261610"/>
          </a:xfrm>
          <a:prstGeom prst="rect">
            <a:avLst/>
          </a:prstGeom>
          <a:noFill/>
          <a:ln w="38100">
            <a:noFill/>
            <a:miter lim="800000"/>
            <a:headEnd/>
            <a:tailEnd/>
          </a:ln>
        </p:spPr>
        <p:txBody>
          <a:bodyPr>
            <a:prstTxWarp prst="textNoShape">
              <a:avLst/>
            </a:prstTxWarp>
            <a:spAutoFit/>
          </a:bodyPr>
          <a:lstStyle/>
          <a:p>
            <a:pPr algn="ctr"/>
            <a:r>
              <a:rPr lang="en-US" sz="1100" dirty="0" smtClean="0">
                <a:latin typeface="Century Gothic" charset="0"/>
                <a:ea typeface="Century Gothic" charset="0"/>
                <a:cs typeface="Century Gothic" charset="0"/>
              </a:rPr>
              <a:t>Q4</a:t>
            </a:r>
            <a:endParaRPr lang="en-US" sz="1100" dirty="0">
              <a:latin typeface="Century Gothic" charset="0"/>
              <a:ea typeface="Century Gothic" charset="0"/>
              <a:cs typeface="Century Gothic" charset="0"/>
            </a:endParaRPr>
          </a:p>
        </p:txBody>
      </p:sp>
      <p:sp>
        <p:nvSpPr>
          <p:cNvPr id="46" name="Oval 45"/>
          <p:cNvSpPr/>
          <p:nvPr/>
        </p:nvSpPr>
        <p:spPr bwMode="auto">
          <a:xfrm>
            <a:off x="7572673" y="3918857"/>
            <a:ext cx="587829" cy="587829"/>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cs typeface="Century Gothic"/>
              </a:rPr>
              <a:t>E</a:t>
            </a:r>
          </a:p>
        </p:txBody>
      </p:sp>
      <p:sp>
        <p:nvSpPr>
          <p:cNvPr id="47" name="Oval 46"/>
          <p:cNvSpPr/>
          <p:nvPr/>
        </p:nvSpPr>
        <p:spPr bwMode="auto">
          <a:xfrm>
            <a:off x="5809187" y="3918857"/>
            <a:ext cx="587721" cy="587829"/>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D</a:t>
            </a:r>
          </a:p>
        </p:txBody>
      </p:sp>
      <p:grpSp>
        <p:nvGrpSpPr>
          <p:cNvPr id="48" name="Group 47"/>
          <p:cNvGrpSpPr>
            <a:grpSpLocks noChangeAspect="1"/>
          </p:cNvGrpSpPr>
          <p:nvPr/>
        </p:nvGrpSpPr>
        <p:grpSpPr>
          <a:xfrm>
            <a:off x="277508" y="914400"/>
            <a:ext cx="2873721" cy="5029200"/>
            <a:chOff x="1066799" y="1066800"/>
            <a:chExt cx="3352675" cy="5867400"/>
          </a:xfrm>
        </p:grpSpPr>
        <p:cxnSp>
          <p:nvCxnSpPr>
            <p:cNvPr id="49" name="Straight Arrow Connector 164"/>
            <p:cNvCxnSpPr>
              <a:cxnSpLocks noChangeShapeType="1"/>
            </p:cNvCxnSpPr>
            <p:nvPr/>
          </p:nvCxnSpPr>
          <p:spPr bwMode="auto">
            <a:xfrm rot="16200000" flipH="1">
              <a:off x="1181068" y="5486368"/>
              <a:ext cx="457200" cy="64"/>
            </a:xfrm>
            <a:prstGeom prst="straightConnector1">
              <a:avLst/>
            </a:prstGeom>
            <a:noFill/>
            <a:ln w="53975">
              <a:solidFill>
                <a:schemeClr val="tx1"/>
              </a:solidFill>
              <a:round/>
              <a:headEnd/>
              <a:tailEnd type="triangle" w="med" len="med"/>
            </a:ln>
          </p:spPr>
        </p:cxnSp>
        <p:sp>
          <p:nvSpPr>
            <p:cNvPr id="50" name="Line 33"/>
            <p:cNvSpPr>
              <a:spLocks noChangeShapeType="1"/>
            </p:cNvSpPr>
            <p:nvPr/>
          </p:nvSpPr>
          <p:spPr bwMode="auto">
            <a:xfrm>
              <a:off x="2893221" y="1600199"/>
              <a:ext cx="573817" cy="425113"/>
            </a:xfrm>
            <a:prstGeom prst="line">
              <a:avLst/>
            </a:prstGeom>
            <a:noFill/>
            <a:ln w="53975">
              <a:solidFill>
                <a:srgbClr val="000000"/>
              </a:solidFill>
              <a:prstDash val="sysDot"/>
              <a:round/>
              <a:headEnd/>
              <a:tailEnd/>
            </a:ln>
          </p:spPr>
          <p:txBody>
            <a:bodyPr>
              <a:prstTxWarp prst="textNoShape">
                <a:avLst/>
              </a:prstTxWarp>
            </a:bodyPr>
            <a:lstStyle/>
            <a:p>
              <a:endParaRPr lang="en-US" dirty="0">
                <a:solidFill>
                  <a:srgbClr val="000000"/>
                </a:solidFill>
              </a:endParaRPr>
            </a:p>
          </p:txBody>
        </p:sp>
        <p:sp>
          <p:nvSpPr>
            <p:cNvPr id="51" name="Oval 50"/>
            <p:cNvSpPr/>
            <p:nvPr/>
          </p:nvSpPr>
          <p:spPr bwMode="auto">
            <a:xfrm>
              <a:off x="3350421" y="1822281"/>
              <a:ext cx="685674" cy="685800"/>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ea typeface="ＭＳ Ｐゴシック" charset="-128"/>
                  <a:cs typeface="Century Gothic"/>
                </a:rPr>
                <a:t>C</a:t>
              </a:r>
            </a:p>
          </p:txBody>
        </p:sp>
        <p:cxnSp>
          <p:nvCxnSpPr>
            <p:cNvPr id="52" name="Straight Arrow Connector 136"/>
            <p:cNvCxnSpPr>
              <a:cxnSpLocks noChangeShapeType="1"/>
            </p:cNvCxnSpPr>
            <p:nvPr/>
          </p:nvCxnSpPr>
          <p:spPr bwMode="auto">
            <a:xfrm rot="5400000">
              <a:off x="1009619" y="3600420"/>
              <a:ext cx="1371598" cy="571563"/>
            </a:xfrm>
            <a:prstGeom prst="straightConnector1">
              <a:avLst/>
            </a:prstGeom>
            <a:noFill/>
            <a:ln w="53975">
              <a:solidFill>
                <a:schemeClr val="tx1"/>
              </a:solidFill>
              <a:round/>
              <a:headEnd/>
              <a:tailEnd type="triangle" w="med" len="med"/>
            </a:ln>
          </p:spPr>
        </p:cxnSp>
        <p:sp>
          <p:nvSpPr>
            <p:cNvPr id="53" name="Oval 52"/>
            <p:cNvSpPr/>
            <p:nvPr/>
          </p:nvSpPr>
          <p:spPr bwMode="auto">
            <a:xfrm>
              <a:off x="2666999" y="5715001"/>
              <a:ext cx="685674" cy="685800"/>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ea typeface="ＭＳ Ｐゴシック" charset="-128"/>
                  <a:cs typeface="Century Gothic"/>
                </a:rPr>
                <a:t>G</a:t>
              </a:r>
            </a:p>
          </p:txBody>
        </p:sp>
        <p:cxnSp>
          <p:nvCxnSpPr>
            <p:cNvPr id="54" name="Straight Arrow Connector 93"/>
            <p:cNvCxnSpPr>
              <a:cxnSpLocks noChangeShapeType="1"/>
            </p:cNvCxnSpPr>
            <p:nvPr/>
          </p:nvCxnSpPr>
          <p:spPr bwMode="auto">
            <a:xfrm rot="5400000">
              <a:off x="1745478" y="1887888"/>
              <a:ext cx="862435" cy="390992"/>
            </a:xfrm>
            <a:prstGeom prst="straightConnector1">
              <a:avLst/>
            </a:prstGeom>
            <a:noFill/>
            <a:ln w="53975">
              <a:solidFill>
                <a:schemeClr val="tx1"/>
              </a:solidFill>
              <a:round/>
              <a:headEnd/>
              <a:tailEnd type="triangle" w="med" len="med"/>
            </a:ln>
          </p:spPr>
        </p:cxnSp>
        <p:sp>
          <p:nvSpPr>
            <p:cNvPr id="55" name="Oval 54"/>
            <p:cNvSpPr/>
            <p:nvPr/>
          </p:nvSpPr>
          <p:spPr bwMode="auto">
            <a:xfrm>
              <a:off x="2271776" y="1066800"/>
              <a:ext cx="685674" cy="685800"/>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solidFill>
                    <a:srgbClr val="000000"/>
                  </a:solidFill>
                  <a:latin typeface="Century Gothic"/>
                  <a:cs typeface="Century Gothic"/>
                </a:rPr>
                <a:t>A</a:t>
              </a:r>
            </a:p>
          </p:txBody>
        </p:sp>
        <p:cxnSp>
          <p:nvCxnSpPr>
            <p:cNvPr id="56" name="Curved Connector 121"/>
            <p:cNvCxnSpPr>
              <a:cxnSpLocks noChangeShapeType="1"/>
            </p:cNvCxnSpPr>
            <p:nvPr/>
          </p:nvCxnSpPr>
          <p:spPr bwMode="auto">
            <a:xfrm>
              <a:off x="1066799" y="6019800"/>
              <a:ext cx="914400" cy="914400"/>
            </a:xfrm>
            <a:prstGeom prst="curvedConnector3">
              <a:avLst>
                <a:gd name="adj1" fmla="val 50000"/>
              </a:avLst>
            </a:prstGeom>
            <a:noFill/>
            <a:ln w="9525">
              <a:noFill/>
              <a:round/>
              <a:headEnd/>
              <a:tailEnd type="arrow" w="med" len="med"/>
            </a:ln>
          </p:spPr>
        </p:cxnSp>
        <p:cxnSp>
          <p:nvCxnSpPr>
            <p:cNvPr id="57" name="Straight Arrow Connector 138"/>
            <p:cNvCxnSpPr>
              <a:cxnSpLocks noChangeShapeType="1"/>
            </p:cNvCxnSpPr>
            <p:nvPr/>
          </p:nvCxnSpPr>
          <p:spPr bwMode="auto">
            <a:xfrm rot="16200000" flipH="1">
              <a:off x="2038319" y="3143282"/>
              <a:ext cx="1371599" cy="1485837"/>
            </a:xfrm>
            <a:prstGeom prst="straightConnector1">
              <a:avLst/>
            </a:prstGeom>
            <a:noFill/>
            <a:ln w="53975">
              <a:solidFill>
                <a:schemeClr val="tx1"/>
              </a:solidFill>
              <a:round/>
              <a:headEnd/>
              <a:tailEnd type="triangle" w="med" len="med"/>
            </a:ln>
          </p:spPr>
        </p:cxnSp>
        <p:sp>
          <p:nvSpPr>
            <p:cNvPr id="58" name="Oval 57"/>
            <p:cNvSpPr/>
            <p:nvPr/>
          </p:nvSpPr>
          <p:spPr bwMode="auto">
            <a:xfrm>
              <a:off x="1638362" y="2514602"/>
              <a:ext cx="685674" cy="685800"/>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solidFill>
                    <a:srgbClr val="000000"/>
                  </a:solidFill>
                  <a:latin typeface="Century Gothic"/>
                  <a:cs typeface="Century Gothic"/>
                </a:rPr>
                <a:t>B</a:t>
              </a:r>
            </a:p>
          </p:txBody>
        </p:sp>
        <p:cxnSp>
          <p:nvCxnSpPr>
            <p:cNvPr id="59" name="Straight Connector 170"/>
            <p:cNvCxnSpPr>
              <a:cxnSpLocks noChangeShapeType="1"/>
              <a:endCxn id="60" idx="0"/>
            </p:cNvCxnSpPr>
            <p:nvPr/>
          </p:nvCxnSpPr>
          <p:spPr bwMode="auto">
            <a:xfrm rot="16200000" flipH="1">
              <a:off x="3614738" y="5253039"/>
              <a:ext cx="557212" cy="366712"/>
            </a:xfrm>
            <a:prstGeom prst="line">
              <a:avLst/>
            </a:prstGeom>
            <a:noFill/>
            <a:ln w="53975">
              <a:solidFill>
                <a:schemeClr val="tx1"/>
              </a:solidFill>
              <a:prstDash val="sysDot"/>
              <a:round/>
              <a:headEnd/>
              <a:tailEnd/>
            </a:ln>
          </p:spPr>
        </p:cxnSp>
        <p:sp>
          <p:nvSpPr>
            <p:cNvPr id="60" name="Oval 59"/>
            <p:cNvSpPr/>
            <p:nvPr/>
          </p:nvSpPr>
          <p:spPr bwMode="auto">
            <a:xfrm>
              <a:off x="3733800" y="5715001"/>
              <a:ext cx="685674" cy="685800"/>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ea typeface="ＭＳ Ｐゴシック" charset="-128"/>
                  <a:cs typeface="Century Gothic"/>
                </a:rPr>
                <a:t>H</a:t>
              </a:r>
            </a:p>
          </p:txBody>
        </p:sp>
        <p:cxnSp>
          <p:nvCxnSpPr>
            <p:cNvPr id="61" name="Straight Connector 171"/>
            <p:cNvCxnSpPr>
              <a:cxnSpLocks noChangeShapeType="1"/>
              <a:endCxn id="53" idx="0"/>
            </p:cNvCxnSpPr>
            <p:nvPr/>
          </p:nvCxnSpPr>
          <p:spPr bwMode="auto">
            <a:xfrm rot="5400000">
              <a:off x="2838451" y="5329238"/>
              <a:ext cx="557212" cy="214313"/>
            </a:xfrm>
            <a:prstGeom prst="line">
              <a:avLst/>
            </a:prstGeom>
            <a:noFill/>
            <a:ln w="53975">
              <a:solidFill>
                <a:schemeClr val="tx1"/>
              </a:solidFill>
              <a:prstDash val="sysDot"/>
              <a:round/>
              <a:headEnd/>
              <a:tailEnd/>
            </a:ln>
          </p:spPr>
        </p:cxnSp>
        <p:sp>
          <p:nvSpPr>
            <p:cNvPr id="62" name="Oval 61"/>
            <p:cNvSpPr/>
            <p:nvPr/>
          </p:nvSpPr>
          <p:spPr bwMode="auto">
            <a:xfrm>
              <a:off x="3124200" y="4572000"/>
              <a:ext cx="685800" cy="685800"/>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cs typeface="Century Gothic"/>
                </a:rPr>
                <a:t>E</a:t>
              </a:r>
            </a:p>
          </p:txBody>
        </p:sp>
        <p:sp>
          <p:nvSpPr>
            <p:cNvPr id="63" name="Oval 62"/>
            <p:cNvSpPr/>
            <p:nvPr/>
          </p:nvSpPr>
          <p:spPr bwMode="auto">
            <a:xfrm>
              <a:off x="1066799" y="4572000"/>
              <a:ext cx="685674" cy="685800"/>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solidFill>
                    <a:srgbClr val="000000"/>
                  </a:solidFill>
                  <a:latin typeface="Century Gothic"/>
                  <a:cs typeface="Century Gothic"/>
                </a:rPr>
                <a:t>D</a:t>
              </a:r>
            </a:p>
          </p:txBody>
        </p:sp>
        <p:sp>
          <p:nvSpPr>
            <p:cNvPr id="64" name="Oval 63"/>
            <p:cNvSpPr/>
            <p:nvPr/>
          </p:nvSpPr>
          <p:spPr bwMode="auto">
            <a:xfrm>
              <a:off x="1066800" y="5715000"/>
              <a:ext cx="685800" cy="685800"/>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cs typeface="Century Gothic"/>
                </a:rPr>
                <a:t>F</a:t>
              </a:r>
            </a:p>
          </p:txBody>
        </p:sp>
        <p:cxnSp>
          <p:nvCxnSpPr>
            <p:cNvPr id="65" name="Straight Arrow Connector 164"/>
            <p:cNvCxnSpPr>
              <a:cxnSpLocks noChangeShapeType="1"/>
            </p:cNvCxnSpPr>
            <p:nvPr/>
          </p:nvCxnSpPr>
          <p:spPr bwMode="auto">
            <a:xfrm rot="16200000" flipH="1">
              <a:off x="1209735" y="6600826"/>
              <a:ext cx="400055" cy="1"/>
            </a:xfrm>
            <a:prstGeom prst="straightConnector1">
              <a:avLst/>
            </a:prstGeom>
            <a:noFill/>
            <a:ln w="53975">
              <a:solidFill>
                <a:schemeClr val="tx1"/>
              </a:solidFill>
              <a:round/>
              <a:headEnd/>
              <a:tailEnd type="triangle" w="med" len="med"/>
            </a:ln>
          </p:spPr>
        </p:cxnSp>
      </p:grpSp>
      <p:sp>
        <p:nvSpPr>
          <p:cNvPr id="28" name="Oval 27"/>
          <p:cNvSpPr/>
          <p:nvPr/>
        </p:nvSpPr>
        <p:spPr bwMode="auto">
          <a:xfrm>
            <a:off x="7180787" y="4898572"/>
            <a:ext cx="587721" cy="587829"/>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chemeClr val="tx1"/>
                </a:solidFill>
                <a:latin typeface="Century Gothic"/>
                <a:ea typeface="ＭＳ Ｐゴシック" charset="-128"/>
                <a:cs typeface="Century Gothic"/>
              </a:rPr>
              <a:t>G</a:t>
            </a:r>
          </a:p>
        </p:txBody>
      </p:sp>
      <p:sp>
        <p:nvSpPr>
          <p:cNvPr id="32" name="Oval 31"/>
          <p:cNvSpPr/>
          <p:nvPr/>
        </p:nvSpPr>
        <p:spPr bwMode="auto">
          <a:xfrm>
            <a:off x="8095188" y="4898572"/>
            <a:ext cx="587721" cy="587829"/>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chemeClr val="tx1"/>
                </a:solidFill>
                <a:latin typeface="Century Gothic"/>
                <a:ea typeface="ＭＳ Ｐゴシック" charset="-128"/>
                <a:cs typeface="Century Gothic"/>
              </a:rPr>
              <a:t>H</a:t>
            </a:r>
          </a:p>
        </p:txBody>
      </p:sp>
      <p:sp>
        <p:nvSpPr>
          <p:cNvPr id="34" name="Oval 33"/>
          <p:cNvSpPr/>
          <p:nvPr/>
        </p:nvSpPr>
        <p:spPr bwMode="auto">
          <a:xfrm>
            <a:off x="5809188" y="4898571"/>
            <a:ext cx="587829" cy="587829"/>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cs typeface="Century Gothic"/>
              </a:rPr>
              <a:t>F</a:t>
            </a:r>
          </a:p>
        </p:txBody>
      </p:sp>
      <p:sp>
        <p:nvSpPr>
          <p:cNvPr id="67" name="Slide Number Placeholder 1"/>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101</a:t>
            </a:fld>
            <a:endParaRPr lang="en-US" dirty="0"/>
          </a:p>
        </p:txBody>
      </p:sp>
      <p:cxnSp>
        <p:nvCxnSpPr>
          <p:cNvPr id="44" name="Straight Connector 43"/>
          <p:cNvCxnSpPr/>
          <p:nvPr/>
        </p:nvCxnSpPr>
        <p:spPr>
          <a:xfrm>
            <a:off x="4541026" y="685739"/>
            <a:ext cx="61949" cy="5127013"/>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A7E347E3-C33F-6F47-AC47-1BCADEE5EFCC}" type="slidenum">
              <a:rPr lang="en-US" smtClean="0"/>
              <a:t>101</a:t>
            </a:fld>
            <a:endParaRPr lang="en-US" dirty="0"/>
          </a:p>
        </p:txBody>
      </p:sp>
    </p:spTree>
    <p:extLst>
      <p:ext uri="{BB962C8B-B14F-4D97-AF65-F5344CB8AC3E}">
        <p14:creationId xmlns:p14="http://schemas.microsoft.com/office/powerpoint/2010/main" val="1541952797"/>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The Path Discovery Algorithm</a:t>
            </a:r>
          </a:p>
        </p:txBody>
      </p:sp>
      <p:sp>
        <p:nvSpPr>
          <p:cNvPr id="9" name="Text Placeholder 8"/>
          <p:cNvSpPr>
            <a:spLocks noGrp="1"/>
          </p:cNvSpPr>
          <p:nvPr>
            <p:ph type="body" sz="quarter" idx="14"/>
          </p:nvPr>
        </p:nvSpPr>
        <p:spPr>
          <a:xfrm>
            <a:off x="0" y="5906726"/>
            <a:ext cx="9144000" cy="954107"/>
          </a:xfrm>
          <a:solidFill>
            <a:schemeClr val="accent1">
              <a:lumMod val="75000"/>
            </a:schemeClr>
          </a:solidFill>
        </p:spPr>
        <p:txBody>
          <a:bodyPr vert="horz" lIns="91440" tIns="45720" rIns="91440" bIns="45720" rtlCol="0">
            <a:spAutoFit/>
          </a:bodyPr>
          <a:lstStyle/>
          <a:p>
            <a:r>
              <a:rPr lang="en-US" dirty="0" smtClean="0">
                <a:solidFill>
                  <a:schemeClr val="bg1"/>
                </a:solidFill>
                <a:latin typeface="Century Gothic"/>
                <a:cs typeface="Century Gothic"/>
              </a:rPr>
              <a:t>The </a:t>
            </a:r>
            <a:r>
              <a:rPr lang="en-US" dirty="0">
                <a:solidFill>
                  <a:schemeClr val="bg1"/>
                </a:solidFill>
                <a:latin typeface="Century Gothic"/>
                <a:cs typeface="Century Gothic"/>
              </a:rPr>
              <a:t>procedure repeats until the path from A terminates</a:t>
            </a:r>
          </a:p>
        </p:txBody>
      </p:sp>
      <p:cxnSp>
        <p:nvCxnSpPr>
          <p:cNvPr id="17" name="Curved Connector 121"/>
          <p:cNvCxnSpPr>
            <a:cxnSpLocks noChangeShapeType="1"/>
          </p:cNvCxnSpPr>
          <p:nvPr/>
        </p:nvCxnSpPr>
        <p:spPr bwMode="auto">
          <a:xfrm>
            <a:off x="2911102" y="5301927"/>
            <a:ext cx="848118" cy="848118"/>
          </a:xfrm>
          <a:prstGeom prst="curvedConnector3">
            <a:avLst>
              <a:gd name="adj1" fmla="val 50000"/>
            </a:avLst>
          </a:prstGeom>
          <a:noFill/>
          <a:ln w="9525">
            <a:noFill/>
            <a:round/>
            <a:headEnd/>
            <a:tailEnd type="arrow" w="med" len="med"/>
          </a:ln>
        </p:spPr>
      </p:cxnSp>
      <p:cxnSp>
        <p:nvCxnSpPr>
          <p:cNvPr id="26" name="Straight Arrow Connector 164"/>
          <p:cNvCxnSpPr>
            <a:cxnSpLocks noChangeShapeType="1"/>
          </p:cNvCxnSpPr>
          <p:nvPr/>
        </p:nvCxnSpPr>
        <p:spPr bwMode="auto">
          <a:xfrm rot="16200000" flipH="1">
            <a:off x="5907132" y="4702601"/>
            <a:ext cx="391886" cy="55"/>
          </a:xfrm>
          <a:prstGeom prst="straightConnector1">
            <a:avLst/>
          </a:prstGeom>
          <a:noFill/>
          <a:ln w="53975">
            <a:solidFill>
              <a:srgbClr val="000000"/>
            </a:solidFill>
            <a:round/>
            <a:headEnd/>
            <a:tailEnd type="triangle" w="med" len="med"/>
          </a:ln>
        </p:spPr>
      </p:cxnSp>
      <p:cxnSp>
        <p:nvCxnSpPr>
          <p:cNvPr id="27" name="Straight Arrow Connector 136"/>
          <p:cNvCxnSpPr>
            <a:cxnSpLocks noChangeShapeType="1"/>
          </p:cNvCxnSpPr>
          <p:nvPr/>
        </p:nvCxnSpPr>
        <p:spPr bwMode="auto">
          <a:xfrm rot="5400000">
            <a:off x="5760176" y="3086074"/>
            <a:ext cx="1175655" cy="489911"/>
          </a:xfrm>
          <a:prstGeom prst="straightConnector1">
            <a:avLst/>
          </a:prstGeom>
          <a:noFill/>
          <a:ln w="53975">
            <a:solidFill>
              <a:srgbClr val="000000"/>
            </a:solidFill>
            <a:round/>
            <a:headEnd/>
            <a:tailEnd type="triangle" w="med" len="med"/>
          </a:ln>
        </p:spPr>
      </p:cxnSp>
      <p:cxnSp>
        <p:nvCxnSpPr>
          <p:cNvPr id="29" name="Curved Connector 121"/>
          <p:cNvCxnSpPr>
            <a:cxnSpLocks noChangeShapeType="1"/>
          </p:cNvCxnSpPr>
          <p:nvPr/>
        </p:nvCxnSpPr>
        <p:spPr bwMode="auto">
          <a:xfrm>
            <a:off x="5809187" y="5159829"/>
            <a:ext cx="783771" cy="783771"/>
          </a:xfrm>
          <a:prstGeom prst="curvedConnector3">
            <a:avLst>
              <a:gd name="adj1" fmla="val 50000"/>
            </a:avLst>
          </a:prstGeom>
          <a:noFill/>
          <a:ln w="9525">
            <a:noFill/>
            <a:round/>
            <a:headEnd/>
            <a:tailEnd type="arrow" w="med" len="med"/>
          </a:ln>
        </p:spPr>
      </p:cxnSp>
      <p:cxnSp>
        <p:nvCxnSpPr>
          <p:cNvPr id="30" name="Straight Arrow Connector 138"/>
          <p:cNvCxnSpPr>
            <a:cxnSpLocks noChangeShapeType="1"/>
          </p:cNvCxnSpPr>
          <p:nvPr/>
        </p:nvCxnSpPr>
        <p:spPr bwMode="auto">
          <a:xfrm rot="16200000" flipH="1">
            <a:off x="6641918" y="2694242"/>
            <a:ext cx="1175656" cy="1273574"/>
          </a:xfrm>
          <a:prstGeom prst="straightConnector1">
            <a:avLst/>
          </a:prstGeom>
          <a:noFill/>
          <a:ln w="53975">
            <a:solidFill>
              <a:srgbClr val="000000"/>
            </a:solidFill>
            <a:round/>
            <a:headEnd/>
            <a:tailEnd type="triangle" w="med" len="med"/>
          </a:ln>
        </p:spPr>
      </p:cxnSp>
      <p:cxnSp>
        <p:nvCxnSpPr>
          <p:cNvPr id="31" name="Straight Connector 170"/>
          <p:cNvCxnSpPr>
            <a:cxnSpLocks noChangeShapeType="1"/>
            <a:endCxn id="32" idx="0"/>
          </p:cNvCxnSpPr>
          <p:nvPr/>
        </p:nvCxnSpPr>
        <p:spPr bwMode="auto">
          <a:xfrm rot="16200000" flipH="1">
            <a:off x="7993134" y="4502605"/>
            <a:ext cx="477610" cy="314325"/>
          </a:xfrm>
          <a:prstGeom prst="line">
            <a:avLst/>
          </a:prstGeom>
          <a:noFill/>
          <a:ln w="53975">
            <a:solidFill>
              <a:srgbClr val="000000"/>
            </a:solidFill>
            <a:prstDash val="sysDot"/>
            <a:round/>
            <a:headEnd/>
            <a:tailEnd/>
          </a:ln>
        </p:spPr>
      </p:cxnSp>
      <p:cxnSp>
        <p:nvCxnSpPr>
          <p:cNvPr id="33" name="Straight Connector 171"/>
          <p:cNvCxnSpPr>
            <a:cxnSpLocks noChangeShapeType="1"/>
            <a:endCxn id="28" idx="0"/>
          </p:cNvCxnSpPr>
          <p:nvPr/>
        </p:nvCxnSpPr>
        <p:spPr bwMode="auto">
          <a:xfrm rot="5400000">
            <a:off x="7327746" y="4567918"/>
            <a:ext cx="477610" cy="183697"/>
          </a:xfrm>
          <a:prstGeom prst="line">
            <a:avLst/>
          </a:prstGeom>
          <a:noFill/>
          <a:ln w="53975">
            <a:solidFill>
              <a:srgbClr val="000000"/>
            </a:solidFill>
            <a:prstDash val="sysDot"/>
            <a:round/>
            <a:headEnd/>
            <a:tailEnd/>
          </a:ln>
        </p:spPr>
      </p:cxnSp>
      <p:cxnSp>
        <p:nvCxnSpPr>
          <p:cNvPr id="35" name="Straight Arrow Connector 164"/>
          <p:cNvCxnSpPr>
            <a:cxnSpLocks noChangeShapeType="1"/>
          </p:cNvCxnSpPr>
          <p:nvPr/>
        </p:nvCxnSpPr>
        <p:spPr bwMode="auto">
          <a:xfrm rot="16200000" flipH="1">
            <a:off x="5931704" y="5657851"/>
            <a:ext cx="342904" cy="1"/>
          </a:xfrm>
          <a:prstGeom prst="straightConnector1">
            <a:avLst/>
          </a:prstGeom>
          <a:noFill/>
          <a:ln w="53975">
            <a:solidFill>
              <a:srgbClr val="000000"/>
            </a:solidFill>
            <a:round/>
            <a:headEnd/>
            <a:tailEnd type="triangle" w="med" len="med"/>
          </a:ln>
        </p:spPr>
      </p:cxnSp>
      <p:sp>
        <p:nvSpPr>
          <p:cNvPr id="36" name="Rectangle 35"/>
          <p:cNvSpPr/>
          <p:nvPr/>
        </p:nvSpPr>
        <p:spPr>
          <a:xfrm>
            <a:off x="5438415" y="5474827"/>
            <a:ext cx="3391733" cy="35447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Line 33"/>
          <p:cNvSpPr>
            <a:spLocks noChangeShapeType="1"/>
          </p:cNvSpPr>
          <p:nvPr/>
        </p:nvSpPr>
        <p:spPr bwMode="auto">
          <a:xfrm>
            <a:off x="7374691" y="1371599"/>
            <a:ext cx="491843" cy="364383"/>
          </a:xfrm>
          <a:prstGeom prst="line">
            <a:avLst/>
          </a:prstGeom>
          <a:noFill/>
          <a:ln w="53975">
            <a:solidFill>
              <a:schemeClr val="tx1"/>
            </a:solidFill>
            <a:prstDash val="sysDot"/>
            <a:round/>
            <a:headEnd/>
            <a:tailEnd/>
          </a:ln>
        </p:spPr>
        <p:txBody>
          <a:bodyPr>
            <a:prstTxWarp prst="textNoShape">
              <a:avLst/>
            </a:prstTxWarp>
          </a:bodyPr>
          <a:lstStyle/>
          <a:p>
            <a:endParaRPr lang="en-US" dirty="0"/>
          </a:p>
        </p:txBody>
      </p:sp>
      <p:sp>
        <p:nvSpPr>
          <p:cNvPr id="38" name="Oval 37"/>
          <p:cNvSpPr/>
          <p:nvPr/>
        </p:nvSpPr>
        <p:spPr bwMode="auto">
          <a:xfrm>
            <a:off x="7766577" y="1561955"/>
            <a:ext cx="587721" cy="587829"/>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chemeClr val="tx1"/>
                </a:solidFill>
                <a:latin typeface="Century Gothic"/>
                <a:ea typeface="ＭＳ Ｐゴシック" charset="-128"/>
                <a:cs typeface="Century Gothic"/>
              </a:rPr>
              <a:t>C</a:t>
            </a:r>
          </a:p>
        </p:txBody>
      </p:sp>
      <p:cxnSp>
        <p:nvCxnSpPr>
          <p:cNvPr id="39" name="Straight Arrow Connector 93"/>
          <p:cNvCxnSpPr>
            <a:cxnSpLocks noChangeShapeType="1"/>
          </p:cNvCxnSpPr>
          <p:nvPr/>
        </p:nvCxnSpPr>
        <p:spPr bwMode="auto">
          <a:xfrm rot="5400000">
            <a:off x="6390912" y="1618190"/>
            <a:ext cx="739230" cy="335136"/>
          </a:xfrm>
          <a:prstGeom prst="straightConnector1">
            <a:avLst/>
          </a:prstGeom>
          <a:noFill/>
          <a:ln w="53975">
            <a:solidFill>
              <a:schemeClr val="tx1"/>
            </a:solidFill>
            <a:round/>
            <a:headEnd/>
            <a:tailEnd type="triangle" w="med" len="med"/>
          </a:ln>
        </p:spPr>
      </p:cxnSp>
      <p:sp>
        <p:nvSpPr>
          <p:cNvPr id="40" name="Oval 39"/>
          <p:cNvSpPr/>
          <p:nvPr/>
        </p:nvSpPr>
        <p:spPr bwMode="auto">
          <a:xfrm>
            <a:off x="6842024" y="914400"/>
            <a:ext cx="587721" cy="587829"/>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A</a:t>
            </a:r>
          </a:p>
        </p:txBody>
      </p:sp>
      <p:sp>
        <p:nvSpPr>
          <p:cNvPr id="41" name="Oval 40"/>
          <p:cNvSpPr/>
          <p:nvPr/>
        </p:nvSpPr>
        <p:spPr bwMode="auto">
          <a:xfrm>
            <a:off x="6299098" y="2155373"/>
            <a:ext cx="587721" cy="587829"/>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B</a:t>
            </a:r>
          </a:p>
        </p:txBody>
      </p:sp>
      <p:sp>
        <p:nvSpPr>
          <p:cNvPr id="43" name="Text Box 4"/>
          <p:cNvSpPr txBox="1">
            <a:spLocks noChangeArrowheads="1"/>
          </p:cNvSpPr>
          <p:nvPr/>
        </p:nvSpPr>
        <p:spPr bwMode="auto">
          <a:xfrm>
            <a:off x="5576387" y="4506686"/>
            <a:ext cx="623886" cy="261610"/>
          </a:xfrm>
          <a:prstGeom prst="rect">
            <a:avLst/>
          </a:prstGeom>
          <a:noFill/>
          <a:ln w="38100">
            <a:noFill/>
            <a:miter lim="800000"/>
            <a:headEnd/>
            <a:tailEnd/>
          </a:ln>
        </p:spPr>
        <p:txBody>
          <a:bodyPr>
            <a:prstTxWarp prst="textNoShape">
              <a:avLst/>
            </a:prstTxWarp>
            <a:spAutoFit/>
          </a:bodyPr>
          <a:lstStyle/>
          <a:p>
            <a:pPr algn="ctr"/>
            <a:r>
              <a:rPr lang="en-US" sz="1100" dirty="0" smtClean="0">
                <a:latin typeface="Century Gothic" charset="0"/>
                <a:ea typeface="Century Gothic" charset="0"/>
                <a:cs typeface="Century Gothic" charset="0"/>
              </a:rPr>
              <a:t>Q4</a:t>
            </a:r>
            <a:endParaRPr lang="en-US" sz="1100" dirty="0">
              <a:latin typeface="Century Gothic" charset="0"/>
              <a:ea typeface="Century Gothic" charset="0"/>
              <a:cs typeface="Century Gothic" charset="0"/>
            </a:endParaRPr>
          </a:p>
        </p:txBody>
      </p:sp>
      <p:sp>
        <p:nvSpPr>
          <p:cNvPr id="46" name="Oval 45"/>
          <p:cNvSpPr/>
          <p:nvPr/>
        </p:nvSpPr>
        <p:spPr bwMode="auto">
          <a:xfrm>
            <a:off x="7572673" y="3918857"/>
            <a:ext cx="587829" cy="587829"/>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cs typeface="Century Gothic"/>
              </a:rPr>
              <a:t>E</a:t>
            </a:r>
          </a:p>
        </p:txBody>
      </p:sp>
      <p:sp>
        <p:nvSpPr>
          <p:cNvPr id="47" name="Oval 46"/>
          <p:cNvSpPr/>
          <p:nvPr/>
        </p:nvSpPr>
        <p:spPr bwMode="auto">
          <a:xfrm>
            <a:off x="5809187" y="3918857"/>
            <a:ext cx="587721" cy="587829"/>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D</a:t>
            </a:r>
          </a:p>
        </p:txBody>
      </p:sp>
      <p:grpSp>
        <p:nvGrpSpPr>
          <p:cNvPr id="48" name="Group 47"/>
          <p:cNvGrpSpPr>
            <a:grpSpLocks noChangeAspect="1"/>
          </p:cNvGrpSpPr>
          <p:nvPr/>
        </p:nvGrpSpPr>
        <p:grpSpPr>
          <a:xfrm>
            <a:off x="277508" y="914400"/>
            <a:ext cx="2873721" cy="5029200"/>
            <a:chOff x="1066799" y="1066800"/>
            <a:chExt cx="3352675" cy="5867400"/>
          </a:xfrm>
        </p:grpSpPr>
        <p:cxnSp>
          <p:nvCxnSpPr>
            <p:cNvPr id="49" name="Straight Arrow Connector 164"/>
            <p:cNvCxnSpPr>
              <a:cxnSpLocks noChangeShapeType="1"/>
            </p:cNvCxnSpPr>
            <p:nvPr/>
          </p:nvCxnSpPr>
          <p:spPr bwMode="auto">
            <a:xfrm rot="16200000" flipH="1">
              <a:off x="1181068" y="5486368"/>
              <a:ext cx="457200" cy="64"/>
            </a:xfrm>
            <a:prstGeom prst="straightConnector1">
              <a:avLst/>
            </a:prstGeom>
            <a:noFill/>
            <a:ln w="53975">
              <a:solidFill>
                <a:schemeClr val="tx1"/>
              </a:solidFill>
              <a:round/>
              <a:headEnd/>
              <a:tailEnd type="triangle" w="med" len="med"/>
            </a:ln>
          </p:spPr>
        </p:cxnSp>
        <p:sp>
          <p:nvSpPr>
            <p:cNvPr id="50" name="Line 33"/>
            <p:cNvSpPr>
              <a:spLocks noChangeShapeType="1"/>
            </p:cNvSpPr>
            <p:nvPr/>
          </p:nvSpPr>
          <p:spPr bwMode="auto">
            <a:xfrm>
              <a:off x="2893221" y="1600199"/>
              <a:ext cx="573817" cy="425113"/>
            </a:xfrm>
            <a:prstGeom prst="line">
              <a:avLst/>
            </a:prstGeom>
            <a:noFill/>
            <a:ln w="53975">
              <a:solidFill>
                <a:srgbClr val="000000"/>
              </a:solidFill>
              <a:prstDash val="sysDot"/>
              <a:round/>
              <a:headEnd/>
              <a:tailEnd/>
            </a:ln>
          </p:spPr>
          <p:txBody>
            <a:bodyPr>
              <a:prstTxWarp prst="textNoShape">
                <a:avLst/>
              </a:prstTxWarp>
            </a:bodyPr>
            <a:lstStyle/>
            <a:p>
              <a:endParaRPr lang="en-US" dirty="0">
                <a:solidFill>
                  <a:srgbClr val="000000"/>
                </a:solidFill>
              </a:endParaRPr>
            </a:p>
          </p:txBody>
        </p:sp>
        <p:sp>
          <p:nvSpPr>
            <p:cNvPr id="51" name="Oval 50"/>
            <p:cNvSpPr/>
            <p:nvPr/>
          </p:nvSpPr>
          <p:spPr bwMode="auto">
            <a:xfrm>
              <a:off x="3350421" y="1822281"/>
              <a:ext cx="685674" cy="685800"/>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ea typeface="ＭＳ Ｐゴシック" charset="-128"/>
                  <a:cs typeface="Century Gothic"/>
                </a:rPr>
                <a:t>C</a:t>
              </a:r>
            </a:p>
          </p:txBody>
        </p:sp>
        <p:cxnSp>
          <p:nvCxnSpPr>
            <p:cNvPr id="52" name="Straight Arrow Connector 136"/>
            <p:cNvCxnSpPr>
              <a:cxnSpLocks noChangeShapeType="1"/>
            </p:cNvCxnSpPr>
            <p:nvPr/>
          </p:nvCxnSpPr>
          <p:spPr bwMode="auto">
            <a:xfrm rot="5400000">
              <a:off x="1009619" y="3600420"/>
              <a:ext cx="1371598" cy="571563"/>
            </a:xfrm>
            <a:prstGeom prst="straightConnector1">
              <a:avLst/>
            </a:prstGeom>
            <a:noFill/>
            <a:ln w="53975">
              <a:solidFill>
                <a:schemeClr val="tx1"/>
              </a:solidFill>
              <a:round/>
              <a:headEnd/>
              <a:tailEnd type="triangle" w="med" len="med"/>
            </a:ln>
          </p:spPr>
        </p:cxnSp>
        <p:sp>
          <p:nvSpPr>
            <p:cNvPr id="53" name="Oval 52"/>
            <p:cNvSpPr/>
            <p:nvPr/>
          </p:nvSpPr>
          <p:spPr bwMode="auto">
            <a:xfrm>
              <a:off x="2666999" y="5715001"/>
              <a:ext cx="685674" cy="685800"/>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ea typeface="ＭＳ Ｐゴシック" charset="-128"/>
                  <a:cs typeface="Century Gothic"/>
                </a:rPr>
                <a:t>G</a:t>
              </a:r>
            </a:p>
          </p:txBody>
        </p:sp>
        <p:cxnSp>
          <p:nvCxnSpPr>
            <p:cNvPr id="54" name="Straight Arrow Connector 93"/>
            <p:cNvCxnSpPr>
              <a:cxnSpLocks noChangeShapeType="1"/>
            </p:cNvCxnSpPr>
            <p:nvPr/>
          </p:nvCxnSpPr>
          <p:spPr bwMode="auto">
            <a:xfrm rot="5400000">
              <a:off x="1745478" y="1887888"/>
              <a:ext cx="862435" cy="390992"/>
            </a:xfrm>
            <a:prstGeom prst="straightConnector1">
              <a:avLst/>
            </a:prstGeom>
            <a:noFill/>
            <a:ln w="53975">
              <a:solidFill>
                <a:schemeClr val="tx1"/>
              </a:solidFill>
              <a:round/>
              <a:headEnd/>
              <a:tailEnd type="triangle" w="med" len="med"/>
            </a:ln>
          </p:spPr>
        </p:cxnSp>
        <p:sp>
          <p:nvSpPr>
            <p:cNvPr id="55" name="Oval 54"/>
            <p:cNvSpPr/>
            <p:nvPr/>
          </p:nvSpPr>
          <p:spPr bwMode="auto">
            <a:xfrm>
              <a:off x="2271776" y="1066800"/>
              <a:ext cx="685674" cy="685800"/>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solidFill>
                    <a:srgbClr val="000000"/>
                  </a:solidFill>
                  <a:latin typeface="Century Gothic"/>
                  <a:cs typeface="Century Gothic"/>
                </a:rPr>
                <a:t>A</a:t>
              </a:r>
            </a:p>
          </p:txBody>
        </p:sp>
        <p:cxnSp>
          <p:nvCxnSpPr>
            <p:cNvPr id="56" name="Curved Connector 121"/>
            <p:cNvCxnSpPr>
              <a:cxnSpLocks noChangeShapeType="1"/>
            </p:cNvCxnSpPr>
            <p:nvPr/>
          </p:nvCxnSpPr>
          <p:spPr bwMode="auto">
            <a:xfrm>
              <a:off x="1066799" y="6019800"/>
              <a:ext cx="914400" cy="914400"/>
            </a:xfrm>
            <a:prstGeom prst="curvedConnector3">
              <a:avLst>
                <a:gd name="adj1" fmla="val 50000"/>
              </a:avLst>
            </a:prstGeom>
            <a:noFill/>
            <a:ln w="9525">
              <a:noFill/>
              <a:round/>
              <a:headEnd/>
              <a:tailEnd type="arrow" w="med" len="med"/>
            </a:ln>
          </p:spPr>
        </p:cxnSp>
        <p:cxnSp>
          <p:nvCxnSpPr>
            <p:cNvPr id="57" name="Straight Arrow Connector 138"/>
            <p:cNvCxnSpPr>
              <a:cxnSpLocks noChangeShapeType="1"/>
            </p:cNvCxnSpPr>
            <p:nvPr/>
          </p:nvCxnSpPr>
          <p:spPr bwMode="auto">
            <a:xfrm rot="16200000" flipH="1">
              <a:off x="2038319" y="3143282"/>
              <a:ext cx="1371599" cy="1485837"/>
            </a:xfrm>
            <a:prstGeom prst="straightConnector1">
              <a:avLst/>
            </a:prstGeom>
            <a:noFill/>
            <a:ln w="53975">
              <a:solidFill>
                <a:schemeClr val="tx1"/>
              </a:solidFill>
              <a:round/>
              <a:headEnd/>
              <a:tailEnd type="triangle" w="med" len="med"/>
            </a:ln>
          </p:spPr>
        </p:cxnSp>
        <p:sp>
          <p:nvSpPr>
            <p:cNvPr id="58" name="Oval 57"/>
            <p:cNvSpPr/>
            <p:nvPr/>
          </p:nvSpPr>
          <p:spPr bwMode="auto">
            <a:xfrm>
              <a:off x="1638362" y="2514602"/>
              <a:ext cx="685674" cy="685800"/>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solidFill>
                    <a:srgbClr val="000000"/>
                  </a:solidFill>
                  <a:latin typeface="Century Gothic"/>
                  <a:cs typeface="Century Gothic"/>
                </a:rPr>
                <a:t>B</a:t>
              </a:r>
            </a:p>
          </p:txBody>
        </p:sp>
        <p:cxnSp>
          <p:nvCxnSpPr>
            <p:cNvPr id="59" name="Straight Connector 170"/>
            <p:cNvCxnSpPr>
              <a:cxnSpLocks noChangeShapeType="1"/>
              <a:endCxn id="60" idx="0"/>
            </p:cNvCxnSpPr>
            <p:nvPr/>
          </p:nvCxnSpPr>
          <p:spPr bwMode="auto">
            <a:xfrm rot="16200000" flipH="1">
              <a:off x="3614738" y="5253039"/>
              <a:ext cx="557212" cy="366712"/>
            </a:xfrm>
            <a:prstGeom prst="line">
              <a:avLst/>
            </a:prstGeom>
            <a:noFill/>
            <a:ln w="53975">
              <a:solidFill>
                <a:schemeClr val="tx1"/>
              </a:solidFill>
              <a:prstDash val="sysDot"/>
              <a:round/>
              <a:headEnd/>
              <a:tailEnd/>
            </a:ln>
          </p:spPr>
        </p:cxnSp>
        <p:sp>
          <p:nvSpPr>
            <p:cNvPr id="60" name="Oval 59"/>
            <p:cNvSpPr/>
            <p:nvPr/>
          </p:nvSpPr>
          <p:spPr bwMode="auto">
            <a:xfrm>
              <a:off x="3733800" y="5715001"/>
              <a:ext cx="685674" cy="685800"/>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ea typeface="ＭＳ Ｐゴシック" charset="-128"/>
                  <a:cs typeface="Century Gothic"/>
                </a:rPr>
                <a:t>H</a:t>
              </a:r>
            </a:p>
          </p:txBody>
        </p:sp>
        <p:cxnSp>
          <p:nvCxnSpPr>
            <p:cNvPr id="61" name="Straight Connector 171"/>
            <p:cNvCxnSpPr>
              <a:cxnSpLocks noChangeShapeType="1"/>
              <a:endCxn id="53" idx="0"/>
            </p:cNvCxnSpPr>
            <p:nvPr/>
          </p:nvCxnSpPr>
          <p:spPr bwMode="auto">
            <a:xfrm rot="5400000">
              <a:off x="2838451" y="5329238"/>
              <a:ext cx="557212" cy="214313"/>
            </a:xfrm>
            <a:prstGeom prst="line">
              <a:avLst/>
            </a:prstGeom>
            <a:noFill/>
            <a:ln w="53975">
              <a:solidFill>
                <a:schemeClr val="tx1"/>
              </a:solidFill>
              <a:prstDash val="sysDot"/>
              <a:round/>
              <a:headEnd/>
              <a:tailEnd/>
            </a:ln>
          </p:spPr>
        </p:cxnSp>
        <p:sp>
          <p:nvSpPr>
            <p:cNvPr id="62" name="Oval 61"/>
            <p:cNvSpPr/>
            <p:nvPr/>
          </p:nvSpPr>
          <p:spPr bwMode="auto">
            <a:xfrm>
              <a:off x="3124200" y="4572000"/>
              <a:ext cx="685800" cy="685800"/>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cs typeface="Century Gothic"/>
                </a:rPr>
                <a:t>E</a:t>
              </a:r>
            </a:p>
          </p:txBody>
        </p:sp>
        <p:sp>
          <p:nvSpPr>
            <p:cNvPr id="63" name="Oval 62"/>
            <p:cNvSpPr/>
            <p:nvPr/>
          </p:nvSpPr>
          <p:spPr bwMode="auto">
            <a:xfrm>
              <a:off x="1066799" y="4572000"/>
              <a:ext cx="685674" cy="685800"/>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solidFill>
                    <a:srgbClr val="000000"/>
                  </a:solidFill>
                  <a:latin typeface="Century Gothic"/>
                  <a:cs typeface="Century Gothic"/>
                </a:rPr>
                <a:t>D</a:t>
              </a:r>
            </a:p>
          </p:txBody>
        </p:sp>
        <p:sp>
          <p:nvSpPr>
            <p:cNvPr id="64" name="Oval 63"/>
            <p:cNvSpPr/>
            <p:nvPr/>
          </p:nvSpPr>
          <p:spPr bwMode="auto">
            <a:xfrm>
              <a:off x="1066800" y="5715000"/>
              <a:ext cx="685800" cy="685800"/>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cs typeface="Century Gothic"/>
                </a:rPr>
                <a:t>F</a:t>
              </a:r>
            </a:p>
          </p:txBody>
        </p:sp>
        <p:cxnSp>
          <p:nvCxnSpPr>
            <p:cNvPr id="65" name="Straight Arrow Connector 164"/>
            <p:cNvCxnSpPr>
              <a:cxnSpLocks noChangeShapeType="1"/>
            </p:cNvCxnSpPr>
            <p:nvPr/>
          </p:nvCxnSpPr>
          <p:spPr bwMode="auto">
            <a:xfrm rot="16200000" flipH="1">
              <a:off x="1209735" y="6600826"/>
              <a:ext cx="400055" cy="1"/>
            </a:xfrm>
            <a:prstGeom prst="straightConnector1">
              <a:avLst/>
            </a:prstGeom>
            <a:noFill/>
            <a:ln w="53975">
              <a:solidFill>
                <a:schemeClr val="tx1"/>
              </a:solidFill>
              <a:round/>
              <a:headEnd/>
              <a:tailEnd type="triangle" w="med" len="med"/>
            </a:ln>
          </p:spPr>
        </p:cxnSp>
      </p:grpSp>
      <p:sp>
        <p:nvSpPr>
          <p:cNvPr id="28" name="Oval 27"/>
          <p:cNvSpPr/>
          <p:nvPr/>
        </p:nvSpPr>
        <p:spPr bwMode="auto">
          <a:xfrm>
            <a:off x="7180787" y="4898572"/>
            <a:ext cx="587721" cy="587829"/>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chemeClr val="tx1"/>
                </a:solidFill>
                <a:latin typeface="Century Gothic"/>
                <a:ea typeface="ＭＳ Ｐゴシック" charset="-128"/>
                <a:cs typeface="Century Gothic"/>
              </a:rPr>
              <a:t>G</a:t>
            </a:r>
          </a:p>
        </p:txBody>
      </p:sp>
      <p:sp>
        <p:nvSpPr>
          <p:cNvPr id="32" name="Oval 31"/>
          <p:cNvSpPr/>
          <p:nvPr/>
        </p:nvSpPr>
        <p:spPr bwMode="auto">
          <a:xfrm>
            <a:off x="8095188" y="4898572"/>
            <a:ext cx="587721" cy="587829"/>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chemeClr val="tx1"/>
                </a:solidFill>
                <a:latin typeface="Century Gothic"/>
                <a:ea typeface="ＭＳ Ｐゴシック" charset="-128"/>
                <a:cs typeface="Century Gothic"/>
              </a:rPr>
              <a:t>H</a:t>
            </a:r>
          </a:p>
        </p:txBody>
      </p:sp>
      <p:cxnSp>
        <p:nvCxnSpPr>
          <p:cNvPr id="44" name="Shape 72"/>
          <p:cNvCxnSpPr>
            <a:cxnSpLocks noChangeShapeType="1"/>
            <a:stCxn id="34" idx="2"/>
          </p:cNvCxnSpPr>
          <p:nvPr/>
        </p:nvCxnSpPr>
        <p:spPr bwMode="auto">
          <a:xfrm rot="10800000" flipH="1">
            <a:off x="5809187" y="1208318"/>
            <a:ext cx="1032835" cy="3984169"/>
          </a:xfrm>
          <a:prstGeom prst="bentConnector4">
            <a:avLst>
              <a:gd name="adj1" fmla="val -22133"/>
              <a:gd name="adj2" fmla="val 100078"/>
            </a:avLst>
          </a:prstGeom>
          <a:noFill/>
          <a:ln w="57150" cap="sq">
            <a:solidFill>
              <a:srgbClr val="3366FF"/>
            </a:solidFill>
            <a:round/>
            <a:headEnd/>
            <a:tailEnd type="triangle" w="med" len="med"/>
          </a:ln>
        </p:spPr>
      </p:cxnSp>
      <p:sp>
        <p:nvSpPr>
          <p:cNvPr id="34" name="Oval 33"/>
          <p:cNvSpPr/>
          <p:nvPr/>
        </p:nvSpPr>
        <p:spPr bwMode="auto">
          <a:xfrm>
            <a:off x="5809188" y="4898571"/>
            <a:ext cx="587829" cy="587829"/>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cs typeface="Century Gothic"/>
              </a:rPr>
              <a:t>F</a:t>
            </a:r>
          </a:p>
        </p:txBody>
      </p:sp>
      <p:sp>
        <p:nvSpPr>
          <p:cNvPr id="67" name="Text Box 4"/>
          <p:cNvSpPr txBox="1">
            <a:spLocks noChangeArrowheads="1"/>
          </p:cNvSpPr>
          <p:nvPr/>
        </p:nvSpPr>
        <p:spPr bwMode="auto">
          <a:xfrm>
            <a:off x="4504889" y="2575513"/>
            <a:ext cx="1021465" cy="769441"/>
          </a:xfrm>
          <a:prstGeom prst="rect">
            <a:avLst/>
          </a:prstGeom>
          <a:noFill/>
          <a:ln w="38100">
            <a:noFill/>
            <a:miter lim="800000"/>
            <a:headEnd/>
            <a:tailEnd/>
          </a:ln>
        </p:spPr>
        <p:txBody>
          <a:bodyPr wrap="square">
            <a:prstTxWarp prst="textNoShape">
              <a:avLst/>
            </a:prstTxWarp>
            <a:spAutoFit/>
          </a:bodyPr>
          <a:lstStyle/>
          <a:p>
            <a:pPr algn="r"/>
            <a:r>
              <a:rPr lang="en-US" sz="1100" dirty="0" smtClean="0">
                <a:latin typeface="Century Gothic" charset="0"/>
                <a:ea typeface="Century Gothic" charset="0"/>
                <a:cs typeface="Century Gothic" charset="0"/>
              </a:rPr>
              <a:t>Sufficiently trusted children </a:t>
            </a:r>
          </a:p>
          <a:p>
            <a:pPr algn="r"/>
            <a:r>
              <a:rPr lang="en-US" sz="1100" dirty="0" smtClean="0">
                <a:latin typeface="Century Gothic" charset="0"/>
                <a:ea typeface="Century Gothic" charset="0"/>
                <a:cs typeface="Century Gothic" charset="0"/>
              </a:rPr>
              <a:t>of F</a:t>
            </a:r>
            <a:endParaRPr lang="en-US" sz="1100" dirty="0">
              <a:latin typeface="Century Gothic" charset="0"/>
              <a:ea typeface="Century Gothic" charset="0"/>
              <a:cs typeface="Century Gothic" charset="0"/>
            </a:endParaRPr>
          </a:p>
        </p:txBody>
      </p:sp>
      <p:sp>
        <p:nvSpPr>
          <p:cNvPr id="68" name="Slide Number Placeholder 1"/>
          <p:cNvSpPr txBox="1">
            <a:spLocks/>
          </p:cNvSpPr>
          <p:nvPr/>
        </p:nvSpPr>
        <p:spPr>
          <a:xfrm>
            <a:off x="7010400" y="6509431"/>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102</a:t>
            </a:fld>
            <a:endParaRPr lang="en-US" dirty="0"/>
          </a:p>
        </p:txBody>
      </p:sp>
      <p:cxnSp>
        <p:nvCxnSpPr>
          <p:cNvPr id="69" name="Straight Connector 68"/>
          <p:cNvCxnSpPr/>
          <p:nvPr/>
        </p:nvCxnSpPr>
        <p:spPr>
          <a:xfrm>
            <a:off x="4541026" y="685739"/>
            <a:ext cx="61949" cy="5127013"/>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A7E347E3-C33F-6F47-AC47-1BCADEE5EFCC}" type="slidenum">
              <a:rPr lang="en-US" smtClean="0"/>
              <a:t>102</a:t>
            </a:fld>
            <a:endParaRPr lang="en-US" dirty="0"/>
          </a:p>
        </p:txBody>
      </p:sp>
    </p:spTree>
    <p:extLst>
      <p:ext uri="{BB962C8B-B14F-4D97-AF65-F5344CB8AC3E}">
        <p14:creationId xmlns:p14="http://schemas.microsoft.com/office/powerpoint/2010/main" val="724521516"/>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smtClean="0">
                <a:solidFill>
                  <a:schemeClr val="bg1"/>
                </a:solidFill>
              </a:rPr>
              <a:t>Paths From Different Entities Overlap</a:t>
            </a:r>
            <a:endParaRPr lang="en-US" sz="4000" dirty="0">
              <a:solidFill>
                <a:schemeClr val="bg1"/>
              </a:solidFill>
            </a:endParaRPr>
          </a:p>
        </p:txBody>
      </p:sp>
      <p:sp>
        <p:nvSpPr>
          <p:cNvPr id="9" name="Text Placeholder 8"/>
          <p:cNvSpPr>
            <a:spLocks noGrp="1"/>
          </p:cNvSpPr>
          <p:nvPr>
            <p:ph type="body" sz="quarter" idx="14"/>
          </p:nvPr>
        </p:nvSpPr>
        <p:spPr>
          <a:xfrm>
            <a:off x="0" y="5817715"/>
            <a:ext cx="9144000" cy="1040285"/>
          </a:xfrm>
          <a:solidFill>
            <a:schemeClr val="accent1">
              <a:lumMod val="75000"/>
            </a:schemeClr>
          </a:solidFill>
        </p:spPr>
        <p:txBody>
          <a:bodyPr vert="horz" lIns="91440" tIns="45720" rIns="91440" bIns="45720" rtlCol="0">
            <a:spAutoFit/>
          </a:bodyPr>
          <a:lstStyle/>
          <a:p>
            <a:r>
              <a:rPr lang="en-US" dirty="0" smtClean="0">
                <a:solidFill>
                  <a:schemeClr val="bg1"/>
                </a:solidFill>
                <a:latin typeface="Century Gothic"/>
                <a:cs typeface="Century Gothic"/>
              </a:rPr>
              <a:t>Allows efficient path discovery and maintenance</a:t>
            </a:r>
          </a:p>
          <a:p>
            <a:r>
              <a:rPr lang="en-US" dirty="0" smtClean="0">
                <a:solidFill>
                  <a:schemeClr val="bg1"/>
                </a:solidFill>
                <a:latin typeface="Century Gothic"/>
                <a:cs typeface="Century Gothic"/>
              </a:rPr>
              <a:t>Models real world relationships</a:t>
            </a:r>
            <a:endParaRPr lang="en-US" dirty="0">
              <a:solidFill>
                <a:schemeClr val="bg1"/>
              </a:solidFill>
              <a:latin typeface="Century Gothic"/>
              <a:cs typeface="Century Gothic"/>
            </a:endParaRPr>
          </a:p>
        </p:txBody>
      </p:sp>
      <p:sp>
        <p:nvSpPr>
          <p:cNvPr id="68" name="Slide Number Placeholder 1"/>
          <p:cNvSpPr txBox="1">
            <a:spLocks/>
          </p:cNvSpPr>
          <p:nvPr/>
        </p:nvSpPr>
        <p:spPr>
          <a:xfrm>
            <a:off x="7010400" y="6509431"/>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103</a:t>
            </a:fld>
            <a:endParaRPr lang="en-US" dirty="0"/>
          </a:p>
        </p:txBody>
      </p:sp>
      <p:grpSp>
        <p:nvGrpSpPr>
          <p:cNvPr id="18" name="Group 17"/>
          <p:cNvGrpSpPr/>
          <p:nvPr/>
        </p:nvGrpSpPr>
        <p:grpSpPr>
          <a:xfrm>
            <a:off x="1963007" y="719811"/>
            <a:ext cx="5217987" cy="5430234"/>
            <a:chOff x="2911102" y="719811"/>
            <a:chExt cx="5217987" cy="5430234"/>
          </a:xfrm>
        </p:grpSpPr>
        <p:cxnSp>
          <p:nvCxnSpPr>
            <p:cNvPr id="72" name="Straight Arrow Connector 138"/>
            <p:cNvCxnSpPr>
              <a:cxnSpLocks noChangeShapeType="1"/>
              <a:stCxn id="71" idx="5"/>
              <a:endCxn id="63" idx="1"/>
            </p:cNvCxnSpPr>
            <p:nvPr/>
          </p:nvCxnSpPr>
          <p:spPr bwMode="auto">
            <a:xfrm>
              <a:off x="4590641" y="2579837"/>
              <a:ext cx="750797" cy="1230517"/>
            </a:xfrm>
            <a:prstGeom prst="straightConnector1">
              <a:avLst/>
            </a:prstGeom>
            <a:noFill/>
            <a:ln w="53975">
              <a:solidFill>
                <a:schemeClr val="tx1"/>
              </a:solidFill>
              <a:round/>
              <a:headEnd/>
              <a:tailEnd type="triangle" w="med" len="med"/>
            </a:ln>
          </p:spPr>
        </p:cxnSp>
        <p:cxnSp>
          <p:nvCxnSpPr>
            <p:cNvPr id="70" name="Straight Arrow Connector 138"/>
            <p:cNvCxnSpPr>
              <a:cxnSpLocks noChangeShapeType="1"/>
              <a:stCxn id="66" idx="4"/>
              <a:endCxn id="71" idx="0"/>
            </p:cNvCxnSpPr>
            <p:nvPr/>
          </p:nvCxnSpPr>
          <p:spPr bwMode="auto">
            <a:xfrm>
              <a:off x="4382851" y="1307640"/>
              <a:ext cx="0" cy="770454"/>
            </a:xfrm>
            <a:prstGeom prst="straightConnector1">
              <a:avLst/>
            </a:prstGeom>
            <a:noFill/>
            <a:ln w="53975">
              <a:solidFill>
                <a:schemeClr val="tx1"/>
              </a:solidFill>
              <a:round/>
              <a:headEnd/>
              <a:tailEnd type="triangle" w="med" len="med"/>
            </a:ln>
          </p:spPr>
        </p:cxnSp>
        <p:cxnSp>
          <p:nvCxnSpPr>
            <p:cNvPr id="17" name="Curved Connector 121"/>
            <p:cNvCxnSpPr>
              <a:cxnSpLocks noChangeShapeType="1"/>
            </p:cNvCxnSpPr>
            <p:nvPr/>
          </p:nvCxnSpPr>
          <p:spPr bwMode="auto">
            <a:xfrm>
              <a:off x="2911102" y="5301927"/>
              <a:ext cx="848118" cy="848118"/>
            </a:xfrm>
            <a:prstGeom prst="curvedConnector3">
              <a:avLst>
                <a:gd name="adj1" fmla="val 50000"/>
              </a:avLst>
            </a:prstGeom>
            <a:noFill/>
            <a:ln w="9525">
              <a:noFill/>
              <a:round/>
              <a:headEnd/>
              <a:tailEnd type="arrow" w="med" len="med"/>
            </a:ln>
          </p:spPr>
        </p:cxnSp>
        <p:cxnSp>
          <p:nvCxnSpPr>
            <p:cNvPr id="29" name="Curved Connector 121"/>
            <p:cNvCxnSpPr>
              <a:cxnSpLocks noChangeShapeType="1"/>
            </p:cNvCxnSpPr>
            <p:nvPr/>
          </p:nvCxnSpPr>
          <p:spPr bwMode="auto">
            <a:xfrm>
              <a:off x="5809187" y="5159829"/>
              <a:ext cx="783771" cy="783771"/>
            </a:xfrm>
            <a:prstGeom prst="curvedConnector3">
              <a:avLst>
                <a:gd name="adj1" fmla="val 50000"/>
              </a:avLst>
            </a:prstGeom>
            <a:noFill/>
            <a:ln w="9525">
              <a:noFill/>
              <a:round/>
              <a:headEnd/>
              <a:tailEnd type="arrow" w="med" len="med"/>
            </a:ln>
          </p:spPr>
        </p:cxnSp>
        <p:grpSp>
          <p:nvGrpSpPr>
            <p:cNvPr id="48" name="Group 47"/>
            <p:cNvGrpSpPr>
              <a:grpSpLocks noChangeAspect="1"/>
            </p:cNvGrpSpPr>
            <p:nvPr/>
          </p:nvGrpSpPr>
          <p:grpSpPr>
            <a:xfrm>
              <a:off x="5255368" y="719811"/>
              <a:ext cx="2873721" cy="5029200"/>
              <a:chOff x="1066799" y="1066800"/>
              <a:chExt cx="3352675" cy="5867400"/>
            </a:xfrm>
          </p:grpSpPr>
          <p:cxnSp>
            <p:nvCxnSpPr>
              <p:cNvPr id="49" name="Straight Arrow Connector 164"/>
              <p:cNvCxnSpPr>
                <a:cxnSpLocks noChangeShapeType="1"/>
              </p:cNvCxnSpPr>
              <p:nvPr/>
            </p:nvCxnSpPr>
            <p:spPr bwMode="auto">
              <a:xfrm rot="16200000" flipH="1">
                <a:off x="1181068" y="5486368"/>
                <a:ext cx="457200" cy="64"/>
              </a:xfrm>
              <a:prstGeom prst="straightConnector1">
                <a:avLst/>
              </a:prstGeom>
              <a:noFill/>
              <a:ln w="53975">
                <a:solidFill>
                  <a:schemeClr val="tx1"/>
                </a:solidFill>
                <a:round/>
                <a:headEnd/>
                <a:tailEnd type="triangle" w="med" len="med"/>
              </a:ln>
            </p:spPr>
          </p:cxnSp>
          <p:sp>
            <p:nvSpPr>
              <p:cNvPr id="50" name="Line 33"/>
              <p:cNvSpPr>
                <a:spLocks noChangeShapeType="1"/>
              </p:cNvSpPr>
              <p:nvPr/>
            </p:nvSpPr>
            <p:spPr bwMode="auto">
              <a:xfrm>
                <a:off x="2893221" y="1600199"/>
                <a:ext cx="573817" cy="425113"/>
              </a:xfrm>
              <a:prstGeom prst="line">
                <a:avLst/>
              </a:prstGeom>
              <a:noFill/>
              <a:ln w="53975">
                <a:solidFill>
                  <a:srgbClr val="000000"/>
                </a:solidFill>
                <a:prstDash val="sysDot"/>
                <a:round/>
                <a:headEnd/>
                <a:tailEnd/>
              </a:ln>
            </p:spPr>
            <p:txBody>
              <a:bodyPr>
                <a:prstTxWarp prst="textNoShape">
                  <a:avLst/>
                </a:prstTxWarp>
              </a:bodyPr>
              <a:lstStyle/>
              <a:p>
                <a:endParaRPr lang="en-US" dirty="0"/>
              </a:p>
            </p:txBody>
          </p:sp>
          <p:sp>
            <p:nvSpPr>
              <p:cNvPr id="51" name="Oval 50"/>
              <p:cNvSpPr/>
              <p:nvPr/>
            </p:nvSpPr>
            <p:spPr bwMode="auto">
              <a:xfrm>
                <a:off x="3350421" y="1822281"/>
                <a:ext cx="685674" cy="685800"/>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chemeClr val="tx1"/>
                    </a:solidFill>
                    <a:latin typeface="Century Gothic"/>
                    <a:ea typeface="ＭＳ Ｐゴシック" charset="-128"/>
                    <a:cs typeface="Century Gothic"/>
                  </a:rPr>
                  <a:t>C</a:t>
                </a:r>
              </a:p>
            </p:txBody>
          </p:sp>
          <p:cxnSp>
            <p:nvCxnSpPr>
              <p:cNvPr id="52" name="Straight Arrow Connector 136"/>
              <p:cNvCxnSpPr>
                <a:cxnSpLocks noChangeShapeType="1"/>
              </p:cNvCxnSpPr>
              <p:nvPr/>
            </p:nvCxnSpPr>
            <p:spPr bwMode="auto">
              <a:xfrm rot="5400000">
                <a:off x="1009619" y="3600420"/>
                <a:ext cx="1371598" cy="571563"/>
              </a:xfrm>
              <a:prstGeom prst="straightConnector1">
                <a:avLst/>
              </a:prstGeom>
              <a:noFill/>
              <a:ln w="53975">
                <a:solidFill>
                  <a:schemeClr val="tx1"/>
                </a:solidFill>
                <a:round/>
                <a:headEnd/>
                <a:tailEnd type="triangle" w="med" len="med"/>
              </a:ln>
            </p:spPr>
          </p:cxnSp>
          <p:sp>
            <p:nvSpPr>
              <p:cNvPr id="53" name="Oval 52"/>
              <p:cNvSpPr/>
              <p:nvPr/>
            </p:nvSpPr>
            <p:spPr bwMode="auto">
              <a:xfrm>
                <a:off x="2666999" y="5715001"/>
                <a:ext cx="685674" cy="685800"/>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chemeClr val="tx1"/>
                    </a:solidFill>
                    <a:latin typeface="Century Gothic"/>
                    <a:ea typeface="ＭＳ Ｐゴシック" charset="-128"/>
                    <a:cs typeface="Century Gothic"/>
                  </a:rPr>
                  <a:t>G</a:t>
                </a:r>
              </a:p>
            </p:txBody>
          </p:sp>
          <p:cxnSp>
            <p:nvCxnSpPr>
              <p:cNvPr id="54" name="Straight Arrow Connector 93"/>
              <p:cNvCxnSpPr>
                <a:cxnSpLocks noChangeShapeType="1"/>
              </p:cNvCxnSpPr>
              <p:nvPr/>
            </p:nvCxnSpPr>
            <p:spPr bwMode="auto">
              <a:xfrm rot="5400000">
                <a:off x="1745478" y="1887888"/>
                <a:ext cx="862435" cy="390992"/>
              </a:xfrm>
              <a:prstGeom prst="straightConnector1">
                <a:avLst/>
              </a:prstGeom>
              <a:noFill/>
              <a:ln w="53975">
                <a:solidFill>
                  <a:schemeClr val="tx1"/>
                </a:solidFill>
                <a:round/>
                <a:headEnd/>
                <a:tailEnd type="triangle" w="med" len="med"/>
              </a:ln>
            </p:spPr>
          </p:cxnSp>
          <p:sp>
            <p:nvSpPr>
              <p:cNvPr id="55" name="Oval 54"/>
              <p:cNvSpPr/>
              <p:nvPr/>
            </p:nvSpPr>
            <p:spPr bwMode="auto">
              <a:xfrm>
                <a:off x="2271776" y="1066800"/>
                <a:ext cx="685674" cy="685800"/>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A</a:t>
                </a:r>
              </a:p>
            </p:txBody>
          </p:sp>
          <p:cxnSp>
            <p:nvCxnSpPr>
              <p:cNvPr id="56" name="Curved Connector 121"/>
              <p:cNvCxnSpPr>
                <a:cxnSpLocks noChangeShapeType="1"/>
              </p:cNvCxnSpPr>
              <p:nvPr/>
            </p:nvCxnSpPr>
            <p:spPr bwMode="auto">
              <a:xfrm>
                <a:off x="1066799" y="6019800"/>
                <a:ext cx="914400" cy="914400"/>
              </a:xfrm>
              <a:prstGeom prst="curvedConnector3">
                <a:avLst>
                  <a:gd name="adj1" fmla="val 50000"/>
                </a:avLst>
              </a:prstGeom>
              <a:noFill/>
              <a:ln w="9525">
                <a:noFill/>
                <a:round/>
                <a:headEnd/>
                <a:tailEnd type="arrow" w="med" len="med"/>
              </a:ln>
            </p:spPr>
          </p:cxnSp>
          <p:cxnSp>
            <p:nvCxnSpPr>
              <p:cNvPr id="57" name="Straight Arrow Connector 138"/>
              <p:cNvCxnSpPr>
                <a:cxnSpLocks noChangeShapeType="1"/>
              </p:cNvCxnSpPr>
              <p:nvPr/>
            </p:nvCxnSpPr>
            <p:spPr bwMode="auto">
              <a:xfrm rot="16200000" flipH="1">
                <a:off x="2038319" y="3143282"/>
                <a:ext cx="1371599" cy="1485837"/>
              </a:xfrm>
              <a:prstGeom prst="straightConnector1">
                <a:avLst/>
              </a:prstGeom>
              <a:noFill/>
              <a:ln w="53975">
                <a:solidFill>
                  <a:schemeClr val="tx1"/>
                </a:solidFill>
                <a:round/>
                <a:headEnd/>
                <a:tailEnd type="triangle" w="med" len="med"/>
              </a:ln>
            </p:spPr>
          </p:cxnSp>
          <p:sp>
            <p:nvSpPr>
              <p:cNvPr id="58" name="Oval 57"/>
              <p:cNvSpPr/>
              <p:nvPr/>
            </p:nvSpPr>
            <p:spPr bwMode="auto">
              <a:xfrm>
                <a:off x="1638362" y="2514602"/>
                <a:ext cx="685674" cy="685800"/>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B</a:t>
                </a:r>
              </a:p>
            </p:txBody>
          </p:sp>
          <p:cxnSp>
            <p:nvCxnSpPr>
              <p:cNvPr id="59" name="Straight Connector 170"/>
              <p:cNvCxnSpPr>
                <a:cxnSpLocks noChangeShapeType="1"/>
                <a:endCxn id="60" idx="0"/>
              </p:cNvCxnSpPr>
              <p:nvPr/>
            </p:nvCxnSpPr>
            <p:spPr bwMode="auto">
              <a:xfrm rot="16200000" flipH="1">
                <a:off x="3614738" y="5253039"/>
                <a:ext cx="557212" cy="366712"/>
              </a:xfrm>
              <a:prstGeom prst="line">
                <a:avLst/>
              </a:prstGeom>
              <a:noFill/>
              <a:ln w="53975">
                <a:solidFill>
                  <a:schemeClr val="tx1"/>
                </a:solidFill>
                <a:prstDash val="sysDot"/>
                <a:round/>
                <a:headEnd/>
                <a:tailEnd/>
              </a:ln>
            </p:spPr>
          </p:cxnSp>
          <p:sp>
            <p:nvSpPr>
              <p:cNvPr id="60" name="Oval 59"/>
              <p:cNvSpPr/>
              <p:nvPr/>
            </p:nvSpPr>
            <p:spPr bwMode="auto">
              <a:xfrm>
                <a:off x="3733800" y="5715001"/>
                <a:ext cx="685674" cy="685800"/>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chemeClr val="tx1"/>
                    </a:solidFill>
                    <a:latin typeface="Century Gothic"/>
                    <a:ea typeface="ＭＳ Ｐゴシック" charset="-128"/>
                    <a:cs typeface="Century Gothic"/>
                  </a:rPr>
                  <a:t>H</a:t>
                </a:r>
              </a:p>
            </p:txBody>
          </p:sp>
          <p:cxnSp>
            <p:nvCxnSpPr>
              <p:cNvPr id="61" name="Straight Connector 171"/>
              <p:cNvCxnSpPr>
                <a:cxnSpLocks noChangeShapeType="1"/>
                <a:endCxn id="53" idx="0"/>
              </p:cNvCxnSpPr>
              <p:nvPr/>
            </p:nvCxnSpPr>
            <p:spPr bwMode="auto">
              <a:xfrm rot="5400000">
                <a:off x="2838451" y="5329238"/>
                <a:ext cx="557212" cy="214313"/>
              </a:xfrm>
              <a:prstGeom prst="line">
                <a:avLst/>
              </a:prstGeom>
              <a:noFill/>
              <a:ln w="53975">
                <a:solidFill>
                  <a:schemeClr val="tx1"/>
                </a:solidFill>
                <a:prstDash val="sysDot"/>
                <a:round/>
                <a:headEnd/>
                <a:tailEnd/>
              </a:ln>
            </p:spPr>
          </p:cxnSp>
          <p:sp>
            <p:nvSpPr>
              <p:cNvPr id="62" name="Oval 61"/>
              <p:cNvSpPr/>
              <p:nvPr/>
            </p:nvSpPr>
            <p:spPr bwMode="auto">
              <a:xfrm>
                <a:off x="3124200" y="4572000"/>
                <a:ext cx="685800" cy="685800"/>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cs typeface="Century Gothic"/>
                  </a:rPr>
                  <a:t>E</a:t>
                </a:r>
              </a:p>
            </p:txBody>
          </p:sp>
          <p:sp>
            <p:nvSpPr>
              <p:cNvPr id="63" name="Oval 62"/>
              <p:cNvSpPr/>
              <p:nvPr/>
            </p:nvSpPr>
            <p:spPr bwMode="auto">
              <a:xfrm>
                <a:off x="1066799" y="4572000"/>
                <a:ext cx="685674" cy="685800"/>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D</a:t>
                </a:r>
              </a:p>
            </p:txBody>
          </p:sp>
          <p:sp>
            <p:nvSpPr>
              <p:cNvPr id="64" name="Oval 63"/>
              <p:cNvSpPr/>
              <p:nvPr/>
            </p:nvSpPr>
            <p:spPr bwMode="auto">
              <a:xfrm>
                <a:off x="1066800" y="5715000"/>
                <a:ext cx="685800" cy="685800"/>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cs typeface="Century Gothic"/>
                  </a:rPr>
                  <a:t>F</a:t>
                </a:r>
              </a:p>
            </p:txBody>
          </p:sp>
          <p:cxnSp>
            <p:nvCxnSpPr>
              <p:cNvPr id="65" name="Straight Arrow Connector 164"/>
              <p:cNvCxnSpPr>
                <a:cxnSpLocks noChangeShapeType="1"/>
              </p:cNvCxnSpPr>
              <p:nvPr/>
            </p:nvCxnSpPr>
            <p:spPr bwMode="auto">
              <a:xfrm rot="16200000" flipH="1">
                <a:off x="1209735" y="6600826"/>
                <a:ext cx="400055" cy="1"/>
              </a:xfrm>
              <a:prstGeom prst="straightConnector1">
                <a:avLst/>
              </a:prstGeom>
              <a:noFill/>
              <a:ln w="53975">
                <a:solidFill>
                  <a:schemeClr val="tx1"/>
                </a:solidFill>
                <a:round/>
                <a:headEnd/>
                <a:tailEnd type="triangle" w="med" len="med"/>
              </a:ln>
            </p:spPr>
          </p:cxnSp>
        </p:grpSp>
        <p:sp>
          <p:nvSpPr>
            <p:cNvPr id="66" name="Oval 65"/>
            <p:cNvSpPr/>
            <p:nvPr/>
          </p:nvSpPr>
          <p:spPr bwMode="auto">
            <a:xfrm>
              <a:off x="4088991" y="719811"/>
              <a:ext cx="587720" cy="587829"/>
            </a:xfrm>
            <a:prstGeom prst="ellipse">
              <a:avLst/>
            </a:prstGeom>
            <a:ln/>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r>
                <a:rPr lang="en-US" sz="1100" dirty="0" smtClean="0">
                  <a:solidFill>
                    <a:srgbClr val="000000"/>
                  </a:solidFill>
                  <a:latin typeface="Century Gothic"/>
                  <a:cs typeface="Century Gothic"/>
                </a:rPr>
                <a:t>Q</a:t>
              </a:r>
              <a:endParaRPr lang="en-US" sz="1100" dirty="0">
                <a:solidFill>
                  <a:srgbClr val="000000"/>
                </a:solidFill>
                <a:latin typeface="Century Gothic"/>
                <a:cs typeface="Century Gothic"/>
              </a:endParaRPr>
            </a:p>
          </p:txBody>
        </p:sp>
        <p:sp>
          <p:nvSpPr>
            <p:cNvPr id="71" name="Oval 70"/>
            <p:cNvSpPr/>
            <p:nvPr/>
          </p:nvSpPr>
          <p:spPr bwMode="auto">
            <a:xfrm>
              <a:off x="4088991" y="2078094"/>
              <a:ext cx="587720" cy="587829"/>
            </a:xfrm>
            <a:prstGeom prst="ellipse">
              <a:avLst/>
            </a:prstGeom>
            <a:ln/>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r>
                <a:rPr lang="en-US" sz="1100" dirty="0" smtClean="0">
                  <a:solidFill>
                    <a:srgbClr val="000000"/>
                  </a:solidFill>
                  <a:latin typeface="Century Gothic"/>
                  <a:cs typeface="Century Gothic"/>
                </a:rPr>
                <a:t>R</a:t>
              </a:r>
              <a:endParaRPr lang="en-US" sz="1100" dirty="0">
                <a:solidFill>
                  <a:srgbClr val="000000"/>
                </a:solidFill>
                <a:latin typeface="Century Gothic"/>
                <a:cs typeface="Century Gothic"/>
              </a:endParaRPr>
            </a:p>
          </p:txBody>
        </p:sp>
      </p:grpSp>
      <p:sp>
        <p:nvSpPr>
          <p:cNvPr id="3" name="Slide Number Placeholder 2"/>
          <p:cNvSpPr>
            <a:spLocks noGrp="1"/>
          </p:cNvSpPr>
          <p:nvPr>
            <p:ph type="sldNum" sz="quarter" idx="12"/>
          </p:nvPr>
        </p:nvSpPr>
        <p:spPr/>
        <p:txBody>
          <a:bodyPr/>
          <a:lstStyle/>
          <a:p>
            <a:fld id="{A7E347E3-C33F-6F47-AC47-1BCADEE5EFCC}" type="slidenum">
              <a:rPr lang="en-US" smtClean="0"/>
              <a:t>103</a:t>
            </a:fld>
            <a:endParaRPr lang="en-US" dirty="0"/>
          </a:p>
        </p:txBody>
      </p:sp>
    </p:spTree>
    <p:extLst>
      <p:ext uri="{BB962C8B-B14F-4D97-AF65-F5344CB8AC3E}">
        <p14:creationId xmlns:p14="http://schemas.microsoft.com/office/powerpoint/2010/main" val="4202023271"/>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Path Evaluation</a:t>
            </a:r>
          </a:p>
        </p:txBody>
      </p:sp>
      <p:sp>
        <p:nvSpPr>
          <p:cNvPr id="4" name="Text Placeholder 9"/>
          <p:cNvSpPr txBox="1">
            <a:spLocks/>
          </p:cNvSpPr>
          <p:nvPr/>
        </p:nvSpPr>
        <p:spPr>
          <a:xfrm>
            <a:off x="457200" y="551751"/>
            <a:ext cx="8229600" cy="4167035"/>
          </a:xfrm>
          <a:prstGeom prst="rect">
            <a:avLst/>
          </a:prstGeom>
        </p:spPr>
        <p:txBody>
          <a:bodyPr vert="horz" lIns="91440" tIns="45720" rIns="91440" bIns="45720" rtlCol="0" anchor="ctr" anchorCtr="1">
            <a:normAutofit/>
          </a:bodyPr>
          <a:lstStyle>
            <a:lvl1pPr marL="457200" indent="-457200">
              <a:spcBef>
                <a:spcPct val="20000"/>
              </a:spcBef>
              <a:buFont typeface="Arial"/>
              <a:buChar char="•"/>
              <a:defRPr sz="2400">
                <a:latin typeface="Century Gothic"/>
                <a:cs typeface="Century Gothic"/>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smtClean="0"/>
              <a:t>Paths </a:t>
            </a:r>
            <a:r>
              <a:rPr lang="en-US" dirty="0"/>
              <a:t>are trusted no more than the orbit in which they originate</a:t>
            </a:r>
          </a:p>
          <a:p>
            <a:endParaRPr lang="en-US" dirty="0"/>
          </a:p>
          <a:p>
            <a:r>
              <a:rPr lang="en-US" dirty="0"/>
              <a:t>Policies evaluate the properties of paths, further reducing their trustworthiness in some cases</a:t>
            </a:r>
          </a:p>
        </p:txBody>
      </p:sp>
      <p:sp>
        <p:nvSpPr>
          <p:cNvPr id="6"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104</a:t>
            </a:fld>
            <a:endParaRPr lang="en-US" dirty="0"/>
          </a:p>
        </p:txBody>
      </p:sp>
      <p:sp>
        <p:nvSpPr>
          <p:cNvPr id="3" name="Slide Number Placeholder 2"/>
          <p:cNvSpPr>
            <a:spLocks noGrp="1"/>
          </p:cNvSpPr>
          <p:nvPr>
            <p:ph type="sldNum" sz="quarter" idx="12"/>
          </p:nvPr>
        </p:nvSpPr>
        <p:spPr/>
        <p:txBody>
          <a:bodyPr/>
          <a:lstStyle/>
          <a:p>
            <a:fld id="{A7E347E3-C33F-6F47-AC47-1BCADEE5EFCC}" type="slidenum">
              <a:rPr lang="en-US" smtClean="0"/>
              <a:t>104</a:t>
            </a:fld>
            <a:endParaRPr lang="en-US" dirty="0"/>
          </a:p>
        </p:txBody>
      </p:sp>
    </p:spTree>
    <p:extLst>
      <p:ext uri="{BB962C8B-B14F-4D97-AF65-F5344CB8AC3E}">
        <p14:creationId xmlns:p14="http://schemas.microsoft.com/office/powerpoint/2010/main" val="3837914249"/>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Path Updates</a:t>
            </a:r>
          </a:p>
        </p:txBody>
      </p:sp>
      <p:sp>
        <p:nvSpPr>
          <p:cNvPr id="5" name="Text Placeholder 9"/>
          <p:cNvSpPr txBox="1">
            <a:spLocks/>
          </p:cNvSpPr>
          <p:nvPr/>
        </p:nvSpPr>
        <p:spPr>
          <a:xfrm>
            <a:off x="457200" y="972345"/>
            <a:ext cx="8229600" cy="4052374"/>
          </a:xfrm>
          <a:prstGeom prst="rect">
            <a:avLst/>
          </a:prstGeom>
        </p:spPr>
        <p:txBody>
          <a:bodyPr vert="horz" lIns="91440" tIns="45720" rIns="91440" bIns="45720" rtlCol="0" anchor="ctr" anchorCtr="1">
            <a:normAutofit/>
          </a:bodyPr>
          <a:lstStyle>
            <a:lvl1pPr marL="457200" indent="-457200">
              <a:spcBef>
                <a:spcPct val="20000"/>
              </a:spcBef>
              <a:buFont typeface="Arial"/>
              <a:buChar char="•"/>
              <a:defRPr sz="2400">
                <a:latin typeface="Century Gothic"/>
                <a:cs typeface="Century Gothic"/>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0" indent="0" algn="ctr">
              <a:buNone/>
            </a:pPr>
            <a:r>
              <a:rPr lang="en-US" dirty="0" smtClean="0"/>
              <a:t>A </a:t>
            </a:r>
            <a:r>
              <a:rPr lang="en-US" dirty="0"/>
              <a:t>path update algorithm updates all affected paths when a direct relation changes</a:t>
            </a:r>
          </a:p>
        </p:txBody>
      </p:sp>
      <p:sp>
        <p:nvSpPr>
          <p:cNvPr id="7"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105</a:t>
            </a:fld>
            <a:endParaRPr lang="en-US" dirty="0"/>
          </a:p>
        </p:txBody>
      </p:sp>
      <p:sp>
        <p:nvSpPr>
          <p:cNvPr id="3" name="Slide Number Placeholder 2"/>
          <p:cNvSpPr>
            <a:spLocks noGrp="1"/>
          </p:cNvSpPr>
          <p:nvPr>
            <p:ph type="sldNum" sz="quarter" idx="12"/>
          </p:nvPr>
        </p:nvSpPr>
        <p:spPr/>
        <p:txBody>
          <a:bodyPr/>
          <a:lstStyle/>
          <a:p>
            <a:fld id="{A7E347E3-C33F-6F47-AC47-1BCADEE5EFCC}" type="slidenum">
              <a:rPr lang="en-US" smtClean="0"/>
              <a:t>105</a:t>
            </a:fld>
            <a:endParaRPr lang="en-US" dirty="0"/>
          </a:p>
        </p:txBody>
      </p:sp>
    </p:spTree>
    <p:extLst>
      <p:ext uri="{BB962C8B-B14F-4D97-AF65-F5344CB8AC3E}">
        <p14:creationId xmlns:p14="http://schemas.microsoft.com/office/powerpoint/2010/main" val="2327151711"/>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Path Aging</a:t>
            </a:r>
          </a:p>
        </p:txBody>
      </p:sp>
      <p:sp>
        <p:nvSpPr>
          <p:cNvPr id="5" name="Text Placeholder 9"/>
          <p:cNvSpPr txBox="1">
            <a:spLocks/>
          </p:cNvSpPr>
          <p:nvPr/>
        </p:nvSpPr>
        <p:spPr>
          <a:xfrm>
            <a:off x="457200" y="972345"/>
            <a:ext cx="8229600" cy="3848420"/>
          </a:xfrm>
          <a:prstGeom prst="rect">
            <a:avLst/>
          </a:prstGeom>
        </p:spPr>
        <p:txBody>
          <a:bodyPr vert="horz" lIns="91440" tIns="45720" rIns="91440" bIns="45720" rtlCol="0" anchor="ctr" anchorCtr="1">
            <a:normAutofit/>
          </a:bodyPr>
          <a:lstStyle>
            <a:lvl1pPr marL="457200" indent="-457200">
              <a:spcBef>
                <a:spcPct val="20000"/>
              </a:spcBef>
              <a:buFont typeface="Arial"/>
              <a:buChar char="•"/>
              <a:defRPr sz="2400">
                <a:latin typeface="Century Gothic"/>
                <a:cs typeface="Century Gothic"/>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smtClean="0"/>
              <a:t>Paths </a:t>
            </a:r>
            <a:r>
              <a:rPr lang="en-US" dirty="0"/>
              <a:t>monotonically decrease in trust over time unless refreshed</a:t>
            </a:r>
          </a:p>
          <a:p>
            <a:endParaRPr lang="en-US" dirty="0"/>
          </a:p>
          <a:p>
            <a:r>
              <a:rPr lang="en-US" dirty="0"/>
              <a:t>This reflects the decreasing relevance of old observations over time in determining trust</a:t>
            </a:r>
          </a:p>
        </p:txBody>
      </p:sp>
      <p:sp>
        <p:nvSpPr>
          <p:cNvPr id="7"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106</a:t>
            </a:fld>
            <a:endParaRPr lang="en-US" dirty="0"/>
          </a:p>
        </p:txBody>
      </p:sp>
      <p:sp>
        <p:nvSpPr>
          <p:cNvPr id="3" name="Slide Number Placeholder 2"/>
          <p:cNvSpPr>
            <a:spLocks noGrp="1"/>
          </p:cNvSpPr>
          <p:nvPr>
            <p:ph type="sldNum" sz="quarter" idx="12"/>
          </p:nvPr>
        </p:nvSpPr>
        <p:spPr/>
        <p:txBody>
          <a:bodyPr/>
          <a:lstStyle/>
          <a:p>
            <a:fld id="{A7E347E3-C33F-6F47-AC47-1BCADEE5EFCC}" type="slidenum">
              <a:rPr lang="en-US" smtClean="0"/>
              <a:t>106</a:t>
            </a:fld>
            <a:endParaRPr lang="en-US" dirty="0"/>
          </a:p>
        </p:txBody>
      </p:sp>
    </p:spTree>
    <p:extLst>
      <p:ext uri="{BB962C8B-B14F-4D97-AF65-F5344CB8AC3E}">
        <p14:creationId xmlns:p14="http://schemas.microsoft.com/office/powerpoint/2010/main" val="567694049"/>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smtClean="0">
                <a:solidFill>
                  <a:schemeClr val="bg1"/>
                </a:solidFill>
              </a:rPr>
              <a:t>Evaluating Context</a:t>
            </a:r>
            <a:endParaRPr lang="en-US" sz="4000" dirty="0">
              <a:solidFill>
                <a:schemeClr val="bg1"/>
              </a:solidFill>
            </a:endParaRPr>
          </a:p>
        </p:txBody>
      </p:sp>
      <p:sp>
        <p:nvSpPr>
          <p:cNvPr id="5" name="Text Placeholder 9"/>
          <p:cNvSpPr txBox="1">
            <a:spLocks/>
          </p:cNvSpPr>
          <p:nvPr/>
        </p:nvSpPr>
        <p:spPr>
          <a:xfrm>
            <a:off x="457200" y="972345"/>
            <a:ext cx="8229600" cy="3375614"/>
          </a:xfrm>
          <a:prstGeom prst="rect">
            <a:avLst/>
          </a:prstGeom>
        </p:spPr>
        <p:txBody>
          <a:bodyPr vert="horz" lIns="91440" tIns="45720" rIns="91440" bIns="45720" rtlCol="0" anchor="ctr" anchorCtr="1">
            <a:normAutofit/>
          </a:bodyPr>
          <a:lstStyle>
            <a:lvl1pPr marL="457200" indent="-457200">
              <a:spcBef>
                <a:spcPct val="20000"/>
              </a:spcBef>
              <a:buFont typeface="Arial"/>
              <a:buChar char="•"/>
              <a:defRPr sz="2400">
                <a:latin typeface="Century Gothic"/>
                <a:cs typeface="Century Gothic"/>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endParaRPr lang="en-US" dirty="0" smtClean="0">
              <a:solidFill>
                <a:srgbClr val="FF0000"/>
              </a:solidFill>
            </a:endParaRPr>
          </a:p>
          <a:p>
            <a:pPr marL="0" indent="0" algn="ctr">
              <a:buNone/>
            </a:pPr>
            <a:r>
              <a:rPr lang="en-US" dirty="0" smtClean="0"/>
              <a:t>Each </a:t>
            </a:r>
            <a:r>
              <a:rPr lang="en-US" dirty="0"/>
              <a:t>solar system interacts with the others using their own interpreted contexts</a:t>
            </a:r>
          </a:p>
        </p:txBody>
      </p:sp>
      <p:sp>
        <p:nvSpPr>
          <p:cNvPr id="7"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107</a:t>
            </a:fld>
            <a:endParaRPr lang="en-US" dirty="0"/>
          </a:p>
        </p:txBody>
      </p:sp>
      <p:sp>
        <p:nvSpPr>
          <p:cNvPr id="3" name="Slide Number Placeholder 2"/>
          <p:cNvSpPr>
            <a:spLocks noGrp="1"/>
          </p:cNvSpPr>
          <p:nvPr>
            <p:ph type="sldNum" sz="quarter" idx="12"/>
          </p:nvPr>
        </p:nvSpPr>
        <p:spPr/>
        <p:txBody>
          <a:bodyPr/>
          <a:lstStyle/>
          <a:p>
            <a:fld id="{A7E347E3-C33F-6F47-AC47-1BCADEE5EFCC}" type="slidenum">
              <a:rPr lang="en-US" smtClean="0"/>
              <a:t>107</a:t>
            </a:fld>
            <a:endParaRPr lang="en-US" dirty="0"/>
          </a:p>
        </p:txBody>
      </p:sp>
    </p:spTree>
    <p:extLst>
      <p:ext uri="{BB962C8B-B14F-4D97-AF65-F5344CB8AC3E}">
        <p14:creationId xmlns:p14="http://schemas.microsoft.com/office/powerpoint/2010/main" val="2216919791"/>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Authentication</a:t>
            </a:r>
          </a:p>
        </p:txBody>
      </p:sp>
      <p:sp>
        <p:nvSpPr>
          <p:cNvPr id="6" name="Text Placeholder 9"/>
          <p:cNvSpPr txBox="1">
            <a:spLocks/>
          </p:cNvSpPr>
          <p:nvPr/>
        </p:nvSpPr>
        <p:spPr>
          <a:xfrm>
            <a:off x="457200" y="972344"/>
            <a:ext cx="8229600" cy="3941127"/>
          </a:xfrm>
          <a:prstGeom prst="rect">
            <a:avLst/>
          </a:prstGeom>
        </p:spPr>
        <p:txBody>
          <a:bodyPr vert="horz" lIns="91440" tIns="45720" rIns="91440" bIns="45720" rtlCol="0" anchor="ctr" anchorCtr="1">
            <a:normAutofit/>
          </a:bodyPr>
          <a:lstStyle>
            <a:lvl1pPr marL="457200" indent="-457200">
              <a:spcBef>
                <a:spcPct val="20000"/>
              </a:spcBef>
              <a:buFont typeface="Arial"/>
              <a:buChar char="•"/>
              <a:defRPr sz="2400">
                <a:latin typeface="Century Gothic"/>
                <a:cs typeface="Century Gothic"/>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smtClean="0"/>
              <a:t>An </a:t>
            </a:r>
            <a:r>
              <a:rPr lang="en-US" dirty="0"/>
              <a:t>entity’s identity can be authenticated by its observable properties, such as a public key</a:t>
            </a:r>
          </a:p>
          <a:p>
            <a:endParaRPr lang="en-US" dirty="0"/>
          </a:p>
          <a:p>
            <a:r>
              <a:rPr lang="en-US" dirty="0"/>
              <a:t>That identity is trusted as much as the path to the identity</a:t>
            </a:r>
          </a:p>
        </p:txBody>
      </p:sp>
      <p:sp>
        <p:nvSpPr>
          <p:cNvPr id="7"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108</a:t>
            </a:fld>
            <a:endParaRPr lang="en-US" dirty="0"/>
          </a:p>
        </p:txBody>
      </p:sp>
      <p:sp>
        <p:nvSpPr>
          <p:cNvPr id="3" name="Slide Number Placeholder 2"/>
          <p:cNvSpPr>
            <a:spLocks noGrp="1"/>
          </p:cNvSpPr>
          <p:nvPr>
            <p:ph type="sldNum" sz="quarter" idx="12"/>
          </p:nvPr>
        </p:nvSpPr>
        <p:spPr/>
        <p:txBody>
          <a:bodyPr/>
          <a:lstStyle/>
          <a:p>
            <a:fld id="{A7E347E3-C33F-6F47-AC47-1BCADEE5EFCC}" type="slidenum">
              <a:rPr lang="en-US" smtClean="0"/>
              <a:t>108</a:t>
            </a:fld>
            <a:endParaRPr lang="en-US" dirty="0"/>
          </a:p>
        </p:txBody>
      </p:sp>
    </p:spTree>
    <p:extLst>
      <p:ext uri="{BB962C8B-B14F-4D97-AF65-F5344CB8AC3E}">
        <p14:creationId xmlns:p14="http://schemas.microsoft.com/office/powerpoint/2010/main" val="2266897200"/>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9"/>
          <p:cNvSpPr txBox="1">
            <a:spLocks/>
          </p:cNvSpPr>
          <p:nvPr/>
        </p:nvSpPr>
        <p:spPr>
          <a:xfrm>
            <a:off x="457200" y="972344"/>
            <a:ext cx="8229600" cy="4330496"/>
          </a:xfrm>
          <a:prstGeom prst="rect">
            <a:avLst/>
          </a:prstGeom>
        </p:spPr>
        <p:txBody>
          <a:bodyPr vert="horz" lIns="91440" tIns="45720" rIns="91440" bIns="45720" rtlCol="0" anchor="ctr" anchorCtr="1">
            <a:normAutofit/>
          </a:bodyPr>
          <a:lstStyle>
            <a:lvl1pPr marL="457200" indent="-457200">
              <a:spcBef>
                <a:spcPct val="20000"/>
              </a:spcBef>
              <a:buFont typeface="Arial"/>
              <a:buChar char="•"/>
              <a:defRPr sz="2400">
                <a:latin typeface="Century Gothic"/>
                <a:cs typeface="Century Gothic"/>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smtClean="0"/>
              <a:t>Certificates </a:t>
            </a:r>
            <a:r>
              <a:rPr lang="en-US" dirty="0"/>
              <a:t>and keys can be sent as messages</a:t>
            </a:r>
          </a:p>
          <a:p>
            <a:endParaRPr lang="en-US" dirty="0"/>
          </a:p>
          <a:p>
            <a:r>
              <a:rPr lang="en-US" dirty="0"/>
              <a:t>Trusted as much as the most trusted path to them</a:t>
            </a:r>
          </a:p>
          <a:p>
            <a:endParaRPr lang="en-US" dirty="0"/>
          </a:p>
          <a:p>
            <a:r>
              <a:rPr lang="en-US" dirty="0"/>
              <a:t>If Entity E has no sufficiently trusted path to a certificate or key, it is revoked from E’s perspective</a:t>
            </a:r>
          </a:p>
        </p:txBody>
      </p:sp>
      <p:sp>
        <p:nvSpPr>
          <p:cNvPr id="7" name="Title 1"/>
          <p:cNvSpPr>
            <a:spLocks noGrp="1"/>
          </p:cNvSpPr>
          <p:nvPr>
            <p:ph type="title"/>
          </p:nvPr>
        </p:nvSpPr>
        <p:spPr>
          <a:xfrm>
            <a:off x="0" y="1"/>
            <a:ext cx="9144000" cy="972344"/>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Certificate and Key Distribution and Revocation </a:t>
            </a:r>
          </a:p>
        </p:txBody>
      </p:sp>
      <p:sp>
        <p:nvSpPr>
          <p:cNvPr id="9"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109</a:t>
            </a:fld>
            <a:endParaRPr lang="en-US" dirty="0"/>
          </a:p>
        </p:txBody>
      </p:sp>
      <p:sp>
        <p:nvSpPr>
          <p:cNvPr id="2" name="Slide Number Placeholder 1"/>
          <p:cNvSpPr>
            <a:spLocks noGrp="1"/>
          </p:cNvSpPr>
          <p:nvPr>
            <p:ph type="sldNum" sz="quarter" idx="12"/>
          </p:nvPr>
        </p:nvSpPr>
        <p:spPr/>
        <p:txBody>
          <a:bodyPr/>
          <a:lstStyle/>
          <a:p>
            <a:fld id="{A7E347E3-C33F-6F47-AC47-1BCADEE5EFCC}" type="slidenum">
              <a:rPr lang="en-US" smtClean="0"/>
              <a:t>109</a:t>
            </a:fld>
            <a:endParaRPr lang="en-US" dirty="0"/>
          </a:p>
        </p:txBody>
      </p:sp>
    </p:spTree>
    <p:extLst>
      <p:ext uri="{BB962C8B-B14F-4D97-AF65-F5344CB8AC3E}">
        <p14:creationId xmlns:p14="http://schemas.microsoft.com/office/powerpoint/2010/main" val="74193662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Identity Models</a:t>
            </a:r>
            <a:endParaRPr lang="en-US" dirty="0"/>
          </a:p>
        </p:txBody>
      </p:sp>
      <p:sp>
        <p:nvSpPr>
          <p:cNvPr id="5" name="Slide Number Placeholder 4"/>
          <p:cNvSpPr>
            <a:spLocks noGrp="1"/>
          </p:cNvSpPr>
          <p:nvPr>
            <p:ph type="sldNum" sz="quarter" idx="12"/>
          </p:nvPr>
        </p:nvSpPr>
        <p:spPr/>
        <p:txBody>
          <a:bodyPr/>
          <a:lstStyle/>
          <a:p>
            <a:fld id="{E3981485-6142-644C-AB0F-5A9188E1EB0B}" type="slidenum">
              <a:rPr lang="en-US" smtClean="0"/>
              <a:t>11</a:t>
            </a:fld>
            <a:endParaRPr lang="en-US" dirty="0"/>
          </a:p>
        </p:txBody>
      </p:sp>
      <p:sp>
        <p:nvSpPr>
          <p:cNvPr id="6" name="Text Box 8"/>
          <p:cNvSpPr txBox="1">
            <a:spLocks noChangeArrowheads="1"/>
          </p:cNvSpPr>
          <p:nvPr/>
        </p:nvSpPr>
        <p:spPr bwMode="auto">
          <a:xfrm>
            <a:off x="687874" y="1283821"/>
            <a:ext cx="7768253" cy="5016758"/>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000000"/>
                </a:solidFill>
                <a:latin typeface="Century Gothic" charset="0"/>
                <a:ea typeface="Century Gothic" charset="0"/>
                <a:cs typeface="Century Gothic" charset="0"/>
              </a:rPr>
              <a:t>Prior identity models assumed that an entity could be </a:t>
            </a:r>
            <a:r>
              <a:rPr lang="en-US" sz="2000" dirty="0">
                <a:solidFill>
                  <a:srgbClr val="000000"/>
                </a:solidFill>
                <a:latin typeface="Century Gothic" charset="0"/>
                <a:ea typeface="Century Gothic" charset="0"/>
                <a:cs typeface="Century Gothic" charset="0"/>
              </a:rPr>
              <a:t>identified globally using </a:t>
            </a:r>
            <a:r>
              <a:rPr lang="en-US" sz="2000" dirty="0" smtClean="0">
                <a:solidFill>
                  <a:srgbClr val="000000"/>
                </a:solidFill>
                <a:latin typeface="Century Gothic" charset="0"/>
                <a:ea typeface="Century Gothic" charset="0"/>
                <a:cs typeface="Century Gothic" charset="0"/>
              </a:rPr>
              <a:t>a single identity.  </a:t>
            </a:r>
          </a:p>
          <a:p>
            <a:endParaRPr lang="en-US" sz="2000" dirty="0">
              <a:solidFill>
                <a:srgbClr val="000000"/>
              </a:solidFill>
              <a:latin typeface="Century Gothic" charset="0"/>
              <a:ea typeface="Century Gothic" charset="0"/>
              <a:cs typeface="Century Gothic" charset="0"/>
            </a:endParaRPr>
          </a:p>
          <a:p>
            <a:r>
              <a:rPr lang="en-US" sz="2000" dirty="0" smtClean="0">
                <a:solidFill>
                  <a:srgbClr val="000000"/>
                </a:solidFill>
                <a:latin typeface="Century Gothic" charset="0"/>
                <a:ea typeface="Century Gothic" charset="0"/>
                <a:cs typeface="Century Gothic" charset="0"/>
              </a:rPr>
              <a:t>But</a:t>
            </a:r>
            <a:r>
              <a:rPr lang="mr-IN" sz="2000" dirty="0" smtClean="0">
                <a:solidFill>
                  <a:srgbClr val="000000"/>
                </a:solidFill>
                <a:latin typeface="Century Gothic" charset="0"/>
                <a:ea typeface="Century Gothic" charset="0"/>
                <a:cs typeface="Century Gothic" charset="0"/>
              </a:rPr>
              <a:t>…</a:t>
            </a: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endParaRPr lang="en-US" sz="2000" dirty="0">
              <a:solidFill>
                <a:srgbClr val="000000"/>
              </a:solidFill>
              <a:latin typeface="Century Gothic" charset="0"/>
              <a:ea typeface="Century Gothic" charset="0"/>
              <a:cs typeface="Century Gothic" charset="0"/>
            </a:endParaRPr>
          </a:p>
          <a:p>
            <a:pPr marL="457200" indent="-457200">
              <a:buFont typeface="Arial"/>
              <a:buChar char="•"/>
            </a:pPr>
            <a:endParaRPr lang="en-US" sz="2000" dirty="0" smtClean="0">
              <a:solidFill>
                <a:srgbClr val="000000"/>
              </a:solidFill>
              <a:latin typeface="Century Gothic" charset="0"/>
              <a:ea typeface="Century Gothic" charset="0"/>
              <a:cs typeface="Century Gothic" charset="0"/>
            </a:endParaRPr>
          </a:p>
          <a:p>
            <a:pPr marL="457200" indent="-457200">
              <a:buFont typeface="Arial"/>
              <a:buChar char="•"/>
            </a:pPr>
            <a:r>
              <a:rPr lang="en-US" sz="2000" dirty="0" smtClean="0">
                <a:solidFill>
                  <a:srgbClr val="000000"/>
                </a:solidFill>
                <a:latin typeface="Century Gothic" charset="0"/>
                <a:ea typeface="Century Gothic" charset="0"/>
                <a:cs typeface="Century Gothic" charset="0"/>
              </a:rPr>
              <a:t>Identities are subjective, not objective.</a:t>
            </a:r>
          </a:p>
          <a:p>
            <a:pPr marL="457200" indent="-457200">
              <a:buFont typeface="Arial"/>
              <a:buChar char="•"/>
            </a:pPr>
            <a:endParaRPr lang="en-US" sz="2000" dirty="0">
              <a:solidFill>
                <a:srgbClr val="000000"/>
              </a:solidFill>
              <a:latin typeface="Century Gothic" charset="0"/>
              <a:ea typeface="Century Gothic" charset="0"/>
              <a:cs typeface="Century Gothic" charset="0"/>
            </a:endParaRPr>
          </a:p>
          <a:p>
            <a:pPr marL="457200" indent="-457200">
              <a:buFont typeface="Arial"/>
              <a:buChar char="•"/>
            </a:pPr>
            <a:r>
              <a:rPr lang="en-US" sz="2000" dirty="0" smtClean="0">
                <a:solidFill>
                  <a:srgbClr val="000000"/>
                </a:solidFill>
                <a:latin typeface="Century Gothic" charset="0"/>
                <a:ea typeface="Century Gothic" charset="0"/>
                <a:cs typeface="Century Gothic" charset="0"/>
              </a:rPr>
              <a:t>Identities are dynamic, not static.</a:t>
            </a:r>
          </a:p>
          <a:p>
            <a:pPr marL="457200" indent="-457200">
              <a:buFont typeface="+mj-lt"/>
              <a:buAutoNum type="arabicPeriod"/>
            </a:pPr>
            <a:endParaRPr lang="en-US" sz="2000" dirty="0">
              <a:solidFill>
                <a:srgbClr val="000000"/>
              </a:solidFill>
              <a:latin typeface="Century Gothic" charset="0"/>
              <a:ea typeface="Century Gothic" charset="0"/>
              <a:cs typeface="Century Gothic" charset="0"/>
            </a:endParaRPr>
          </a:p>
          <a:p>
            <a:pPr algn="ctr"/>
            <a:endParaRPr lang="en-US" sz="2000" dirty="0">
              <a:solidFill>
                <a:srgbClr val="000000"/>
              </a:solidFill>
              <a:latin typeface="Century Gothic" charset="0"/>
              <a:ea typeface="Century Gothic" charset="0"/>
              <a:cs typeface="Century Gothic" charset="0"/>
            </a:endParaRPr>
          </a:p>
          <a:p>
            <a:pPr algn="ctr"/>
            <a:endParaRPr lang="en-US" sz="2000" dirty="0" smtClean="0">
              <a:solidFill>
                <a:srgbClr val="000000"/>
              </a:solidFill>
              <a:latin typeface="Century Gothic" charset="0"/>
              <a:ea typeface="Century Gothic" charset="0"/>
              <a:cs typeface="Century Gothic" charset="0"/>
            </a:endParaRPr>
          </a:p>
          <a:p>
            <a:r>
              <a:rPr lang="en-US" sz="2000" dirty="0" smtClean="0">
                <a:solidFill>
                  <a:srgbClr val="000000"/>
                </a:solidFill>
                <a:latin typeface="Century Gothic" charset="0"/>
                <a:ea typeface="Century Gothic" charset="0"/>
                <a:cs typeface="Century Gothic" charset="0"/>
              </a:rPr>
              <a:t>Need a way to model entities with identities that are subjective and dynamic:</a:t>
            </a:r>
          </a:p>
          <a:p>
            <a:endParaRPr lang="en-US" sz="2000" dirty="0" smtClean="0">
              <a:solidFill>
                <a:srgbClr val="000000"/>
              </a:solidFill>
              <a:latin typeface="Century Gothic" charset="0"/>
              <a:ea typeface="Century Gothic" charset="0"/>
              <a:cs typeface="Century Gothic" charset="0"/>
            </a:endParaRPr>
          </a:p>
          <a:p>
            <a:pPr algn="ctr"/>
            <a:r>
              <a:rPr lang="en-US" sz="2000" dirty="0" smtClean="0">
                <a:solidFill>
                  <a:srgbClr val="000000"/>
                </a:solidFill>
                <a:latin typeface="Century Gothic" charset="0"/>
                <a:ea typeface="Century Gothic" charset="0"/>
                <a:cs typeface="Century Gothic" charset="0"/>
              </a:rPr>
              <a:t>Property-based Identities</a:t>
            </a:r>
          </a:p>
        </p:txBody>
      </p:sp>
    </p:spTree>
    <p:extLst>
      <p:ext uri="{BB962C8B-B14F-4D97-AF65-F5344CB8AC3E}">
        <p14:creationId xmlns:p14="http://schemas.microsoft.com/office/powerpoint/2010/main" val="2730502769"/>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a:solidFill>
                  <a:schemeClr val="bg1"/>
                </a:solidFill>
              </a:rPr>
              <a:t>Computational Scalability</a:t>
            </a:r>
          </a:p>
        </p:txBody>
      </p:sp>
      <p:sp>
        <p:nvSpPr>
          <p:cNvPr id="2" name="Slide Number Placeholder 1"/>
          <p:cNvSpPr>
            <a:spLocks noGrp="1"/>
          </p:cNvSpPr>
          <p:nvPr>
            <p:ph type="sldNum" sz="quarter" idx="12"/>
          </p:nvPr>
        </p:nvSpPr>
        <p:spPr/>
        <p:txBody>
          <a:bodyPr/>
          <a:lstStyle/>
          <a:p>
            <a:fld id="{A7E347E3-C33F-6F47-AC47-1BCADEE5EFCC}" type="slidenum">
              <a:rPr lang="en-US" smtClean="0"/>
              <a:t>110</a:t>
            </a:fld>
            <a:endParaRPr lang="en-US" dirty="0"/>
          </a:p>
        </p:txBody>
      </p:sp>
      <p:sp>
        <p:nvSpPr>
          <p:cNvPr id="22" name="Text Placeholder 9"/>
          <p:cNvSpPr>
            <a:spLocks noGrp="1"/>
          </p:cNvSpPr>
          <p:nvPr>
            <p:ph type="body" sz="quarter" idx="15"/>
          </p:nvPr>
        </p:nvSpPr>
        <p:spPr>
          <a:xfrm>
            <a:off x="0" y="545354"/>
            <a:ext cx="9144000" cy="4961442"/>
          </a:xfrm>
        </p:spPr>
        <p:txBody>
          <a:bodyPr>
            <a:normAutofit/>
          </a:bodyPr>
          <a:lstStyle/>
          <a:p>
            <a:pPr marL="342900" lvl="1" indent="-342900">
              <a:buFont typeface="Arial"/>
              <a:buChar char="•"/>
            </a:pPr>
            <a:r>
              <a:rPr lang="en-US" sz="2000" dirty="0">
                <a:latin typeface="Century Gothic"/>
                <a:cs typeface="Century Gothic"/>
              </a:rPr>
              <a:t>The</a:t>
            </a:r>
            <a:r>
              <a:rPr lang="en-US" sz="2000" dirty="0" smtClean="0">
                <a:latin typeface="Century Gothic"/>
                <a:cs typeface="Century Gothic"/>
              </a:rPr>
              <a:t> number of relationships that anyone can have: </a:t>
            </a:r>
            <a:r>
              <a:rPr lang="en-US" sz="2000" dirty="0">
                <a:latin typeface="Century Gothic"/>
                <a:cs typeface="Century Gothic"/>
              </a:rPr>
              <a:t>O(nodes+edges</a:t>
            </a:r>
            <a:r>
              <a:rPr lang="en-US" sz="2000" dirty="0" smtClean="0">
                <a:latin typeface="Century Gothic"/>
                <a:cs typeface="Century Gothic"/>
              </a:rPr>
              <a:t>)</a:t>
            </a:r>
          </a:p>
          <a:p>
            <a:pPr lvl="1"/>
            <a:r>
              <a:rPr lang="en-US" sz="2000" dirty="0" smtClean="0">
                <a:latin typeface="Century Gothic"/>
                <a:cs typeface="Century Gothic"/>
              </a:rPr>
              <a:t>Limited </a:t>
            </a:r>
            <a:r>
              <a:rPr lang="en-US" sz="2000" dirty="0">
                <a:latin typeface="Century Gothic"/>
                <a:cs typeface="Century Gothic"/>
              </a:rPr>
              <a:t>by the maximum path node count of every node along each path.  </a:t>
            </a:r>
          </a:p>
          <a:p>
            <a:pPr marL="342900" indent="-342900" algn="l">
              <a:buFont typeface="Arial"/>
              <a:buChar char="•"/>
            </a:pPr>
            <a:endParaRPr lang="en-US" sz="2000" dirty="0">
              <a:latin typeface="Century Gothic"/>
              <a:cs typeface="Century Gothic"/>
            </a:endParaRPr>
          </a:p>
          <a:p>
            <a:pPr marL="342900" indent="-342900" algn="l">
              <a:buFont typeface="Arial"/>
              <a:buChar char="•"/>
            </a:pPr>
            <a:r>
              <a:rPr lang="en-US" sz="2000" dirty="0">
                <a:latin typeface="Century Gothic"/>
                <a:cs typeface="Century Gothic"/>
              </a:rPr>
              <a:t>Queries sent by each node: O(n)</a:t>
            </a:r>
          </a:p>
          <a:p>
            <a:pPr marL="342900" indent="-342900" algn="l">
              <a:buFont typeface="Arial"/>
              <a:buChar char="•"/>
            </a:pPr>
            <a:endParaRPr lang="en-US" sz="2000" dirty="0">
              <a:latin typeface="Century Gothic"/>
              <a:cs typeface="Century Gothic"/>
            </a:endParaRPr>
          </a:p>
          <a:p>
            <a:pPr marL="342900" indent="-342900" algn="l">
              <a:buFont typeface="Arial"/>
              <a:buChar char="•"/>
            </a:pPr>
            <a:r>
              <a:rPr lang="en-US" sz="2000" dirty="0">
                <a:latin typeface="Century Gothic"/>
                <a:cs typeface="Century Gothic"/>
              </a:rPr>
              <a:t>Replies to queries: O(n)</a:t>
            </a:r>
          </a:p>
          <a:p>
            <a:pPr marL="342900" indent="-342900" algn="l">
              <a:buFont typeface="Arial"/>
              <a:buChar char="•"/>
            </a:pPr>
            <a:endParaRPr lang="en-US" sz="2000" dirty="0">
              <a:latin typeface="Century Gothic"/>
              <a:cs typeface="Century Gothic"/>
            </a:endParaRPr>
          </a:p>
          <a:p>
            <a:pPr marL="342900" indent="-342900" algn="l">
              <a:buFont typeface="Arial"/>
              <a:buChar char="•"/>
            </a:pPr>
            <a:r>
              <a:rPr lang="en-US" sz="2000" dirty="0">
                <a:latin typeface="Century Gothic"/>
                <a:cs typeface="Century Gothic"/>
              </a:rPr>
              <a:t>Number of path updates sent when a relationship changes = number of paths that intersect the changed relationship: O(n)</a:t>
            </a:r>
          </a:p>
        </p:txBody>
      </p:sp>
    </p:spTree>
    <p:extLst>
      <p:ext uri="{BB962C8B-B14F-4D97-AF65-F5344CB8AC3E}">
        <p14:creationId xmlns:p14="http://schemas.microsoft.com/office/powerpoint/2010/main" val="1803233532"/>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7E347E3-C33F-6F47-AC47-1BCADEE5EFCC}" type="slidenum">
              <a:rPr lang="en-US" smtClean="0"/>
              <a:t>111</a:t>
            </a:fld>
            <a:endParaRPr lang="en-US" dirty="0"/>
          </a:p>
        </p:txBody>
      </p:sp>
      <p:sp>
        <p:nvSpPr>
          <p:cNvPr id="5" name="Text Placeholder 9"/>
          <p:cNvSpPr txBox="1">
            <a:spLocks/>
          </p:cNvSpPr>
          <p:nvPr/>
        </p:nvSpPr>
        <p:spPr>
          <a:xfrm>
            <a:off x="457200" y="545354"/>
            <a:ext cx="8229600" cy="5239563"/>
          </a:xfrm>
          <a:prstGeom prst="rect">
            <a:avLst/>
          </a:prstGeom>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smtClean="0">
                <a:latin typeface="Century Gothic"/>
                <a:cs typeface="Century Gothic"/>
              </a:rPr>
              <a:t>The Solar Trust Model:</a:t>
            </a:r>
          </a:p>
          <a:p>
            <a:endParaRPr lang="en-US" sz="2400" dirty="0" smtClean="0">
              <a:latin typeface="Century Gothic"/>
              <a:cs typeface="Century Gothic"/>
            </a:endParaRPr>
          </a:p>
          <a:p>
            <a:r>
              <a:rPr lang="en-US" sz="2400" dirty="0" smtClean="0">
                <a:latin typeface="Century Gothic"/>
                <a:cs typeface="Century Gothic"/>
              </a:rPr>
              <a:t>Addresses limitations in other trust models</a:t>
            </a:r>
          </a:p>
          <a:p>
            <a:pPr marL="0" indent="0">
              <a:buNone/>
            </a:pPr>
            <a:endParaRPr lang="en-US" sz="2400" dirty="0" smtClean="0">
              <a:latin typeface="Century Gothic"/>
              <a:cs typeface="Century Gothic"/>
            </a:endParaRPr>
          </a:p>
          <a:p>
            <a:r>
              <a:rPr lang="en-US" sz="2400" dirty="0" smtClean="0">
                <a:latin typeface="Century Gothic"/>
                <a:cs typeface="Century Gothic"/>
              </a:rPr>
              <a:t>Provides authentication, key distribution, and automatic revocation</a:t>
            </a:r>
          </a:p>
          <a:p>
            <a:endParaRPr lang="en-US" sz="2400" dirty="0" smtClean="0">
              <a:latin typeface="Century Gothic"/>
              <a:cs typeface="Century Gothic"/>
            </a:endParaRPr>
          </a:p>
          <a:p>
            <a:r>
              <a:rPr lang="en-US" sz="2400" dirty="0" smtClean="0">
                <a:latin typeface="Century Gothic"/>
                <a:cs typeface="Century Gothic"/>
              </a:rPr>
              <a:t>Is resistant to property based attacks on identity</a:t>
            </a:r>
          </a:p>
        </p:txBody>
      </p:sp>
      <p:sp>
        <p:nvSpPr>
          <p:cNvPr id="7"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smtClean="0">
                <a:solidFill>
                  <a:schemeClr val="bg1"/>
                </a:solidFill>
                <a:latin typeface="Century Gothic"/>
                <a:cs typeface="Century Gothic"/>
              </a:rPr>
              <a:t>Solar Trust Model Summary</a:t>
            </a:r>
            <a:endParaRPr lang="en-US" sz="4000" dirty="0">
              <a:solidFill>
                <a:schemeClr val="bg1"/>
              </a:solidFill>
              <a:latin typeface="Century Gothic"/>
              <a:cs typeface="Century Gothic"/>
            </a:endParaRPr>
          </a:p>
        </p:txBody>
      </p:sp>
    </p:spTree>
    <p:extLst>
      <p:ext uri="{BB962C8B-B14F-4D97-AF65-F5344CB8AC3E}">
        <p14:creationId xmlns:p14="http://schemas.microsoft.com/office/powerpoint/2010/main" val="375723865"/>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a:xfrm>
            <a:off x="0" y="545352"/>
            <a:ext cx="9144000" cy="6312647"/>
          </a:xfrm>
        </p:spPr>
        <p:txBody>
          <a:bodyPr lIns="91440">
            <a:normAutofit/>
          </a:bodyPr>
          <a:lstStyle/>
          <a:p>
            <a:pPr algn="l"/>
            <a:r>
              <a:rPr lang="en-US" sz="1600" dirty="0" smtClean="0">
                <a:solidFill>
                  <a:schemeClr val="bg1">
                    <a:lumMod val="75000"/>
                  </a:schemeClr>
                </a:solidFill>
              </a:rPr>
              <a:t>Trust </a:t>
            </a:r>
            <a:r>
              <a:rPr lang="en-US" sz="1600" dirty="0">
                <a:solidFill>
                  <a:schemeClr val="bg1">
                    <a:lumMod val="75000"/>
                  </a:schemeClr>
                </a:solidFill>
              </a:rPr>
              <a:t>and Anonymity Problems</a:t>
            </a:r>
          </a:p>
          <a:p>
            <a:pPr algn="l"/>
            <a:endParaRPr lang="en-US" sz="1600" dirty="0"/>
          </a:p>
          <a:p>
            <a:pPr algn="l"/>
            <a:r>
              <a:rPr lang="en-US" sz="1600" dirty="0">
                <a:solidFill>
                  <a:schemeClr val="bg1">
                    <a:lumMod val="75000"/>
                  </a:schemeClr>
                </a:solidFill>
              </a:rPr>
              <a:t>Property-Based Identities</a:t>
            </a:r>
          </a:p>
          <a:p>
            <a:pPr algn="l"/>
            <a:endParaRPr lang="en-US" sz="1600" dirty="0"/>
          </a:p>
          <a:p>
            <a:pPr algn="l"/>
            <a:r>
              <a:rPr lang="en-US" sz="1600" dirty="0">
                <a:solidFill>
                  <a:schemeClr val="bg1">
                    <a:lumMod val="75000"/>
                  </a:schemeClr>
                </a:solidFill>
              </a:rPr>
              <a:t>Distinguishing Identities</a:t>
            </a:r>
          </a:p>
          <a:p>
            <a:pPr algn="l"/>
            <a:endParaRPr lang="en-US" sz="1600" b="1" dirty="0">
              <a:solidFill>
                <a:srgbClr val="FF0000"/>
              </a:solidFill>
            </a:endParaRPr>
          </a:p>
          <a:p>
            <a:pPr algn="l"/>
            <a:r>
              <a:rPr lang="en-US" sz="1600" dirty="0">
                <a:solidFill>
                  <a:schemeClr val="bg1">
                    <a:lumMod val="75000"/>
                  </a:schemeClr>
                </a:solidFill>
              </a:rPr>
              <a:t>Relative Anonymity</a:t>
            </a:r>
          </a:p>
          <a:p>
            <a:pPr algn="l"/>
            <a:endParaRPr lang="en-US" sz="1600" dirty="0"/>
          </a:p>
          <a:p>
            <a:pPr algn="l"/>
            <a:r>
              <a:rPr lang="en-US" sz="1600" dirty="0">
                <a:solidFill>
                  <a:schemeClr val="bg1">
                    <a:lumMod val="75000"/>
                  </a:schemeClr>
                </a:solidFill>
              </a:rPr>
              <a:t>Property-Based Attacks</a:t>
            </a:r>
          </a:p>
          <a:p>
            <a:pPr algn="l"/>
            <a:endParaRPr lang="en-US" sz="1600" dirty="0" smtClean="0"/>
          </a:p>
          <a:p>
            <a:pPr algn="l"/>
            <a:r>
              <a:rPr lang="en-US" sz="1600" dirty="0">
                <a:solidFill>
                  <a:schemeClr val="bg1">
                    <a:lumMod val="75000"/>
                  </a:schemeClr>
                </a:solidFill>
              </a:rPr>
              <a:t>Using the Solar Trust Model to Validate Identity Properties</a:t>
            </a:r>
          </a:p>
          <a:p>
            <a:pPr algn="l"/>
            <a:endParaRPr lang="en-US" sz="1600" dirty="0"/>
          </a:p>
          <a:p>
            <a:pPr algn="l"/>
            <a:r>
              <a:rPr lang="en-US" sz="1600" b="1" dirty="0">
                <a:solidFill>
                  <a:srgbClr val="FF0000"/>
                </a:solidFill>
              </a:rPr>
              <a:t>Future Work</a:t>
            </a:r>
          </a:p>
          <a:p>
            <a:pPr algn="l"/>
            <a:endParaRPr lang="en-US" sz="1600" dirty="0"/>
          </a:p>
          <a:p>
            <a:pPr algn="l"/>
            <a:r>
              <a:rPr lang="en-US" sz="1600" dirty="0" smtClean="0"/>
              <a:t>Conclusion and Questions</a:t>
            </a:r>
            <a:endParaRPr lang="en-US" sz="1600" dirty="0"/>
          </a:p>
        </p:txBody>
      </p:sp>
      <p:sp>
        <p:nvSpPr>
          <p:cNvPr id="7"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smtClean="0">
                <a:solidFill>
                  <a:schemeClr val="bg1"/>
                </a:solidFill>
              </a:rPr>
              <a:t>Presentation Outline</a:t>
            </a:r>
            <a:endParaRPr lang="en-US" dirty="0">
              <a:solidFill>
                <a:schemeClr val="bg1"/>
              </a:solidFill>
            </a:endParaRPr>
          </a:p>
        </p:txBody>
      </p:sp>
      <p:sp>
        <p:nvSpPr>
          <p:cNvPr id="2" name="Slide Number Placeholder 1"/>
          <p:cNvSpPr>
            <a:spLocks noGrp="1"/>
          </p:cNvSpPr>
          <p:nvPr>
            <p:ph type="sldNum" sz="quarter" idx="12"/>
          </p:nvPr>
        </p:nvSpPr>
        <p:spPr/>
        <p:txBody>
          <a:bodyPr/>
          <a:lstStyle/>
          <a:p>
            <a:fld id="{A7E347E3-C33F-6F47-AC47-1BCADEE5EFCC}" type="slidenum">
              <a:rPr lang="en-US" smtClean="0"/>
              <a:t>112</a:t>
            </a:fld>
            <a:endParaRPr lang="en-US" dirty="0"/>
          </a:p>
        </p:txBody>
      </p:sp>
    </p:spTree>
    <p:extLst>
      <p:ext uri="{BB962C8B-B14F-4D97-AF65-F5344CB8AC3E}">
        <p14:creationId xmlns:p14="http://schemas.microsoft.com/office/powerpoint/2010/main" val="1631527053"/>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Future Anonymity and Identity Work</a:t>
            </a:r>
            <a:endParaRPr lang="en-US" dirty="0"/>
          </a:p>
        </p:txBody>
      </p:sp>
      <p:sp>
        <p:nvSpPr>
          <p:cNvPr id="3" name="Slide Number Placeholder 2"/>
          <p:cNvSpPr>
            <a:spLocks noGrp="1"/>
          </p:cNvSpPr>
          <p:nvPr>
            <p:ph type="sldNum" sz="quarter" idx="12"/>
          </p:nvPr>
        </p:nvSpPr>
        <p:spPr/>
        <p:txBody>
          <a:bodyPr/>
          <a:lstStyle/>
          <a:p>
            <a:fld id="{E3981485-6142-644C-AB0F-5A9188E1EB0B}" type="slidenum">
              <a:rPr lang="en-US" smtClean="0"/>
              <a:t>113</a:t>
            </a:fld>
            <a:endParaRPr lang="en-US" dirty="0"/>
          </a:p>
        </p:txBody>
      </p:sp>
      <p:sp>
        <p:nvSpPr>
          <p:cNvPr id="5" name="Text Box 8"/>
          <p:cNvSpPr txBox="1">
            <a:spLocks noChangeArrowheads="1"/>
          </p:cNvSpPr>
          <p:nvPr/>
        </p:nvSpPr>
        <p:spPr bwMode="auto">
          <a:xfrm>
            <a:off x="0" y="1283821"/>
            <a:ext cx="9144000" cy="5632311"/>
          </a:xfrm>
          <a:prstGeom prst="rect">
            <a:avLst/>
          </a:prstGeom>
          <a:noFill/>
          <a:ln w="9525">
            <a:noFill/>
            <a:miter lim="800000"/>
            <a:headEnd/>
            <a:tailEnd/>
          </a:ln>
        </p:spPr>
        <p:txBody>
          <a:bodyPr wrap="square">
            <a:prstTxWarp prst="textNoShape">
              <a:avLst/>
            </a:prstTxWarp>
            <a:spAutoFit/>
          </a:bodyPr>
          <a:lstStyle/>
          <a:p>
            <a:pPr marL="457200" indent="-457200">
              <a:buFont typeface="+mj-lt"/>
              <a:buAutoNum type="arabicPeriod"/>
            </a:pPr>
            <a:endParaRPr lang="en-US" sz="2000" dirty="0" smtClean="0"/>
          </a:p>
          <a:p>
            <a:pPr marL="457200" indent="-457200">
              <a:buFont typeface="+mj-lt"/>
              <a:buAutoNum type="arabicPeriod"/>
            </a:pPr>
            <a:r>
              <a:rPr lang="en-US" sz="2000" dirty="0"/>
              <a:t>Develop</a:t>
            </a:r>
            <a:r>
              <a:rPr lang="en-US" sz="2000" dirty="0" smtClean="0"/>
              <a:t> </a:t>
            </a:r>
            <a:r>
              <a:rPr lang="en-US" sz="2000" dirty="0"/>
              <a:t>methods of identifying the properties of an entity. </a:t>
            </a:r>
            <a:endParaRPr lang="en-US" sz="2000" dirty="0" smtClean="0"/>
          </a:p>
          <a:p>
            <a:pPr marL="457200" indent="-457200">
              <a:buFont typeface="+mj-lt"/>
              <a:buAutoNum type="arabicPeriod"/>
            </a:pPr>
            <a:endParaRPr lang="en-US" sz="2000" dirty="0"/>
          </a:p>
          <a:p>
            <a:pPr marL="457200" indent="-457200">
              <a:buFont typeface="+mj-lt"/>
              <a:buAutoNum type="arabicPeriod"/>
            </a:pPr>
            <a:endParaRPr lang="en-US" sz="2000" dirty="0" smtClean="0"/>
          </a:p>
          <a:p>
            <a:pPr marL="457200" indent="-457200">
              <a:buFont typeface="+mj-lt"/>
              <a:buAutoNum type="arabicPeriod"/>
            </a:pPr>
            <a:r>
              <a:rPr lang="en-US" sz="2000" dirty="0" smtClean="0"/>
              <a:t>Property-based signature detection of attacks, viruses, and protocols.</a:t>
            </a:r>
          </a:p>
          <a:p>
            <a:pPr marL="457200" indent="-457200">
              <a:buFont typeface="+mj-lt"/>
              <a:buAutoNum type="arabicPeriod"/>
            </a:pPr>
            <a:endParaRPr lang="en-US" sz="2000" dirty="0"/>
          </a:p>
          <a:p>
            <a:pPr marL="457200" indent="-457200">
              <a:buFont typeface="+mj-lt"/>
              <a:buAutoNum type="arabicPeriod"/>
            </a:pPr>
            <a:endParaRPr lang="en-US" sz="2000" dirty="0" smtClean="0"/>
          </a:p>
          <a:p>
            <a:pPr marL="457200" indent="-457200">
              <a:buFont typeface="+mj-lt"/>
              <a:buAutoNum type="arabicPeriod"/>
            </a:pPr>
            <a:r>
              <a:rPr lang="en-US" sz="2000" dirty="0" smtClean="0"/>
              <a:t>Attacks that manipulate property</a:t>
            </a:r>
            <a:r>
              <a:rPr lang="en-US" sz="2000" dirty="0"/>
              <a:t>-based </a:t>
            </a:r>
            <a:r>
              <a:rPr lang="en-US" sz="2000" dirty="0" smtClean="0"/>
              <a:t>signatures.</a:t>
            </a:r>
          </a:p>
          <a:p>
            <a:pPr marL="457200" indent="-457200">
              <a:buFont typeface="+mj-lt"/>
              <a:buAutoNum type="arabicPeriod"/>
            </a:pPr>
            <a:endParaRPr lang="en-US" sz="2000" dirty="0" smtClean="0"/>
          </a:p>
          <a:p>
            <a:pPr marL="457200" indent="-457200">
              <a:buFont typeface="+mj-lt"/>
              <a:buAutoNum type="arabicPeriod"/>
            </a:pPr>
            <a:endParaRPr lang="en-US" sz="2000" dirty="0"/>
          </a:p>
          <a:p>
            <a:pPr marL="457200" indent="-457200">
              <a:buFont typeface="+mj-lt"/>
              <a:buAutoNum type="arabicPeriod"/>
            </a:pPr>
            <a:r>
              <a:rPr lang="en-US" sz="2000" dirty="0" smtClean="0"/>
              <a:t>Automatic identification and classification of properties of </a:t>
            </a:r>
            <a:r>
              <a:rPr lang="en-US" sz="2000" dirty="0"/>
              <a:t>attacks, viruses, and </a:t>
            </a:r>
            <a:r>
              <a:rPr lang="en-US" sz="2000" dirty="0" smtClean="0"/>
              <a:t>protocols (intrusion detection).</a:t>
            </a:r>
          </a:p>
          <a:p>
            <a:pPr marL="457200" indent="-457200">
              <a:buFont typeface="+mj-lt"/>
              <a:buAutoNum type="arabicPeriod"/>
            </a:pPr>
            <a:endParaRPr lang="en-US" sz="2000" dirty="0" smtClean="0"/>
          </a:p>
          <a:p>
            <a:pPr marL="457200" indent="-457200">
              <a:buFont typeface="+mj-lt"/>
              <a:buAutoNum type="arabicPeriod"/>
            </a:pPr>
            <a:endParaRPr lang="en-US" sz="2000" dirty="0"/>
          </a:p>
          <a:p>
            <a:pPr marL="457200" indent="-457200">
              <a:buFont typeface="+mj-lt"/>
              <a:buAutoNum type="arabicPeriod"/>
            </a:pPr>
            <a:r>
              <a:rPr lang="en-US" sz="2000" dirty="0" smtClean="0"/>
              <a:t>Determine how to tie this work to Attribute Based Access Control (ABAC)</a:t>
            </a:r>
            <a:endParaRPr lang="en-US" sz="2000" dirty="0"/>
          </a:p>
          <a:p>
            <a:endParaRPr lang="en-US" sz="2000" dirty="0">
              <a:solidFill>
                <a:srgbClr val="00000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30137110"/>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Future Trust Modeling Work</a:t>
            </a:r>
            <a:endParaRPr lang="en-US" dirty="0"/>
          </a:p>
        </p:txBody>
      </p:sp>
      <p:sp>
        <p:nvSpPr>
          <p:cNvPr id="3" name="Slide Number Placeholder 2"/>
          <p:cNvSpPr>
            <a:spLocks noGrp="1"/>
          </p:cNvSpPr>
          <p:nvPr>
            <p:ph type="sldNum" sz="quarter" idx="12"/>
          </p:nvPr>
        </p:nvSpPr>
        <p:spPr/>
        <p:txBody>
          <a:bodyPr/>
          <a:lstStyle/>
          <a:p>
            <a:fld id="{E3981485-6142-644C-AB0F-5A9188E1EB0B}" type="slidenum">
              <a:rPr lang="en-US" smtClean="0"/>
              <a:t>114</a:t>
            </a:fld>
            <a:endParaRPr lang="en-US" dirty="0"/>
          </a:p>
        </p:txBody>
      </p:sp>
      <p:sp>
        <p:nvSpPr>
          <p:cNvPr id="5" name="Text Box 8"/>
          <p:cNvSpPr txBox="1">
            <a:spLocks noChangeArrowheads="1"/>
          </p:cNvSpPr>
          <p:nvPr/>
        </p:nvSpPr>
        <p:spPr bwMode="auto">
          <a:xfrm>
            <a:off x="0" y="1283821"/>
            <a:ext cx="9144000" cy="6247864"/>
          </a:xfrm>
          <a:prstGeom prst="rect">
            <a:avLst/>
          </a:prstGeom>
          <a:noFill/>
          <a:ln w="9525">
            <a:noFill/>
            <a:miter lim="800000"/>
            <a:headEnd/>
            <a:tailEnd/>
          </a:ln>
        </p:spPr>
        <p:txBody>
          <a:bodyPr wrap="square">
            <a:prstTxWarp prst="textNoShape">
              <a:avLst/>
            </a:prstTxWarp>
            <a:spAutoFit/>
          </a:bodyPr>
          <a:lstStyle/>
          <a:p>
            <a:pPr algn="ctr"/>
            <a:endParaRPr lang="en-US" sz="2000" dirty="0" smtClean="0"/>
          </a:p>
          <a:p>
            <a:pPr marL="457200" indent="-457200">
              <a:buFont typeface="+mj-lt"/>
              <a:buAutoNum type="arabicPeriod"/>
            </a:pPr>
            <a:r>
              <a:rPr lang="en-US" sz="2000" dirty="0" smtClean="0"/>
              <a:t>Exploration of statistical methods for use as policies </a:t>
            </a:r>
          </a:p>
          <a:p>
            <a:pPr marL="457200" indent="-457200">
              <a:buFont typeface="+mj-lt"/>
              <a:buAutoNum type="arabicPeriod"/>
            </a:pPr>
            <a:endParaRPr lang="en-US" sz="2000" dirty="0"/>
          </a:p>
          <a:p>
            <a:pPr marL="457200" indent="-457200">
              <a:buFont typeface="+mj-lt"/>
              <a:buAutoNum type="arabicPeriod"/>
            </a:pPr>
            <a:endParaRPr lang="en-US" sz="2000" dirty="0" smtClean="0"/>
          </a:p>
          <a:p>
            <a:pPr marL="457200" indent="-457200">
              <a:buFont typeface="+mj-lt"/>
              <a:buAutoNum type="arabicPeriod"/>
            </a:pPr>
            <a:r>
              <a:rPr lang="en-US" sz="2000" dirty="0" smtClean="0"/>
              <a:t>Use of reinforcement learning techniques to:</a:t>
            </a:r>
          </a:p>
          <a:p>
            <a:pPr marL="914400" lvl="1" indent="-457200">
              <a:buFont typeface="+mj-lt"/>
              <a:buAutoNum type="alphaUcPeriod"/>
            </a:pPr>
            <a:endParaRPr lang="en-US" sz="2000" dirty="0" smtClean="0"/>
          </a:p>
          <a:p>
            <a:pPr marL="914400" lvl="1" indent="-457200">
              <a:buFont typeface="+mj-lt"/>
              <a:buAutoNum type="alphaUcPeriod"/>
            </a:pPr>
            <a:r>
              <a:rPr lang="en-US" sz="2000" dirty="0" smtClean="0"/>
              <a:t>Learn user preferences, in order to automatically assign entities to orbits.</a:t>
            </a:r>
          </a:p>
          <a:p>
            <a:pPr marL="914400" lvl="1" indent="-457200">
              <a:buFont typeface="+mj-lt"/>
              <a:buAutoNum type="alphaUcPeriod"/>
            </a:pPr>
            <a:endParaRPr lang="en-US" sz="2000" dirty="0"/>
          </a:p>
          <a:p>
            <a:pPr marL="914400" lvl="1" indent="-457200">
              <a:buFont typeface="+mj-lt"/>
              <a:buAutoNum type="alphaUcPeriod"/>
            </a:pPr>
            <a:r>
              <a:rPr lang="en-US" sz="2000" dirty="0" smtClean="0"/>
              <a:t>Learn optimal weights for identity properties in different contexts.</a:t>
            </a:r>
          </a:p>
          <a:p>
            <a:pPr marL="457200" indent="-457200">
              <a:buFont typeface="+mj-lt"/>
              <a:buAutoNum type="arabicPeriod"/>
            </a:pPr>
            <a:endParaRPr lang="en-US" sz="2000" dirty="0"/>
          </a:p>
          <a:p>
            <a:pPr marL="457200" indent="-457200">
              <a:buFont typeface="+mj-lt"/>
              <a:buAutoNum type="arabicPeriod"/>
            </a:pPr>
            <a:endParaRPr lang="en-US" sz="2000" dirty="0" smtClean="0"/>
          </a:p>
          <a:p>
            <a:pPr marL="457200" indent="-457200">
              <a:buFont typeface="+mj-lt"/>
              <a:buAutoNum type="arabicPeriod"/>
            </a:pPr>
            <a:endParaRPr lang="en-US" sz="2000" dirty="0"/>
          </a:p>
          <a:p>
            <a:pPr marL="457200" indent="-457200">
              <a:buFont typeface="+mj-lt"/>
              <a:buAutoNum type="arabicPeriod"/>
            </a:pPr>
            <a:endParaRPr lang="en-US" sz="2000" dirty="0"/>
          </a:p>
          <a:p>
            <a:pPr marL="457200" indent="-457200">
              <a:buFont typeface="+mj-lt"/>
              <a:buAutoNum type="arabicPeriod"/>
            </a:pPr>
            <a:endParaRPr lang="en-US" sz="2000" dirty="0" smtClean="0"/>
          </a:p>
          <a:p>
            <a:pPr marL="457200" indent="-457200">
              <a:buFont typeface="+mj-lt"/>
              <a:buAutoNum type="arabicPeriod"/>
            </a:pPr>
            <a:endParaRPr lang="en-US" sz="2000" dirty="0"/>
          </a:p>
          <a:p>
            <a:endParaRPr lang="en-US" sz="2000" dirty="0"/>
          </a:p>
          <a:p>
            <a:pPr marL="457200" indent="-457200">
              <a:buFont typeface="+mj-lt"/>
              <a:buAutoNum type="arabicPeriod"/>
            </a:pPr>
            <a:endParaRPr lang="en-US" sz="2000" dirty="0" smtClean="0"/>
          </a:p>
          <a:p>
            <a:pPr marL="457200" indent="-457200">
              <a:buFont typeface="+mj-lt"/>
              <a:buAutoNum type="arabicPeriod"/>
            </a:pPr>
            <a:endParaRPr lang="en-US" sz="2000" dirty="0"/>
          </a:p>
          <a:p>
            <a:endParaRPr lang="en-US" sz="2000" dirty="0">
              <a:solidFill>
                <a:srgbClr val="00000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132608920"/>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a:xfrm>
            <a:off x="0" y="545352"/>
            <a:ext cx="9144000" cy="6312647"/>
          </a:xfrm>
        </p:spPr>
        <p:txBody>
          <a:bodyPr lIns="91440">
            <a:normAutofit/>
          </a:bodyPr>
          <a:lstStyle/>
          <a:p>
            <a:pPr algn="l"/>
            <a:r>
              <a:rPr lang="en-US" sz="1600" dirty="0" smtClean="0">
                <a:solidFill>
                  <a:schemeClr val="bg1">
                    <a:lumMod val="75000"/>
                  </a:schemeClr>
                </a:solidFill>
              </a:rPr>
              <a:t>Trust </a:t>
            </a:r>
            <a:r>
              <a:rPr lang="en-US" sz="1600" dirty="0">
                <a:solidFill>
                  <a:schemeClr val="bg1">
                    <a:lumMod val="75000"/>
                  </a:schemeClr>
                </a:solidFill>
              </a:rPr>
              <a:t>and Anonymity Problems</a:t>
            </a:r>
          </a:p>
          <a:p>
            <a:pPr algn="l"/>
            <a:endParaRPr lang="en-US" sz="1600" dirty="0"/>
          </a:p>
          <a:p>
            <a:pPr algn="l"/>
            <a:r>
              <a:rPr lang="en-US" sz="1600" dirty="0">
                <a:solidFill>
                  <a:schemeClr val="bg1">
                    <a:lumMod val="75000"/>
                  </a:schemeClr>
                </a:solidFill>
              </a:rPr>
              <a:t>Property-Based Identities</a:t>
            </a:r>
          </a:p>
          <a:p>
            <a:pPr algn="l"/>
            <a:endParaRPr lang="en-US" sz="1600" dirty="0"/>
          </a:p>
          <a:p>
            <a:pPr algn="l"/>
            <a:r>
              <a:rPr lang="en-US" sz="1600" dirty="0">
                <a:solidFill>
                  <a:schemeClr val="bg1">
                    <a:lumMod val="75000"/>
                  </a:schemeClr>
                </a:solidFill>
              </a:rPr>
              <a:t>Distinguishing Identities</a:t>
            </a:r>
          </a:p>
          <a:p>
            <a:pPr algn="l"/>
            <a:endParaRPr lang="en-US" sz="1600" b="1" dirty="0">
              <a:solidFill>
                <a:srgbClr val="FF0000"/>
              </a:solidFill>
            </a:endParaRPr>
          </a:p>
          <a:p>
            <a:pPr algn="l"/>
            <a:r>
              <a:rPr lang="en-US" sz="1600" dirty="0">
                <a:solidFill>
                  <a:schemeClr val="bg1">
                    <a:lumMod val="75000"/>
                  </a:schemeClr>
                </a:solidFill>
              </a:rPr>
              <a:t>Relative Anonymity</a:t>
            </a:r>
          </a:p>
          <a:p>
            <a:pPr algn="l"/>
            <a:endParaRPr lang="en-US" sz="1600" dirty="0"/>
          </a:p>
          <a:p>
            <a:pPr algn="l"/>
            <a:r>
              <a:rPr lang="en-US" sz="1600" dirty="0">
                <a:solidFill>
                  <a:schemeClr val="bg1">
                    <a:lumMod val="75000"/>
                  </a:schemeClr>
                </a:solidFill>
              </a:rPr>
              <a:t>Property-Based Attacks</a:t>
            </a:r>
          </a:p>
          <a:p>
            <a:pPr algn="l"/>
            <a:endParaRPr lang="en-US" sz="1600" dirty="0" smtClean="0"/>
          </a:p>
          <a:p>
            <a:pPr algn="l"/>
            <a:r>
              <a:rPr lang="en-US" sz="1600" dirty="0">
                <a:solidFill>
                  <a:schemeClr val="bg1">
                    <a:lumMod val="75000"/>
                  </a:schemeClr>
                </a:solidFill>
              </a:rPr>
              <a:t>Using the Solar Trust Model to Validate Identity Properties</a:t>
            </a:r>
          </a:p>
          <a:p>
            <a:pPr algn="l"/>
            <a:endParaRPr lang="en-US" sz="1600" dirty="0"/>
          </a:p>
          <a:p>
            <a:pPr algn="l"/>
            <a:r>
              <a:rPr lang="en-US" sz="1600" dirty="0">
                <a:solidFill>
                  <a:schemeClr val="bg1">
                    <a:lumMod val="75000"/>
                  </a:schemeClr>
                </a:solidFill>
              </a:rPr>
              <a:t>Future Work</a:t>
            </a:r>
          </a:p>
          <a:p>
            <a:pPr algn="l"/>
            <a:endParaRPr lang="en-US" sz="1600" dirty="0"/>
          </a:p>
          <a:p>
            <a:pPr algn="l"/>
            <a:r>
              <a:rPr lang="en-US" sz="1600" b="1" dirty="0">
                <a:solidFill>
                  <a:srgbClr val="FF0000"/>
                </a:solidFill>
              </a:rPr>
              <a:t>Conclusion and Questions</a:t>
            </a:r>
          </a:p>
        </p:txBody>
      </p:sp>
      <p:sp>
        <p:nvSpPr>
          <p:cNvPr id="7"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smtClean="0">
                <a:solidFill>
                  <a:schemeClr val="bg1"/>
                </a:solidFill>
              </a:rPr>
              <a:t>Presentation Outline</a:t>
            </a:r>
            <a:endParaRPr lang="en-US" dirty="0">
              <a:solidFill>
                <a:schemeClr val="bg1"/>
              </a:solidFill>
            </a:endParaRPr>
          </a:p>
        </p:txBody>
      </p:sp>
      <p:sp>
        <p:nvSpPr>
          <p:cNvPr id="2" name="Slide Number Placeholder 1"/>
          <p:cNvSpPr>
            <a:spLocks noGrp="1"/>
          </p:cNvSpPr>
          <p:nvPr>
            <p:ph type="sldNum" sz="quarter" idx="12"/>
          </p:nvPr>
        </p:nvSpPr>
        <p:spPr/>
        <p:txBody>
          <a:bodyPr/>
          <a:lstStyle/>
          <a:p>
            <a:fld id="{A7E347E3-C33F-6F47-AC47-1BCADEE5EFCC}" type="slidenum">
              <a:rPr lang="en-US" smtClean="0"/>
              <a:t>115</a:t>
            </a:fld>
            <a:endParaRPr lang="en-US" dirty="0"/>
          </a:p>
        </p:txBody>
      </p:sp>
    </p:spTree>
    <p:extLst>
      <p:ext uri="{BB962C8B-B14F-4D97-AF65-F5344CB8AC3E}">
        <p14:creationId xmlns:p14="http://schemas.microsoft.com/office/powerpoint/2010/main" val="1812988660"/>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Trust Contributions</a:t>
            </a:r>
            <a:endParaRPr lang="en-US" dirty="0"/>
          </a:p>
        </p:txBody>
      </p:sp>
      <p:sp>
        <p:nvSpPr>
          <p:cNvPr id="3" name="Slide Number Placeholder 2"/>
          <p:cNvSpPr>
            <a:spLocks noGrp="1"/>
          </p:cNvSpPr>
          <p:nvPr>
            <p:ph type="sldNum" sz="quarter" idx="12"/>
          </p:nvPr>
        </p:nvSpPr>
        <p:spPr/>
        <p:txBody>
          <a:bodyPr/>
          <a:lstStyle/>
          <a:p>
            <a:fld id="{E3981485-6142-644C-AB0F-5A9188E1EB0B}" type="slidenum">
              <a:rPr lang="en-US" smtClean="0"/>
              <a:t>116</a:t>
            </a:fld>
            <a:endParaRPr lang="en-US" dirty="0"/>
          </a:p>
        </p:txBody>
      </p:sp>
      <p:sp>
        <p:nvSpPr>
          <p:cNvPr id="6" name="Text Box 8"/>
          <p:cNvSpPr txBox="1">
            <a:spLocks noChangeArrowheads="1"/>
          </p:cNvSpPr>
          <p:nvPr/>
        </p:nvSpPr>
        <p:spPr bwMode="auto">
          <a:xfrm>
            <a:off x="0" y="1283821"/>
            <a:ext cx="9144000" cy="5016758"/>
          </a:xfrm>
          <a:prstGeom prst="rect">
            <a:avLst/>
          </a:prstGeom>
          <a:noFill/>
          <a:ln w="9525">
            <a:noFill/>
            <a:miter lim="800000"/>
            <a:headEnd/>
            <a:tailEnd/>
          </a:ln>
        </p:spPr>
        <p:txBody>
          <a:bodyPr wrap="square">
            <a:prstTxWarp prst="textNoShape">
              <a:avLst/>
            </a:prstTxWarp>
            <a:spAutoFit/>
          </a:bodyPr>
          <a:lstStyle/>
          <a:p>
            <a:r>
              <a:rPr lang="en-US" sz="2000" dirty="0" smtClean="0"/>
              <a:t>Developed the Solar Trust Model, which:</a:t>
            </a:r>
          </a:p>
          <a:p>
            <a:pPr marL="457200" indent="-457200">
              <a:buFont typeface="+mj-lt"/>
              <a:buAutoNum type="arabicPeriod"/>
            </a:pPr>
            <a:endParaRPr lang="en-US" sz="2000" dirty="0"/>
          </a:p>
          <a:p>
            <a:pPr marL="914400" lvl="1" indent="-457200">
              <a:buFont typeface="+mj-lt"/>
              <a:buAutoNum type="arabicPeriod"/>
            </a:pPr>
            <a:r>
              <a:rPr lang="en-US" sz="2000" dirty="0" smtClean="0"/>
              <a:t>Efficiently represents user-specific trust relations using a dynamic trust network</a:t>
            </a:r>
          </a:p>
          <a:p>
            <a:pPr marL="457200" indent="-457200">
              <a:buFont typeface="+mj-lt"/>
              <a:buAutoNum type="arabicPeriod"/>
            </a:pPr>
            <a:endParaRPr lang="en-US" sz="2000" dirty="0"/>
          </a:p>
          <a:p>
            <a:pPr marL="914400" lvl="1" indent="-457200">
              <a:buFont typeface="+mj-lt"/>
              <a:buAutoNum type="arabicPeriod"/>
            </a:pPr>
            <a:r>
              <a:rPr lang="en-US" sz="2000" dirty="0" smtClean="0"/>
              <a:t>Uses relative trust</a:t>
            </a:r>
          </a:p>
          <a:p>
            <a:pPr marL="914400" lvl="1" indent="-457200">
              <a:buFont typeface="+mj-lt"/>
              <a:buAutoNum type="arabicPeriod"/>
            </a:pPr>
            <a:endParaRPr lang="en-US" sz="2000" dirty="0"/>
          </a:p>
          <a:p>
            <a:pPr marL="914400" lvl="1" indent="-457200">
              <a:buFont typeface="+mj-lt"/>
              <a:buAutoNum type="arabicPeriod"/>
            </a:pPr>
            <a:r>
              <a:rPr lang="en-US" sz="2000" dirty="0" smtClean="0"/>
              <a:t>Efficiently discovers and updates sufficiently trusted trust paths </a:t>
            </a:r>
          </a:p>
          <a:p>
            <a:pPr marL="914400" lvl="1" indent="-457200">
              <a:buFont typeface="+mj-lt"/>
              <a:buAutoNum type="arabicPeriod"/>
            </a:pPr>
            <a:endParaRPr lang="en-US" sz="2000" dirty="0"/>
          </a:p>
          <a:p>
            <a:pPr marL="914400" lvl="1" indent="-457200">
              <a:buFont typeface="+mj-lt"/>
              <a:buAutoNum type="arabicPeriod"/>
            </a:pPr>
            <a:r>
              <a:rPr lang="en-US" sz="2000" dirty="0" smtClean="0"/>
              <a:t>Can be used for recommendations, authentication, key and certificate distribution and revocation</a:t>
            </a:r>
          </a:p>
          <a:p>
            <a:pPr marL="914400" lvl="1" indent="-457200">
              <a:buFont typeface="+mj-lt"/>
              <a:buAutoNum type="arabicPeriod"/>
            </a:pPr>
            <a:endParaRPr lang="en-US" sz="2000" dirty="0" smtClean="0"/>
          </a:p>
          <a:p>
            <a:pPr marL="914400" lvl="1" indent="-457200">
              <a:buFont typeface="+mj-lt"/>
              <a:buAutoNum type="arabicPeriod"/>
            </a:pPr>
            <a:r>
              <a:rPr lang="en-US" sz="2000" dirty="0" smtClean="0"/>
              <a:t>Does not require trust in a central trust authority</a:t>
            </a:r>
            <a:endParaRPr lang="en-US" sz="2000" dirty="0"/>
          </a:p>
          <a:p>
            <a:pPr marL="914400" lvl="1" indent="-457200">
              <a:buFont typeface="+mj-lt"/>
              <a:buAutoNum type="arabicPeriod"/>
            </a:pPr>
            <a:endParaRPr lang="en-US" sz="2000" dirty="0"/>
          </a:p>
          <a:p>
            <a:r>
              <a:rPr lang="en-US" sz="2000" dirty="0" smtClean="0"/>
              <a:t>Showed how observers can determine how much they can trust identity information using the Solar Trust Model</a:t>
            </a:r>
            <a:endParaRPr lang="en-US" sz="2000" dirty="0">
              <a:solidFill>
                <a:srgbClr val="00000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693300263"/>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Identity Contributions</a:t>
            </a:r>
            <a:endParaRPr lang="en-US" dirty="0"/>
          </a:p>
        </p:txBody>
      </p:sp>
      <p:sp>
        <p:nvSpPr>
          <p:cNvPr id="3" name="Slide Number Placeholder 2"/>
          <p:cNvSpPr>
            <a:spLocks noGrp="1"/>
          </p:cNvSpPr>
          <p:nvPr>
            <p:ph type="sldNum" sz="quarter" idx="12"/>
          </p:nvPr>
        </p:nvSpPr>
        <p:spPr/>
        <p:txBody>
          <a:bodyPr/>
          <a:lstStyle/>
          <a:p>
            <a:fld id="{E3981485-6142-644C-AB0F-5A9188E1EB0B}" type="slidenum">
              <a:rPr lang="en-US" smtClean="0"/>
              <a:t>117</a:t>
            </a:fld>
            <a:endParaRPr lang="en-US" dirty="0"/>
          </a:p>
        </p:txBody>
      </p:sp>
      <p:sp>
        <p:nvSpPr>
          <p:cNvPr id="6" name="Text Box 8"/>
          <p:cNvSpPr txBox="1">
            <a:spLocks noChangeArrowheads="1"/>
          </p:cNvSpPr>
          <p:nvPr/>
        </p:nvSpPr>
        <p:spPr bwMode="auto">
          <a:xfrm>
            <a:off x="0" y="1283821"/>
            <a:ext cx="9144000" cy="5632311"/>
          </a:xfrm>
          <a:prstGeom prst="rect">
            <a:avLst/>
          </a:prstGeom>
          <a:noFill/>
          <a:ln w="9525">
            <a:noFill/>
            <a:miter lim="800000"/>
            <a:headEnd/>
            <a:tailEnd/>
          </a:ln>
        </p:spPr>
        <p:txBody>
          <a:bodyPr wrap="square">
            <a:prstTxWarp prst="textNoShape">
              <a:avLst/>
            </a:prstTxWarp>
            <a:spAutoFit/>
          </a:bodyPr>
          <a:lstStyle/>
          <a:p>
            <a:pPr marL="457200" indent="-457200">
              <a:buFont typeface="+mj-lt"/>
              <a:buAutoNum type="arabicPeriod"/>
            </a:pPr>
            <a:endParaRPr lang="en-US" sz="2000" dirty="0" smtClean="0"/>
          </a:p>
          <a:p>
            <a:pPr marL="457200" indent="-457200">
              <a:buFont typeface="+mj-lt"/>
              <a:buAutoNum type="arabicPeriod"/>
            </a:pPr>
            <a:endParaRPr lang="en-US" sz="2000" dirty="0" smtClean="0"/>
          </a:p>
          <a:p>
            <a:pPr marL="457200" indent="-457200">
              <a:buFont typeface="+mj-lt"/>
              <a:buAutoNum type="arabicPeriod"/>
            </a:pPr>
            <a:r>
              <a:rPr lang="en-US" sz="2000" dirty="0" smtClean="0"/>
              <a:t>Developed a theory of property based identities</a:t>
            </a:r>
          </a:p>
          <a:p>
            <a:pPr marL="457200" indent="-457200">
              <a:buFont typeface="+mj-lt"/>
              <a:buAutoNum type="arabicPeriod"/>
            </a:pPr>
            <a:endParaRPr lang="en-US" sz="2000" dirty="0"/>
          </a:p>
          <a:p>
            <a:pPr marL="457200" indent="-457200">
              <a:buFont typeface="+mj-lt"/>
              <a:buAutoNum type="arabicPeriod"/>
            </a:pPr>
            <a:endParaRPr lang="en-US" sz="2000" dirty="0" smtClean="0"/>
          </a:p>
          <a:p>
            <a:pPr marL="457200" indent="-457200">
              <a:buFont typeface="+mj-lt"/>
              <a:buAutoNum type="arabicPeriod"/>
            </a:pPr>
            <a:r>
              <a:rPr lang="en-US" sz="2000" dirty="0" smtClean="0"/>
              <a:t>Showed that identity is relative</a:t>
            </a:r>
          </a:p>
          <a:p>
            <a:pPr marL="457200" indent="-457200">
              <a:buFont typeface="+mj-lt"/>
              <a:buAutoNum type="arabicPeriod"/>
            </a:pPr>
            <a:endParaRPr lang="en-US" sz="2000" dirty="0"/>
          </a:p>
          <a:p>
            <a:pPr marL="457200" indent="-457200">
              <a:buFont typeface="+mj-lt"/>
              <a:buAutoNum type="arabicPeriod"/>
            </a:pPr>
            <a:endParaRPr lang="en-US" sz="2000" dirty="0" smtClean="0"/>
          </a:p>
          <a:p>
            <a:pPr marL="457200" indent="-457200">
              <a:buFont typeface="+mj-lt"/>
              <a:buAutoNum type="arabicPeriod"/>
            </a:pPr>
            <a:r>
              <a:rPr lang="en-US" sz="2000" dirty="0" smtClean="0"/>
              <a:t>Developed new classes of attacks that manipulate identities relative to given observers</a:t>
            </a:r>
          </a:p>
          <a:p>
            <a:pPr marL="457200" indent="-457200">
              <a:buFont typeface="+mj-lt"/>
              <a:buAutoNum type="arabicPeriod"/>
            </a:pPr>
            <a:endParaRPr lang="en-US" sz="2000" dirty="0"/>
          </a:p>
          <a:p>
            <a:pPr marL="457200" indent="-457200">
              <a:buFont typeface="+mj-lt"/>
              <a:buAutoNum type="arabicPeriod"/>
            </a:pPr>
            <a:endParaRPr lang="en-US" sz="2000" dirty="0" smtClean="0"/>
          </a:p>
          <a:p>
            <a:pPr marL="457200" indent="-457200">
              <a:buFont typeface="+mj-lt"/>
              <a:buAutoNum type="arabicPeriod"/>
            </a:pPr>
            <a:r>
              <a:rPr lang="en-US" sz="2000" dirty="0" smtClean="0"/>
              <a:t>Found ways to prevent identity manipulation</a:t>
            </a:r>
            <a:endParaRPr lang="en-US" sz="2000" dirty="0"/>
          </a:p>
          <a:p>
            <a:pPr marL="457200" indent="-457200">
              <a:buFont typeface="+mj-lt"/>
              <a:buAutoNum type="arabicPeriod"/>
            </a:pPr>
            <a:endParaRPr lang="en-US" sz="2000" dirty="0" smtClean="0"/>
          </a:p>
          <a:p>
            <a:pPr marL="457200" indent="-457200">
              <a:buFont typeface="+mj-lt"/>
              <a:buAutoNum type="arabicPeriod"/>
            </a:pPr>
            <a:endParaRPr lang="en-US" sz="2000" dirty="0"/>
          </a:p>
          <a:p>
            <a:pPr marL="457200" indent="-457200">
              <a:buFont typeface="+mj-lt"/>
              <a:buAutoNum type="arabicPeriod"/>
            </a:pPr>
            <a:endParaRPr lang="en-US" sz="2000" dirty="0" smtClean="0"/>
          </a:p>
          <a:p>
            <a:pPr marL="457200" indent="-457200">
              <a:buFont typeface="+mj-lt"/>
              <a:buAutoNum type="arabicPeriod"/>
            </a:pPr>
            <a:endParaRPr lang="en-US" sz="2000" dirty="0"/>
          </a:p>
          <a:p>
            <a:endParaRPr lang="en-US" sz="2000" dirty="0">
              <a:solidFill>
                <a:srgbClr val="00000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985120548"/>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Anonymity Contributions</a:t>
            </a:r>
            <a:endParaRPr lang="en-US" dirty="0"/>
          </a:p>
        </p:txBody>
      </p:sp>
      <p:sp>
        <p:nvSpPr>
          <p:cNvPr id="3" name="Slide Number Placeholder 2"/>
          <p:cNvSpPr>
            <a:spLocks noGrp="1"/>
          </p:cNvSpPr>
          <p:nvPr>
            <p:ph type="sldNum" sz="quarter" idx="12"/>
          </p:nvPr>
        </p:nvSpPr>
        <p:spPr/>
        <p:txBody>
          <a:bodyPr/>
          <a:lstStyle/>
          <a:p>
            <a:fld id="{E3981485-6142-644C-AB0F-5A9188E1EB0B}" type="slidenum">
              <a:rPr lang="en-US" smtClean="0"/>
              <a:t>118</a:t>
            </a:fld>
            <a:endParaRPr lang="en-US" dirty="0"/>
          </a:p>
        </p:txBody>
      </p:sp>
      <p:sp>
        <p:nvSpPr>
          <p:cNvPr id="6" name="Text Box 8"/>
          <p:cNvSpPr txBox="1">
            <a:spLocks noChangeArrowheads="1"/>
          </p:cNvSpPr>
          <p:nvPr/>
        </p:nvSpPr>
        <p:spPr bwMode="auto">
          <a:xfrm>
            <a:off x="0" y="1283821"/>
            <a:ext cx="9144000" cy="3785652"/>
          </a:xfrm>
          <a:prstGeom prst="rect">
            <a:avLst/>
          </a:prstGeom>
          <a:noFill/>
          <a:ln w="9525">
            <a:noFill/>
            <a:miter lim="800000"/>
            <a:headEnd/>
            <a:tailEnd/>
          </a:ln>
        </p:spPr>
        <p:txBody>
          <a:bodyPr wrap="square">
            <a:prstTxWarp prst="textNoShape">
              <a:avLst/>
            </a:prstTxWarp>
            <a:spAutoFit/>
          </a:bodyPr>
          <a:lstStyle/>
          <a:p>
            <a:pPr marL="457200" indent="-457200">
              <a:buFont typeface="+mj-lt"/>
              <a:buAutoNum type="arabicPeriod"/>
            </a:pPr>
            <a:endParaRPr lang="en-US" sz="2000" dirty="0" smtClean="0"/>
          </a:p>
          <a:p>
            <a:pPr marL="457200" indent="-457200">
              <a:buFont typeface="+mj-lt"/>
              <a:buAutoNum type="arabicPeriod"/>
            </a:pPr>
            <a:r>
              <a:rPr lang="en-US" sz="2000" dirty="0" smtClean="0"/>
              <a:t>Built on property-based identities to develop relative anonymity</a:t>
            </a:r>
          </a:p>
          <a:p>
            <a:pPr marL="457200" indent="-457200">
              <a:buFont typeface="+mj-lt"/>
              <a:buAutoNum type="arabicPeriod"/>
            </a:pPr>
            <a:endParaRPr lang="en-US" sz="2000" dirty="0"/>
          </a:p>
          <a:p>
            <a:pPr marL="457200" indent="-457200">
              <a:buFont typeface="+mj-lt"/>
              <a:buAutoNum type="arabicPeriod"/>
            </a:pPr>
            <a:endParaRPr lang="en-US" sz="2000" dirty="0" smtClean="0"/>
          </a:p>
          <a:p>
            <a:pPr marL="457200" indent="-457200">
              <a:buFont typeface="+mj-lt"/>
              <a:buAutoNum type="arabicPeriod"/>
            </a:pPr>
            <a:r>
              <a:rPr lang="en-US" sz="2000" dirty="0" smtClean="0"/>
              <a:t>Developed new classes of attacks that violate relative anonymity</a:t>
            </a:r>
          </a:p>
          <a:p>
            <a:pPr marL="457200" indent="-457200">
              <a:buFont typeface="+mj-lt"/>
              <a:buAutoNum type="arabicPeriod"/>
            </a:pPr>
            <a:endParaRPr lang="en-US" sz="2000" dirty="0"/>
          </a:p>
          <a:p>
            <a:pPr marL="457200" indent="-457200">
              <a:buFont typeface="+mj-lt"/>
              <a:buAutoNum type="arabicPeriod"/>
            </a:pPr>
            <a:endParaRPr lang="en-US" sz="2000" dirty="0" smtClean="0"/>
          </a:p>
          <a:p>
            <a:pPr marL="457200" indent="-457200">
              <a:buFont typeface="+mj-lt"/>
              <a:buAutoNum type="arabicPeriod"/>
            </a:pPr>
            <a:r>
              <a:rPr lang="en-US" sz="2000" dirty="0" smtClean="0"/>
              <a:t>Developed methods to prevent identities from being revealed</a:t>
            </a:r>
          </a:p>
          <a:p>
            <a:pPr marL="457200" indent="-457200">
              <a:buFont typeface="+mj-lt"/>
              <a:buAutoNum type="arabicPeriod"/>
            </a:pPr>
            <a:endParaRPr lang="en-US" sz="2000" dirty="0"/>
          </a:p>
          <a:p>
            <a:pPr marL="457200" indent="-457200">
              <a:buFont typeface="+mj-lt"/>
              <a:buAutoNum type="arabicPeriod"/>
            </a:pPr>
            <a:endParaRPr lang="en-US" sz="2000" dirty="0" smtClean="0"/>
          </a:p>
          <a:p>
            <a:pPr marL="457200" indent="-457200">
              <a:buFont typeface="+mj-lt"/>
              <a:buAutoNum type="arabicPeriod"/>
            </a:pPr>
            <a:endParaRPr lang="en-US" sz="2000" dirty="0"/>
          </a:p>
          <a:p>
            <a:endParaRPr lang="en-US" sz="2000" dirty="0">
              <a:solidFill>
                <a:srgbClr val="00000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195618840"/>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3981485-6142-644C-AB0F-5A9188E1EB0B}" type="slidenum">
              <a:rPr lang="en-US" smtClean="0"/>
              <a:t>119</a:t>
            </a:fld>
            <a:endParaRPr lang="en-US" dirty="0"/>
          </a:p>
        </p:txBody>
      </p:sp>
      <p:sp>
        <p:nvSpPr>
          <p:cNvPr id="3" name="Rectangle 2"/>
          <p:cNvSpPr/>
          <p:nvPr/>
        </p:nvSpPr>
        <p:spPr>
          <a:xfrm>
            <a:off x="2064143" y="2151728"/>
            <a:ext cx="5015716" cy="1323439"/>
          </a:xfrm>
          <a:prstGeom prst="rect">
            <a:avLst/>
          </a:prstGeom>
        </p:spPr>
        <p:txBody>
          <a:bodyPr wrap="none">
            <a:spAutoFit/>
          </a:bodyPr>
          <a:lstStyle/>
          <a:p>
            <a:pPr algn="ctr"/>
            <a:r>
              <a:rPr lang="en-US" sz="8000" dirty="0" smtClean="0">
                <a:solidFill>
                  <a:schemeClr val="bg1"/>
                </a:solidFill>
                <a:effectLst/>
              </a:rPr>
              <a:t>Questions</a:t>
            </a:r>
          </a:p>
        </p:txBody>
      </p:sp>
    </p:spTree>
    <p:extLst>
      <p:ext uri="{BB962C8B-B14F-4D97-AF65-F5344CB8AC3E}">
        <p14:creationId xmlns:p14="http://schemas.microsoft.com/office/powerpoint/2010/main" val="179627010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a:xfrm>
            <a:off x="0" y="545352"/>
            <a:ext cx="9144000" cy="6312647"/>
          </a:xfrm>
        </p:spPr>
        <p:txBody>
          <a:bodyPr lIns="91440">
            <a:normAutofit/>
          </a:bodyPr>
          <a:lstStyle/>
          <a:p>
            <a:pPr algn="l"/>
            <a:r>
              <a:rPr lang="en-US" sz="1600" dirty="0" smtClean="0">
                <a:solidFill>
                  <a:schemeClr val="bg1">
                    <a:lumMod val="75000"/>
                  </a:schemeClr>
                </a:solidFill>
              </a:rPr>
              <a:t>Trust </a:t>
            </a:r>
            <a:r>
              <a:rPr lang="en-US" sz="1600" dirty="0">
                <a:solidFill>
                  <a:schemeClr val="bg1">
                    <a:lumMod val="75000"/>
                  </a:schemeClr>
                </a:solidFill>
              </a:rPr>
              <a:t>and Anonymity Problems</a:t>
            </a:r>
          </a:p>
          <a:p>
            <a:pPr algn="l"/>
            <a:endParaRPr lang="en-US" sz="1600" dirty="0"/>
          </a:p>
          <a:p>
            <a:pPr algn="l"/>
            <a:r>
              <a:rPr lang="en-US" sz="1600" b="1" dirty="0">
                <a:solidFill>
                  <a:srgbClr val="FF0000"/>
                </a:solidFill>
              </a:rPr>
              <a:t>Property-Based Identities</a:t>
            </a:r>
          </a:p>
          <a:p>
            <a:pPr algn="l"/>
            <a:endParaRPr lang="en-US" sz="1600" dirty="0"/>
          </a:p>
          <a:p>
            <a:pPr algn="l"/>
            <a:r>
              <a:rPr lang="en-US" sz="1600" dirty="0" smtClean="0"/>
              <a:t>Distinguishing Identities</a:t>
            </a:r>
            <a:endParaRPr lang="en-US" sz="1600" dirty="0"/>
          </a:p>
          <a:p>
            <a:pPr algn="l"/>
            <a:endParaRPr lang="en-US" sz="1600" dirty="0"/>
          </a:p>
          <a:p>
            <a:pPr algn="l"/>
            <a:r>
              <a:rPr lang="en-US" sz="1600" dirty="0" smtClean="0"/>
              <a:t>Relative Anonymity</a:t>
            </a:r>
          </a:p>
          <a:p>
            <a:pPr algn="l"/>
            <a:endParaRPr lang="en-US" sz="1600" dirty="0"/>
          </a:p>
          <a:p>
            <a:pPr algn="l"/>
            <a:r>
              <a:rPr lang="en-US" sz="1600" dirty="0" smtClean="0"/>
              <a:t>Property-Based Attacks</a:t>
            </a:r>
            <a:endParaRPr lang="en-US" sz="1600" dirty="0"/>
          </a:p>
          <a:p>
            <a:pPr algn="l"/>
            <a:endParaRPr lang="en-US" sz="1600" dirty="0" smtClean="0"/>
          </a:p>
          <a:p>
            <a:pPr algn="l"/>
            <a:r>
              <a:rPr lang="en-US" sz="1600" dirty="0" smtClean="0"/>
              <a:t>Using the Solar Trust Model to Validate Identity Properties</a:t>
            </a:r>
            <a:endParaRPr lang="en-US" sz="1600" dirty="0"/>
          </a:p>
          <a:p>
            <a:pPr algn="l"/>
            <a:endParaRPr lang="en-US" sz="1600" dirty="0"/>
          </a:p>
          <a:p>
            <a:pPr algn="l"/>
            <a:r>
              <a:rPr lang="en-US" sz="1600" dirty="0" smtClean="0"/>
              <a:t>Future Work</a:t>
            </a:r>
            <a:endParaRPr lang="en-US" sz="1600" dirty="0"/>
          </a:p>
          <a:p>
            <a:pPr algn="l"/>
            <a:endParaRPr lang="en-US" sz="1600" dirty="0"/>
          </a:p>
          <a:p>
            <a:pPr algn="l"/>
            <a:r>
              <a:rPr lang="en-US" sz="1600" dirty="0" smtClean="0"/>
              <a:t>Conclusion and Questions</a:t>
            </a:r>
            <a:endParaRPr lang="en-US" sz="1600" dirty="0"/>
          </a:p>
        </p:txBody>
      </p:sp>
      <p:sp>
        <p:nvSpPr>
          <p:cNvPr id="7"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smtClean="0">
                <a:solidFill>
                  <a:schemeClr val="bg1"/>
                </a:solidFill>
              </a:rPr>
              <a:t>Presentation Outline</a:t>
            </a:r>
            <a:endParaRPr lang="en-US" dirty="0">
              <a:solidFill>
                <a:schemeClr val="bg1"/>
              </a:solidFill>
            </a:endParaRPr>
          </a:p>
        </p:txBody>
      </p:sp>
      <p:sp>
        <p:nvSpPr>
          <p:cNvPr id="2" name="Slide Number Placeholder 1"/>
          <p:cNvSpPr>
            <a:spLocks noGrp="1"/>
          </p:cNvSpPr>
          <p:nvPr>
            <p:ph type="sldNum" sz="quarter" idx="12"/>
          </p:nvPr>
        </p:nvSpPr>
        <p:spPr/>
        <p:txBody>
          <a:bodyPr/>
          <a:lstStyle/>
          <a:p>
            <a:fld id="{A7E347E3-C33F-6F47-AC47-1BCADEE5EFCC}" type="slidenum">
              <a:rPr lang="en-US" smtClean="0"/>
              <a:t>12</a:t>
            </a:fld>
            <a:endParaRPr lang="en-US" dirty="0"/>
          </a:p>
        </p:txBody>
      </p:sp>
    </p:spTree>
    <p:extLst>
      <p:ext uri="{BB962C8B-B14F-4D97-AF65-F5344CB8AC3E}">
        <p14:creationId xmlns:p14="http://schemas.microsoft.com/office/powerpoint/2010/main" val="1664015987"/>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3981485-6142-644C-AB0F-5A9188E1EB0B}" type="slidenum">
              <a:rPr lang="en-US" smtClean="0"/>
              <a:t>120</a:t>
            </a:fld>
            <a:endParaRPr lang="en-US" dirty="0"/>
          </a:p>
        </p:txBody>
      </p:sp>
      <p:sp>
        <p:nvSpPr>
          <p:cNvPr id="3" name="Rectangle 2"/>
          <p:cNvSpPr/>
          <p:nvPr/>
        </p:nvSpPr>
        <p:spPr>
          <a:xfrm>
            <a:off x="2583615" y="2151728"/>
            <a:ext cx="3976770" cy="2554545"/>
          </a:xfrm>
          <a:prstGeom prst="rect">
            <a:avLst/>
          </a:prstGeom>
        </p:spPr>
        <p:txBody>
          <a:bodyPr wrap="none">
            <a:spAutoFit/>
          </a:bodyPr>
          <a:lstStyle/>
          <a:p>
            <a:pPr algn="ctr"/>
            <a:r>
              <a:rPr lang="en-US" sz="8000" dirty="0" smtClean="0">
                <a:solidFill>
                  <a:schemeClr val="bg1"/>
                </a:solidFill>
                <a:effectLst/>
              </a:rPr>
              <a:t>Backup </a:t>
            </a:r>
          </a:p>
          <a:p>
            <a:pPr algn="ctr"/>
            <a:r>
              <a:rPr lang="en-US" sz="8000" dirty="0" smtClean="0">
                <a:solidFill>
                  <a:schemeClr val="bg1"/>
                </a:solidFill>
              </a:rPr>
              <a:t>Slides</a:t>
            </a:r>
            <a:endParaRPr lang="en-US" sz="8000" dirty="0" smtClean="0">
              <a:solidFill>
                <a:schemeClr val="bg1"/>
              </a:solidFill>
              <a:effectLst/>
            </a:endParaRPr>
          </a:p>
        </p:txBody>
      </p:sp>
    </p:spTree>
    <p:extLst>
      <p:ext uri="{BB962C8B-B14F-4D97-AF65-F5344CB8AC3E}">
        <p14:creationId xmlns:p14="http://schemas.microsoft.com/office/powerpoint/2010/main" val="4060202969"/>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Equations</a:t>
            </a:r>
            <a:endParaRPr lang="en-US" dirty="0"/>
          </a:p>
        </p:txBody>
      </p:sp>
      <p:sp>
        <p:nvSpPr>
          <p:cNvPr id="3" name="Slide Number Placeholder 2"/>
          <p:cNvSpPr>
            <a:spLocks noGrp="1"/>
          </p:cNvSpPr>
          <p:nvPr>
            <p:ph type="sldNum" sz="quarter" idx="12"/>
          </p:nvPr>
        </p:nvSpPr>
        <p:spPr/>
        <p:txBody>
          <a:bodyPr/>
          <a:lstStyle/>
          <a:p>
            <a:fld id="{E3981485-6142-644C-AB0F-5A9188E1EB0B}" type="slidenum">
              <a:rPr lang="en-US" smtClean="0"/>
              <a:t>121</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857414099"/>
              </p:ext>
            </p:extLst>
          </p:nvPr>
        </p:nvGraphicFramePr>
        <p:xfrm>
          <a:off x="1" y="1276690"/>
          <a:ext cx="9171416" cy="4602479"/>
        </p:xfrm>
        <a:graphic>
          <a:graphicData uri="http://schemas.openxmlformats.org/drawingml/2006/table">
            <a:tbl>
              <a:tblPr firstRow="1" bandRow="1">
                <a:tableStyleId>{2D5ABB26-0587-4C30-8999-92F81FD0307C}</a:tableStyleId>
              </a:tblPr>
              <a:tblGrid>
                <a:gridCol w="882591"/>
                <a:gridCol w="2496551"/>
                <a:gridCol w="5792274"/>
              </a:tblGrid>
              <a:tr h="178130">
                <a:tc>
                  <a:txBody>
                    <a:bodyPr/>
                    <a:lstStyle/>
                    <a:p>
                      <a:r>
                        <a:rPr lang="en-US" sz="1400" dirty="0" smtClean="0">
                          <a:solidFill>
                            <a:schemeClr val="bg1"/>
                          </a:solidFill>
                        </a:rPr>
                        <a:t>Number</a:t>
                      </a:r>
                      <a:endParaRPr lang="en-US" sz="1400" b="0" dirty="0">
                        <a:solidFill>
                          <a:schemeClr val="bg1"/>
                        </a:solidFill>
                      </a:endParaRPr>
                    </a:p>
                  </a:txBody>
                  <a:tcPr>
                    <a:solidFill>
                      <a:schemeClr val="tx2">
                        <a:lumMod val="60000"/>
                        <a:lumOff val="40000"/>
                      </a:schemeClr>
                    </a:solidFill>
                  </a:tcPr>
                </a:tc>
                <a:tc>
                  <a:txBody>
                    <a:bodyPr/>
                    <a:lstStyle/>
                    <a:p>
                      <a:r>
                        <a:rPr lang="en-US" sz="1400" dirty="0" smtClean="0">
                          <a:solidFill>
                            <a:schemeClr val="bg1"/>
                          </a:solidFill>
                        </a:rPr>
                        <a:t>Description</a:t>
                      </a:r>
                      <a:endParaRPr lang="en-US" sz="1400" b="0" dirty="0">
                        <a:solidFill>
                          <a:schemeClr val="bg1"/>
                        </a:solidFill>
                      </a:endParaRPr>
                    </a:p>
                  </a:txBody>
                  <a:tcPr>
                    <a:solidFill>
                      <a:schemeClr val="tx2">
                        <a:lumMod val="60000"/>
                        <a:lumOff val="40000"/>
                      </a:schemeClr>
                    </a:solidFill>
                  </a:tcPr>
                </a:tc>
                <a:tc>
                  <a:txBody>
                    <a:bodyPr/>
                    <a:lstStyle/>
                    <a:p>
                      <a:r>
                        <a:rPr lang="en-US" sz="1400" dirty="0" smtClean="0">
                          <a:solidFill>
                            <a:schemeClr val="bg1"/>
                          </a:solidFill>
                        </a:rPr>
                        <a:t>Equation</a:t>
                      </a:r>
                      <a:endParaRPr lang="en-US" sz="1400" b="0" dirty="0">
                        <a:solidFill>
                          <a:schemeClr val="bg1"/>
                        </a:solidFill>
                      </a:endParaRPr>
                    </a:p>
                  </a:txBody>
                  <a:tcPr>
                    <a:solidFill>
                      <a:schemeClr val="tx2">
                        <a:lumMod val="60000"/>
                        <a:lumOff val="40000"/>
                      </a:schemeClr>
                    </a:solidFill>
                  </a:tcPr>
                </a:tc>
              </a:tr>
              <a:tr h="213756">
                <a:tc>
                  <a:txBody>
                    <a:bodyPr/>
                    <a:lstStyle/>
                    <a:p>
                      <a:r>
                        <a:rPr lang="en-US" sz="1200" dirty="0" smtClean="0"/>
                        <a:t>1</a:t>
                      </a:r>
                      <a:endParaRPr lang="en-US" sz="1200" dirty="0"/>
                    </a:p>
                  </a:txBody>
                  <a:tcPr/>
                </a:tc>
                <a:tc>
                  <a:txBody>
                    <a:bodyPr/>
                    <a:lstStyle/>
                    <a:p>
                      <a:r>
                        <a:rPr lang="en-US" sz="1200" dirty="0" smtClean="0"/>
                        <a:t>Existence</a:t>
                      </a:r>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tc>
              </a:tr>
              <a:tr h="213756">
                <a:tc>
                  <a:txBody>
                    <a:bodyPr/>
                    <a:lstStyle/>
                    <a:p>
                      <a:r>
                        <a:rPr lang="en-US" sz="1200" smtClean="0"/>
                        <a:t>2</a:t>
                      </a:r>
                      <a:endParaRPr lang="en-US" sz="1200" dirty="0"/>
                    </a:p>
                  </a:txBody>
                  <a:tcPr/>
                </a:tc>
                <a:tc>
                  <a:txBody>
                    <a:bodyPr/>
                    <a:lstStyle/>
                    <a:p>
                      <a:r>
                        <a:rPr lang="en-US" sz="1200" dirty="0" smtClean="0"/>
                        <a:t>Mutual</a:t>
                      </a:r>
                      <a:r>
                        <a:rPr lang="en-US" sz="1200" baseline="0" dirty="0" smtClean="0"/>
                        <a:t> Exclusivity</a:t>
                      </a:r>
                      <a:endParaRPr lang="en-US" sz="1200" dirty="0"/>
                    </a:p>
                  </a:txBody>
                  <a:tcPr/>
                </a:tc>
                <a:tc>
                  <a:txBody>
                    <a:bodyPr/>
                    <a:lstStyle/>
                    <a:p>
                      <a:endParaRPr lang="en-US" dirty="0"/>
                    </a:p>
                  </a:txBody>
                  <a:tcPr/>
                </a:tc>
              </a:tr>
              <a:tr h="213756">
                <a:tc>
                  <a:txBody>
                    <a:bodyPr/>
                    <a:lstStyle/>
                    <a:p>
                      <a:r>
                        <a:rPr lang="en-US" sz="1200" smtClean="0"/>
                        <a:t>3</a:t>
                      </a:r>
                      <a:endParaRPr lang="en-US" sz="1200" dirty="0"/>
                    </a:p>
                  </a:txBody>
                  <a:tcPr/>
                </a:tc>
                <a:tc>
                  <a:txBody>
                    <a:bodyPr/>
                    <a:lstStyle/>
                    <a:p>
                      <a:r>
                        <a:rPr lang="en-US" sz="1200" dirty="0" smtClean="0"/>
                        <a:t>Identifying Properties</a:t>
                      </a:r>
                      <a:endParaRPr lang="en-US" sz="1200" dirty="0"/>
                    </a:p>
                  </a:txBody>
                  <a:tcPr/>
                </a:tc>
                <a:tc>
                  <a:txBody>
                    <a:bodyPr/>
                    <a:lstStyle/>
                    <a:p>
                      <a:endParaRPr lang="en-US" dirty="0"/>
                    </a:p>
                  </a:txBody>
                  <a:tcPr/>
                </a:tc>
              </a:tr>
              <a:tr h="213756">
                <a:tc>
                  <a:txBody>
                    <a:bodyPr/>
                    <a:lstStyle/>
                    <a:p>
                      <a:r>
                        <a:rPr lang="en-US" sz="1200" smtClean="0"/>
                        <a:t>4</a:t>
                      </a:r>
                      <a:endParaRPr lang="en-US" sz="1200" dirty="0"/>
                    </a:p>
                  </a:txBody>
                  <a:tcPr/>
                </a:tc>
                <a:tc>
                  <a:txBody>
                    <a:bodyPr/>
                    <a:lstStyle/>
                    <a:p>
                      <a:r>
                        <a:rPr lang="en-US" sz="1200" dirty="0" smtClean="0"/>
                        <a:t>Claimed</a:t>
                      </a:r>
                      <a:r>
                        <a:rPr lang="en-US" sz="1200" baseline="0" dirty="0" smtClean="0"/>
                        <a:t> Identity</a:t>
                      </a:r>
                      <a:endParaRPr lang="en-US" sz="1200" dirty="0"/>
                    </a:p>
                  </a:txBody>
                  <a:tcPr/>
                </a:tc>
                <a:tc>
                  <a:txBody>
                    <a:bodyPr/>
                    <a:lstStyle/>
                    <a:p>
                      <a:endParaRPr lang="en-US" dirty="0"/>
                    </a:p>
                  </a:txBody>
                  <a:tcPr/>
                </a:tc>
              </a:tr>
              <a:tr h="213756">
                <a:tc>
                  <a:txBody>
                    <a:bodyPr/>
                    <a:lstStyle/>
                    <a:p>
                      <a:r>
                        <a:rPr lang="en-US" sz="1200" smtClean="0"/>
                        <a:t>5</a:t>
                      </a:r>
                      <a:endParaRPr lang="en-US" sz="1200" dirty="0"/>
                    </a:p>
                  </a:txBody>
                  <a:tcPr/>
                </a:tc>
                <a:tc>
                  <a:txBody>
                    <a:bodyPr/>
                    <a:lstStyle/>
                    <a:p>
                      <a:r>
                        <a:rPr lang="en-US" sz="1200" smtClean="0"/>
                        <a:t>Perceived Identity</a:t>
                      </a:r>
                      <a:endParaRPr lang="en-US" sz="1200" dirty="0"/>
                    </a:p>
                  </a:txBody>
                  <a:tcPr/>
                </a:tc>
                <a:tc>
                  <a:txBody>
                    <a:bodyPr/>
                    <a:lstStyle/>
                    <a:p>
                      <a:endParaRPr lang="en-US" dirty="0"/>
                    </a:p>
                  </a:txBody>
                  <a:tcPr/>
                </a:tc>
              </a:tr>
              <a:tr h="213756">
                <a:tc>
                  <a:txBody>
                    <a:bodyPr/>
                    <a:lstStyle/>
                    <a:p>
                      <a:r>
                        <a:rPr lang="en-US" sz="1200" smtClean="0"/>
                        <a:t>6</a:t>
                      </a:r>
                      <a:endParaRPr lang="en-US" sz="1200" dirty="0"/>
                    </a:p>
                  </a:txBody>
                  <a:tcPr/>
                </a:tc>
                <a:tc>
                  <a:txBody>
                    <a:bodyPr/>
                    <a:lstStyle/>
                    <a:p>
                      <a:r>
                        <a:rPr lang="en-US" sz="1200" dirty="0" smtClean="0"/>
                        <a:t>Observers</a:t>
                      </a:r>
                      <a:r>
                        <a:rPr lang="en-US" sz="1200" baseline="0" dirty="0" smtClean="0"/>
                        <a:t> in the same partition see the same properties</a:t>
                      </a:r>
                      <a:endParaRPr lang="en-US" sz="1200" dirty="0"/>
                    </a:p>
                  </a:txBody>
                  <a:tcPr/>
                </a:tc>
                <a:tc>
                  <a:txBody>
                    <a:bodyPr/>
                    <a:lstStyle/>
                    <a:p>
                      <a:endParaRPr lang="en-US" dirty="0"/>
                    </a:p>
                  </a:txBody>
                  <a:tcPr/>
                </a:tc>
              </a:tr>
              <a:tr h="374073">
                <a:tc>
                  <a:txBody>
                    <a:bodyPr/>
                    <a:lstStyle/>
                    <a:p>
                      <a:r>
                        <a:rPr lang="en-US" sz="1200" smtClean="0"/>
                        <a:t>7</a:t>
                      </a:r>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Identity is subjective and dynamic</a:t>
                      </a:r>
                      <a:endParaRPr lang="en-US" sz="1200" kern="1200" dirty="0">
                        <a:solidFill>
                          <a:schemeClr val="dk1"/>
                        </a:solidFill>
                        <a:latin typeface="+mn-lt"/>
                        <a:ea typeface="+mn-ea"/>
                        <a:cs typeface="+mn-cs"/>
                      </a:endParaRPr>
                    </a:p>
                  </a:txBody>
                  <a:tcPr/>
                </a:tc>
                <a:tc>
                  <a:txBody>
                    <a:bodyPr/>
                    <a:lstStyle/>
                    <a:p>
                      <a:endParaRPr lang="en-US" dirty="0"/>
                    </a:p>
                  </a:txBody>
                  <a:tcPr/>
                </a:tc>
              </a:tr>
              <a:tr h="213756">
                <a:tc>
                  <a:txBody>
                    <a:bodyPr/>
                    <a:lstStyle/>
                    <a:p>
                      <a:r>
                        <a:rPr lang="en-US" sz="1200" smtClean="0"/>
                        <a:t>8</a:t>
                      </a:r>
                      <a:endParaRPr lang="en-US"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t>Relative</a:t>
                      </a:r>
                      <a:r>
                        <a:rPr lang="en-US" sz="1200" dirty="0" smtClean="0"/>
                        <a:t> </a:t>
                      </a:r>
                      <a:r>
                        <a:rPr lang="en-US" sz="1200" kern="1200" dirty="0" smtClean="0"/>
                        <a:t>Anonymity</a:t>
                      </a:r>
                      <a:endParaRPr lang="en-US" sz="1200" kern="1200" dirty="0" smtClean="0">
                        <a:solidFill>
                          <a:schemeClr val="dk1"/>
                        </a:solidFill>
                        <a:latin typeface="+mn-lt"/>
                        <a:ea typeface="+mn-ea"/>
                        <a:cs typeface="+mn-cs"/>
                      </a:endParaRPr>
                    </a:p>
                  </a:txBody>
                  <a:tcPr/>
                </a:tc>
                <a:tc>
                  <a:txBody>
                    <a:bodyPr/>
                    <a:lstStyle/>
                    <a:p>
                      <a:endParaRPr lang="en-US" dirty="0"/>
                    </a:p>
                  </a:txBody>
                  <a:tcPr/>
                </a:tc>
              </a:tr>
              <a:tr h="267195">
                <a:tc>
                  <a:txBody>
                    <a:bodyPr/>
                    <a:lstStyle/>
                    <a:p>
                      <a:r>
                        <a:rPr lang="en-US" sz="1200" smtClean="0"/>
                        <a:t>9</a:t>
                      </a:r>
                      <a:endParaRPr lang="en-US" sz="12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smtClean="0">
                          <a:ln>
                            <a:noFill/>
                          </a:ln>
                          <a:effectLst/>
                          <a:uLnTx/>
                          <a:uFillTx/>
                        </a:rPr>
                        <a:t>Anonymity depends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smtClean="0">
                          <a:ln>
                            <a:noFill/>
                          </a:ln>
                          <a:effectLst/>
                          <a:uLnTx/>
                          <a:uFillTx/>
                        </a:rPr>
                        <a:t>on observer partition</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txBody>
                  <a:tcPr/>
                </a:tc>
                <a:tc>
                  <a:txBody>
                    <a:bodyPr/>
                    <a:lstStyle/>
                    <a:p>
                      <a:endParaRPr lang="en-US" dirty="0"/>
                    </a:p>
                  </a:txBody>
                  <a:tcPr/>
                </a:tc>
              </a:tr>
              <a:tr h="213756">
                <a:tc>
                  <a:txBody>
                    <a:bodyPr/>
                    <a:lstStyle/>
                    <a:p>
                      <a:endParaRPr lang="en-US" sz="1200" dirty="0"/>
                    </a:p>
                  </a:txBody>
                  <a:tcPr/>
                </a:tc>
                <a:tc>
                  <a:txBody>
                    <a:bodyPr/>
                    <a:lstStyle/>
                    <a:p>
                      <a:endParaRPr lang="en-US" sz="1400" kern="1200" dirty="0">
                        <a:solidFill>
                          <a:schemeClr val="dk1"/>
                        </a:solidFill>
                        <a:latin typeface="+mn-lt"/>
                        <a:ea typeface="+mn-ea"/>
                        <a:cs typeface="+mn-cs"/>
                      </a:endParaRPr>
                    </a:p>
                  </a:txBody>
                  <a:tcPr/>
                </a:tc>
                <a:tc>
                  <a:txBody>
                    <a:bodyPr/>
                    <a:lstStyle/>
                    <a:p>
                      <a:endParaRPr lang="en-US" dirty="0"/>
                    </a:p>
                  </a:txBody>
                  <a:tcPr/>
                </a:tc>
              </a:tr>
              <a:tr h="213756">
                <a:tc>
                  <a:txBody>
                    <a:bodyPr/>
                    <a:lstStyle/>
                    <a:p>
                      <a:endParaRPr lang="en-US" sz="1400" dirty="0"/>
                    </a:p>
                  </a:txBody>
                  <a:tcPr/>
                </a:tc>
                <a:tc>
                  <a:txBody>
                    <a:bodyPr/>
                    <a:lstStyle/>
                    <a:p>
                      <a:endParaRPr lang="en-US" sz="1400" kern="1200" dirty="0">
                        <a:solidFill>
                          <a:schemeClr val="dk1"/>
                        </a:solidFill>
                        <a:latin typeface="+mn-lt"/>
                        <a:ea typeface="+mn-ea"/>
                        <a:cs typeface="+mn-cs"/>
                      </a:endParaRPr>
                    </a:p>
                  </a:txBody>
                  <a:tcPr/>
                </a:tc>
                <a:tc>
                  <a:txBody>
                    <a:bodyPr/>
                    <a:lstStyle/>
                    <a:p>
                      <a:endParaRPr lang="en-US" dirty="0"/>
                    </a:p>
                  </a:txBody>
                  <a:tcPr/>
                </a:tc>
              </a:tr>
            </a:tbl>
          </a:graphicData>
        </a:graphic>
      </p:graphicFrame>
      <p:pic>
        <p:nvPicPr>
          <p:cNvPr id="5" name="Picture 4"/>
          <p:cNvPicPr>
            <a:picLocks noChangeAspect="1"/>
          </p:cNvPicPr>
          <p:nvPr/>
        </p:nvPicPr>
        <p:blipFill>
          <a:blip r:embed="rId2"/>
          <a:stretch>
            <a:fillRect/>
          </a:stretch>
        </p:blipFill>
        <p:spPr>
          <a:xfrm>
            <a:off x="3604123" y="1667009"/>
            <a:ext cx="601824" cy="228600"/>
          </a:xfrm>
          <a:prstGeom prst="rect">
            <a:avLst/>
          </a:prstGeom>
        </p:spPr>
      </p:pic>
      <p:pic>
        <p:nvPicPr>
          <p:cNvPr id="6" name="Picture 5"/>
          <p:cNvPicPr>
            <a:picLocks noChangeAspect="1"/>
          </p:cNvPicPr>
          <p:nvPr/>
        </p:nvPicPr>
        <p:blipFill>
          <a:blip r:embed="rId3"/>
          <a:stretch>
            <a:fillRect/>
          </a:stretch>
        </p:blipFill>
        <p:spPr>
          <a:xfrm>
            <a:off x="3616713" y="3965941"/>
            <a:ext cx="2199437" cy="201168"/>
          </a:xfrm>
          <a:prstGeom prst="rect">
            <a:avLst/>
          </a:prstGeom>
        </p:spPr>
      </p:pic>
      <p:pic>
        <p:nvPicPr>
          <p:cNvPr id="7" name="Picture 6"/>
          <p:cNvPicPr>
            <a:picLocks noChangeAspect="1"/>
          </p:cNvPicPr>
          <p:nvPr/>
        </p:nvPicPr>
        <p:blipFill>
          <a:blip r:embed="rId4"/>
          <a:stretch>
            <a:fillRect/>
          </a:stretch>
        </p:blipFill>
        <p:spPr>
          <a:xfrm>
            <a:off x="3604123" y="2410152"/>
            <a:ext cx="1664898" cy="228600"/>
          </a:xfrm>
          <a:prstGeom prst="rect">
            <a:avLst/>
          </a:prstGeom>
        </p:spPr>
      </p:pic>
      <p:pic>
        <p:nvPicPr>
          <p:cNvPr id="8" name="Picture 7"/>
          <p:cNvPicPr>
            <a:picLocks noChangeAspect="1"/>
          </p:cNvPicPr>
          <p:nvPr/>
        </p:nvPicPr>
        <p:blipFill>
          <a:blip r:embed="rId5"/>
          <a:stretch>
            <a:fillRect/>
          </a:stretch>
        </p:blipFill>
        <p:spPr>
          <a:xfrm>
            <a:off x="3604123" y="2758440"/>
            <a:ext cx="918973" cy="201168"/>
          </a:xfrm>
          <a:prstGeom prst="rect">
            <a:avLst/>
          </a:prstGeom>
        </p:spPr>
      </p:pic>
      <p:pic>
        <p:nvPicPr>
          <p:cNvPr id="9" name="Picture 8"/>
          <p:cNvPicPr>
            <a:picLocks noChangeAspect="1"/>
          </p:cNvPicPr>
          <p:nvPr/>
        </p:nvPicPr>
        <p:blipFill>
          <a:blip r:embed="rId6"/>
          <a:stretch>
            <a:fillRect/>
          </a:stretch>
        </p:blipFill>
        <p:spPr>
          <a:xfrm>
            <a:off x="3604123" y="3130588"/>
            <a:ext cx="1110797" cy="201168"/>
          </a:xfrm>
          <a:prstGeom prst="rect">
            <a:avLst/>
          </a:prstGeom>
        </p:spPr>
      </p:pic>
      <p:pic>
        <p:nvPicPr>
          <p:cNvPr id="10" name="Picture 9"/>
          <p:cNvPicPr>
            <a:picLocks noChangeAspect="1"/>
          </p:cNvPicPr>
          <p:nvPr/>
        </p:nvPicPr>
        <p:blipFill>
          <a:blip r:embed="rId7"/>
          <a:stretch>
            <a:fillRect/>
          </a:stretch>
        </p:blipFill>
        <p:spPr>
          <a:xfrm>
            <a:off x="3616713" y="2021101"/>
            <a:ext cx="4919660" cy="228600"/>
          </a:xfrm>
          <a:prstGeom prst="rect">
            <a:avLst/>
          </a:prstGeom>
        </p:spPr>
      </p:pic>
      <p:pic>
        <p:nvPicPr>
          <p:cNvPr id="11" name="Picture 10"/>
          <p:cNvPicPr>
            <a:picLocks noChangeAspect="1"/>
          </p:cNvPicPr>
          <p:nvPr/>
        </p:nvPicPr>
        <p:blipFill>
          <a:blip r:embed="rId8"/>
          <a:stretch>
            <a:fillRect/>
          </a:stretch>
        </p:blipFill>
        <p:spPr>
          <a:xfrm>
            <a:off x="3604123" y="4389968"/>
            <a:ext cx="3406445" cy="201168"/>
          </a:xfrm>
          <a:prstGeom prst="rect">
            <a:avLst/>
          </a:prstGeom>
        </p:spPr>
      </p:pic>
      <p:pic>
        <p:nvPicPr>
          <p:cNvPr id="12" name="Picture 11"/>
          <p:cNvPicPr>
            <a:picLocks noChangeAspect="1"/>
          </p:cNvPicPr>
          <p:nvPr/>
        </p:nvPicPr>
        <p:blipFill>
          <a:blip r:embed="rId9"/>
          <a:stretch>
            <a:fillRect/>
          </a:stretch>
        </p:blipFill>
        <p:spPr>
          <a:xfrm>
            <a:off x="3604123" y="4839085"/>
            <a:ext cx="3662265" cy="228600"/>
          </a:xfrm>
          <a:prstGeom prst="rect">
            <a:avLst/>
          </a:prstGeom>
        </p:spPr>
      </p:pic>
      <p:pic>
        <p:nvPicPr>
          <p:cNvPr id="13" name="Picture 12"/>
          <p:cNvPicPr>
            <a:picLocks noChangeAspect="1"/>
          </p:cNvPicPr>
          <p:nvPr/>
        </p:nvPicPr>
        <p:blipFill>
          <a:blip r:embed="rId10"/>
          <a:stretch>
            <a:fillRect/>
          </a:stretch>
        </p:blipFill>
        <p:spPr>
          <a:xfrm>
            <a:off x="3572297" y="3584296"/>
            <a:ext cx="3590076" cy="201168"/>
          </a:xfrm>
          <a:prstGeom prst="rect">
            <a:avLst/>
          </a:prstGeom>
        </p:spPr>
      </p:pic>
    </p:spTree>
    <p:extLst>
      <p:ext uri="{BB962C8B-B14F-4D97-AF65-F5344CB8AC3E}">
        <p14:creationId xmlns:p14="http://schemas.microsoft.com/office/powerpoint/2010/main" val="3950631693"/>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722313" y="2906713"/>
            <a:ext cx="7772400" cy="1500187"/>
          </a:xfrm>
        </p:spPr>
        <p:txBody>
          <a:bodyPr/>
          <a:lstStyle/>
          <a:p>
            <a:endParaRPr lang="en-US" dirty="0"/>
          </a:p>
        </p:txBody>
      </p:sp>
      <p:sp>
        <p:nvSpPr>
          <p:cNvPr id="4" name="Title 3"/>
          <p:cNvSpPr>
            <a:spLocks noGrp="1"/>
          </p:cNvSpPr>
          <p:nvPr>
            <p:ph type="title"/>
          </p:nvPr>
        </p:nvSpPr>
        <p:spPr>
          <a:xfrm>
            <a:off x="685800" y="2767587"/>
            <a:ext cx="7772400" cy="1362075"/>
          </a:xfrm>
        </p:spPr>
        <p:txBody>
          <a:bodyPr/>
          <a:lstStyle/>
          <a:p>
            <a:r>
              <a:rPr lang="en-US" dirty="0"/>
              <a:t>Anonymity Related </a:t>
            </a:r>
            <a:r>
              <a:rPr lang="en-US" dirty="0" smtClean="0"/>
              <a:t>Work</a:t>
            </a:r>
            <a:endParaRPr lang="en-US" dirty="0"/>
          </a:p>
        </p:txBody>
      </p:sp>
      <p:sp>
        <p:nvSpPr>
          <p:cNvPr id="5" name="Slide Number Placeholder 4"/>
          <p:cNvSpPr>
            <a:spLocks noGrp="1"/>
          </p:cNvSpPr>
          <p:nvPr>
            <p:ph type="sldNum" sz="quarter" idx="12"/>
          </p:nvPr>
        </p:nvSpPr>
        <p:spPr/>
        <p:txBody>
          <a:bodyPr/>
          <a:lstStyle/>
          <a:p>
            <a:fld id="{E3981485-6142-644C-AB0F-5A9188E1EB0B}" type="slidenum">
              <a:rPr lang="en-US" smtClean="0"/>
              <a:t>122</a:t>
            </a:fld>
            <a:endParaRPr lang="en-US" dirty="0"/>
          </a:p>
        </p:txBody>
      </p:sp>
    </p:spTree>
    <p:extLst>
      <p:ext uri="{BB962C8B-B14F-4D97-AF65-F5344CB8AC3E}">
        <p14:creationId xmlns:p14="http://schemas.microsoft.com/office/powerpoint/2010/main" val="114284421"/>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Anonymity</a:t>
            </a:r>
            <a:endParaRPr lang="en-US" dirty="0"/>
          </a:p>
        </p:txBody>
      </p:sp>
      <p:grpSp>
        <p:nvGrpSpPr>
          <p:cNvPr id="12" name="Group 11"/>
          <p:cNvGrpSpPr/>
          <p:nvPr/>
        </p:nvGrpSpPr>
        <p:grpSpPr>
          <a:xfrm>
            <a:off x="1224789" y="1980838"/>
            <a:ext cx="6694423" cy="3964642"/>
            <a:chOff x="1412476" y="2468999"/>
            <a:chExt cx="6694423" cy="3964642"/>
          </a:xfrm>
        </p:grpSpPr>
        <p:sp>
          <p:nvSpPr>
            <p:cNvPr id="4" name="Oval 3"/>
            <p:cNvSpPr/>
            <p:nvPr/>
          </p:nvSpPr>
          <p:spPr>
            <a:xfrm>
              <a:off x="1412476" y="2468999"/>
              <a:ext cx="6694423" cy="39646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p:cNvSpPr/>
            <p:nvPr/>
          </p:nvSpPr>
          <p:spPr>
            <a:xfrm>
              <a:off x="1807932" y="3964642"/>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6" name="Oval 5"/>
            <p:cNvSpPr/>
            <p:nvPr/>
          </p:nvSpPr>
          <p:spPr>
            <a:xfrm>
              <a:off x="4737734" y="2805584"/>
              <a:ext cx="834629" cy="74782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 name="Oval 6"/>
            <p:cNvSpPr/>
            <p:nvPr/>
          </p:nvSpPr>
          <p:spPr>
            <a:xfrm>
              <a:off x="5960368" y="4614073"/>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8" name="Oval 7"/>
            <p:cNvSpPr/>
            <p:nvPr/>
          </p:nvSpPr>
          <p:spPr>
            <a:xfrm>
              <a:off x="3903105" y="3964642"/>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9" name="Oval 8"/>
            <p:cNvSpPr/>
            <p:nvPr/>
          </p:nvSpPr>
          <p:spPr>
            <a:xfrm>
              <a:off x="5363083" y="3695848"/>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10" name="Oval 9"/>
            <p:cNvSpPr/>
            <p:nvPr/>
          </p:nvSpPr>
          <p:spPr>
            <a:xfrm>
              <a:off x="3485791" y="280558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11" name="Oval 10"/>
            <p:cNvSpPr/>
            <p:nvPr/>
          </p:nvSpPr>
          <p:spPr>
            <a:xfrm>
              <a:off x="4124842" y="532206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grpSp>
      <p:sp>
        <p:nvSpPr>
          <p:cNvPr id="13" name="Slide Number Placeholder 12"/>
          <p:cNvSpPr>
            <a:spLocks noGrp="1"/>
          </p:cNvSpPr>
          <p:nvPr>
            <p:ph type="sldNum" sz="quarter" idx="12"/>
          </p:nvPr>
        </p:nvSpPr>
        <p:spPr/>
        <p:txBody>
          <a:bodyPr/>
          <a:lstStyle/>
          <a:p>
            <a:fld id="{E3981485-6142-644C-AB0F-5A9188E1EB0B}" type="slidenum">
              <a:rPr lang="en-US" smtClean="0"/>
              <a:t>123</a:t>
            </a:fld>
            <a:endParaRPr lang="en-US" dirty="0"/>
          </a:p>
        </p:txBody>
      </p:sp>
    </p:spTree>
    <p:extLst>
      <p:ext uri="{BB962C8B-B14F-4D97-AF65-F5344CB8AC3E}">
        <p14:creationId xmlns:p14="http://schemas.microsoft.com/office/powerpoint/2010/main" val="117130309"/>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Group </a:t>
            </a:r>
            <a:r>
              <a:rPr lang="en-US" dirty="0" smtClean="0"/>
              <a:t>Signatures</a:t>
            </a:r>
            <a:endParaRPr lang="en-US" dirty="0"/>
          </a:p>
        </p:txBody>
      </p:sp>
      <p:grpSp>
        <p:nvGrpSpPr>
          <p:cNvPr id="12" name="Group 11"/>
          <p:cNvGrpSpPr/>
          <p:nvPr/>
        </p:nvGrpSpPr>
        <p:grpSpPr>
          <a:xfrm>
            <a:off x="235351" y="3443501"/>
            <a:ext cx="5048946" cy="2990140"/>
            <a:chOff x="1412476" y="2468999"/>
            <a:chExt cx="6694423" cy="3964642"/>
          </a:xfrm>
        </p:grpSpPr>
        <p:sp>
          <p:nvSpPr>
            <p:cNvPr id="4" name="Oval 3"/>
            <p:cNvSpPr/>
            <p:nvPr/>
          </p:nvSpPr>
          <p:spPr>
            <a:xfrm>
              <a:off x="1412476" y="2468999"/>
              <a:ext cx="6694423" cy="39646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p:cNvSpPr/>
            <p:nvPr/>
          </p:nvSpPr>
          <p:spPr>
            <a:xfrm>
              <a:off x="1807932" y="3964642"/>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6" name="Oval 5"/>
            <p:cNvSpPr/>
            <p:nvPr/>
          </p:nvSpPr>
          <p:spPr>
            <a:xfrm>
              <a:off x="4737734" y="2805584"/>
              <a:ext cx="834629" cy="74782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 name="Oval 6"/>
            <p:cNvSpPr/>
            <p:nvPr/>
          </p:nvSpPr>
          <p:spPr>
            <a:xfrm>
              <a:off x="5960368" y="4614073"/>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8" name="Oval 7"/>
            <p:cNvSpPr/>
            <p:nvPr/>
          </p:nvSpPr>
          <p:spPr>
            <a:xfrm>
              <a:off x="3903105" y="3964642"/>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9" name="Oval 8"/>
            <p:cNvSpPr/>
            <p:nvPr/>
          </p:nvSpPr>
          <p:spPr>
            <a:xfrm>
              <a:off x="5363083" y="3695848"/>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10" name="Oval 9"/>
            <p:cNvSpPr/>
            <p:nvPr/>
          </p:nvSpPr>
          <p:spPr>
            <a:xfrm>
              <a:off x="3485791" y="280558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11" name="Oval 10"/>
            <p:cNvSpPr/>
            <p:nvPr/>
          </p:nvSpPr>
          <p:spPr>
            <a:xfrm>
              <a:off x="4124842" y="532206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grpSp>
      <p:cxnSp>
        <p:nvCxnSpPr>
          <p:cNvPr id="38" name="Straight Arrow Connector 37"/>
          <p:cNvCxnSpPr>
            <a:stCxn id="4" idx="6"/>
          </p:cNvCxnSpPr>
          <p:nvPr/>
        </p:nvCxnSpPr>
        <p:spPr>
          <a:xfrm flipV="1">
            <a:off x="5284297" y="4932802"/>
            <a:ext cx="1172863" cy="57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6506569" y="3668627"/>
            <a:ext cx="2418046" cy="253988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smtClean="0">
                <a:solidFill>
                  <a:schemeClr val="tx1"/>
                </a:solidFill>
              </a:rPr>
              <a:t>Signed by </a:t>
            </a:r>
            <a:r>
              <a:rPr lang="en-US" sz="2800" i="1" dirty="0" smtClean="0">
                <a:solidFill>
                  <a:schemeClr val="tx1"/>
                </a:solidFill>
              </a:rPr>
              <a:t>someone</a:t>
            </a:r>
          </a:p>
          <a:p>
            <a:pPr algn="ctr"/>
            <a:r>
              <a:rPr lang="en-US" sz="2800" dirty="0" smtClean="0">
                <a:solidFill>
                  <a:schemeClr val="tx1"/>
                </a:solidFill>
              </a:rPr>
              <a:t>In this group</a:t>
            </a:r>
            <a:endParaRPr lang="en-US" sz="2800" dirty="0">
              <a:solidFill>
                <a:schemeClr val="tx1"/>
              </a:solidFill>
            </a:endParaRPr>
          </a:p>
        </p:txBody>
      </p:sp>
      <p:cxnSp>
        <p:nvCxnSpPr>
          <p:cNvPr id="41" name="Straight Connector 40"/>
          <p:cNvCxnSpPr/>
          <p:nvPr/>
        </p:nvCxnSpPr>
        <p:spPr>
          <a:xfrm flipH="1" flipV="1">
            <a:off x="7790573" y="2362293"/>
            <a:ext cx="598751" cy="1310338"/>
          </a:xfrm>
          <a:prstGeom prst="line">
            <a:avLst/>
          </a:prstGeom>
          <a:ln>
            <a:prstDash val="lgDash"/>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7180532" y="2362294"/>
            <a:ext cx="610041" cy="1310337"/>
          </a:xfrm>
          <a:prstGeom prst="line">
            <a:avLst/>
          </a:prstGeom>
          <a:ln>
            <a:prstDash val="lgDash"/>
          </a:ln>
        </p:spPr>
        <p:style>
          <a:lnRef idx="2">
            <a:schemeClr val="accent1"/>
          </a:lnRef>
          <a:fillRef idx="0">
            <a:schemeClr val="accent1"/>
          </a:fillRef>
          <a:effectRef idx="1">
            <a:schemeClr val="accent1"/>
          </a:effectRef>
          <a:fontRef idx="minor">
            <a:schemeClr val="tx1"/>
          </a:fontRef>
        </p:style>
      </p:cxnSp>
      <p:grpSp>
        <p:nvGrpSpPr>
          <p:cNvPr id="27" name="Group 26"/>
          <p:cNvGrpSpPr/>
          <p:nvPr/>
        </p:nvGrpSpPr>
        <p:grpSpPr>
          <a:xfrm>
            <a:off x="6711003" y="1312469"/>
            <a:ext cx="2159139" cy="1071634"/>
            <a:chOff x="6562594" y="1361189"/>
            <a:chExt cx="2159139" cy="1071634"/>
          </a:xfrm>
        </p:grpSpPr>
        <p:grpSp>
          <p:nvGrpSpPr>
            <p:cNvPr id="28" name="Group 27"/>
            <p:cNvGrpSpPr/>
            <p:nvPr/>
          </p:nvGrpSpPr>
          <p:grpSpPr>
            <a:xfrm>
              <a:off x="6562594" y="1990878"/>
              <a:ext cx="2159139" cy="441945"/>
              <a:chOff x="6593604" y="1990878"/>
              <a:chExt cx="2159139" cy="441945"/>
            </a:xfrm>
          </p:grpSpPr>
          <p:grpSp>
            <p:nvGrpSpPr>
              <p:cNvPr id="30" name="Group 29"/>
              <p:cNvGrpSpPr/>
              <p:nvPr/>
            </p:nvGrpSpPr>
            <p:grpSpPr>
              <a:xfrm>
                <a:off x="6593604" y="1990878"/>
                <a:ext cx="839776" cy="437941"/>
                <a:chOff x="785616" y="1213067"/>
                <a:chExt cx="1433989" cy="747822"/>
              </a:xfrm>
            </p:grpSpPr>
            <p:sp>
              <p:nvSpPr>
                <p:cNvPr id="35" name="Oval 34"/>
                <p:cNvSpPr/>
                <p:nvPr/>
              </p:nvSpPr>
              <p:spPr>
                <a:xfrm>
                  <a:off x="785616" y="1213067"/>
                  <a:ext cx="1433989" cy="74782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6" name="Oval 35"/>
                <p:cNvSpPr/>
                <p:nvPr/>
              </p:nvSpPr>
              <p:spPr>
                <a:xfrm>
                  <a:off x="1180287" y="1298179"/>
                  <a:ext cx="644646" cy="5775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Oval 36"/>
                <p:cNvSpPr/>
                <p:nvPr/>
              </p:nvSpPr>
              <p:spPr>
                <a:xfrm>
                  <a:off x="1264656" y="1389623"/>
                  <a:ext cx="475118" cy="425703"/>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grpSp>
            <p:nvGrpSpPr>
              <p:cNvPr id="31" name="Group 30"/>
              <p:cNvGrpSpPr/>
              <p:nvPr/>
            </p:nvGrpSpPr>
            <p:grpSpPr>
              <a:xfrm>
                <a:off x="7912967" y="1994882"/>
                <a:ext cx="839776" cy="437941"/>
                <a:chOff x="785616" y="1213067"/>
                <a:chExt cx="1433989" cy="747822"/>
              </a:xfrm>
            </p:grpSpPr>
            <p:sp>
              <p:nvSpPr>
                <p:cNvPr id="32" name="Oval 31"/>
                <p:cNvSpPr/>
                <p:nvPr/>
              </p:nvSpPr>
              <p:spPr>
                <a:xfrm>
                  <a:off x="785616" y="1213067"/>
                  <a:ext cx="1433989" cy="74782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3" name="Oval 32"/>
                <p:cNvSpPr/>
                <p:nvPr/>
              </p:nvSpPr>
              <p:spPr>
                <a:xfrm>
                  <a:off x="1180287" y="1298179"/>
                  <a:ext cx="644646" cy="5775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Oval 33"/>
                <p:cNvSpPr/>
                <p:nvPr/>
              </p:nvSpPr>
              <p:spPr>
                <a:xfrm>
                  <a:off x="1264656" y="1389623"/>
                  <a:ext cx="475118" cy="425703"/>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grpSp>
        <p:sp>
          <p:nvSpPr>
            <p:cNvPr id="29" name="TextBox 28"/>
            <p:cNvSpPr txBox="1"/>
            <p:nvPr/>
          </p:nvSpPr>
          <p:spPr>
            <a:xfrm>
              <a:off x="6647148" y="1361189"/>
              <a:ext cx="1990031" cy="584776"/>
            </a:xfrm>
            <a:prstGeom prst="rect">
              <a:avLst/>
            </a:prstGeom>
            <a:noFill/>
          </p:spPr>
          <p:txBody>
            <a:bodyPr wrap="square" rtlCol="0" anchor="ctr" anchorCtr="0">
              <a:spAutoFit/>
            </a:bodyPr>
            <a:lstStyle/>
            <a:p>
              <a:r>
                <a:rPr lang="en-US" sz="3200" dirty="0" smtClean="0"/>
                <a:t>Observer</a:t>
              </a:r>
              <a:endParaRPr lang="en-US" sz="3200" dirty="0"/>
            </a:p>
          </p:txBody>
        </p:sp>
      </p:grpSp>
      <p:sp>
        <p:nvSpPr>
          <p:cNvPr id="13" name="Slide Number Placeholder 12"/>
          <p:cNvSpPr>
            <a:spLocks noGrp="1"/>
          </p:cNvSpPr>
          <p:nvPr>
            <p:ph type="sldNum" sz="quarter" idx="12"/>
          </p:nvPr>
        </p:nvSpPr>
        <p:spPr/>
        <p:txBody>
          <a:bodyPr/>
          <a:lstStyle/>
          <a:p>
            <a:fld id="{E3981485-6142-644C-AB0F-5A9188E1EB0B}" type="slidenum">
              <a:rPr lang="en-US" smtClean="0"/>
              <a:t>124</a:t>
            </a:fld>
            <a:endParaRPr lang="en-US" dirty="0"/>
          </a:p>
        </p:txBody>
      </p:sp>
    </p:spTree>
    <p:extLst>
      <p:ext uri="{BB962C8B-B14F-4D97-AF65-F5344CB8AC3E}">
        <p14:creationId xmlns:p14="http://schemas.microsoft.com/office/powerpoint/2010/main" val="4179893865"/>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Sender Anonymity</a:t>
            </a:r>
            <a:endParaRPr lang="en-US" dirty="0"/>
          </a:p>
        </p:txBody>
      </p:sp>
      <p:grpSp>
        <p:nvGrpSpPr>
          <p:cNvPr id="23" name="Group 22"/>
          <p:cNvGrpSpPr/>
          <p:nvPr/>
        </p:nvGrpSpPr>
        <p:grpSpPr>
          <a:xfrm>
            <a:off x="816008" y="3668627"/>
            <a:ext cx="7511984" cy="2543891"/>
            <a:chOff x="1412631" y="3668627"/>
            <a:chExt cx="7511984" cy="2543891"/>
          </a:xfrm>
        </p:grpSpPr>
        <p:cxnSp>
          <p:nvCxnSpPr>
            <p:cNvPr id="38" name="Straight Arrow Connector 37"/>
            <p:cNvCxnSpPr>
              <a:stCxn id="25" idx="3"/>
              <a:endCxn id="39" idx="1"/>
            </p:cNvCxnSpPr>
            <p:nvPr/>
          </p:nvCxnSpPr>
          <p:spPr>
            <a:xfrm flipV="1">
              <a:off x="3830677" y="4938571"/>
              <a:ext cx="2675892" cy="4004"/>
            </a:xfrm>
            <a:prstGeom prst="straightConnector1">
              <a:avLst/>
            </a:pr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6506569" y="3668627"/>
              <a:ext cx="2418046" cy="253988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smtClean="0">
                  <a:solidFill>
                    <a:schemeClr val="tx1"/>
                  </a:solidFill>
                </a:rPr>
                <a:t>Recipient = Bob</a:t>
              </a:r>
              <a:endParaRPr lang="en-US" sz="2800" dirty="0">
                <a:solidFill>
                  <a:schemeClr val="tx1"/>
                </a:solidFill>
              </a:endParaRPr>
            </a:p>
          </p:txBody>
        </p:sp>
        <p:sp>
          <p:nvSpPr>
            <p:cNvPr id="25" name="Rectangle 24"/>
            <p:cNvSpPr/>
            <p:nvPr/>
          </p:nvSpPr>
          <p:spPr>
            <a:xfrm>
              <a:off x="1412631" y="3672631"/>
              <a:ext cx="2418046" cy="253988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smtClean="0">
                  <a:solidFill>
                    <a:schemeClr val="tx1"/>
                  </a:solidFill>
                </a:rPr>
                <a:t>Sender = ?</a:t>
              </a:r>
              <a:endParaRPr lang="en-US" sz="2800" dirty="0">
                <a:solidFill>
                  <a:schemeClr val="tx1"/>
                </a:solidFill>
              </a:endParaRPr>
            </a:p>
          </p:txBody>
        </p:sp>
      </p:grpSp>
      <p:grpSp>
        <p:nvGrpSpPr>
          <p:cNvPr id="22" name="Group 21"/>
          <p:cNvGrpSpPr/>
          <p:nvPr/>
        </p:nvGrpSpPr>
        <p:grpSpPr>
          <a:xfrm>
            <a:off x="3492431" y="1361189"/>
            <a:ext cx="2159139" cy="1071634"/>
            <a:chOff x="6562594" y="1361189"/>
            <a:chExt cx="2159139" cy="1071634"/>
          </a:xfrm>
        </p:grpSpPr>
        <p:grpSp>
          <p:nvGrpSpPr>
            <p:cNvPr id="27" name="Group 26"/>
            <p:cNvGrpSpPr/>
            <p:nvPr/>
          </p:nvGrpSpPr>
          <p:grpSpPr>
            <a:xfrm>
              <a:off x="6562594" y="1990878"/>
              <a:ext cx="2159139" cy="441945"/>
              <a:chOff x="6593604" y="1990878"/>
              <a:chExt cx="2159139" cy="441945"/>
            </a:xfrm>
          </p:grpSpPr>
          <p:grpSp>
            <p:nvGrpSpPr>
              <p:cNvPr id="29" name="Group 28"/>
              <p:cNvGrpSpPr/>
              <p:nvPr/>
            </p:nvGrpSpPr>
            <p:grpSpPr>
              <a:xfrm>
                <a:off x="6593604" y="1990878"/>
                <a:ext cx="839776" cy="437941"/>
                <a:chOff x="785616" y="1213067"/>
                <a:chExt cx="1433989" cy="747822"/>
              </a:xfrm>
            </p:grpSpPr>
            <p:sp>
              <p:nvSpPr>
                <p:cNvPr id="34" name="Oval 33"/>
                <p:cNvSpPr/>
                <p:nvPr/>
              </p:nvSpPr>
              <p:spPr>
                <a:xfrm>
                  <a:off x="785616" y="1213067"/>
                  <a:ext cx="1433989" cy="74782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5" name="Oval 34"/>
                <p:cNvSpPr/>
                <p:nvPr/>
              </p:nvSpPr>
              <p:spPr>
                <a:xfrm>
                  <a:off x="1180287" y="1298179"/>
                  <a:ext cx="644646" cy="5775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1264656" y="1389623"/>
                  <a:ext cx="475118" cy="425703"/>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grpSp>
            <p:nvGrpSpPr>
              <p:cNvPr id="30" name="Group 29"/>
              <p:cNvGrpSpPr/>
              <p:nvPr/>
            </p:nvGrpSpPr>
            <p:grpSpPr>
              <a:xfrm>
                <a:off x="7912967" y="1994882"/>
                <a:ext cx="839776" cy="437941"/>
                <a:chOff x="785616" y="1213067"/>
                <a:chExt cx="1433989" cy="747822"/>
              </a:xfrm>
            </p:grpSpPr>
            <p:sp>
              <p:nvSpPr>
                <p:cNvPr id="31" name="Oval 30"/>
                <p:cNvSpPr/>
                <p:nvPr/>
              </p:nvSpPr>
              <p:spPr>
                <a:xfrm>
                  <a:off x="785616" y="1213067"/>
                  <a:ext cx="1433989" cy="74782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2" name="Oval 31"/>
                <p:cNvSpPr/>
                <p:nvPr/>
              </p:nvSpPr>
              <p:spPr>
                <a:xfrm>
                  <a:off x="1180287" y="1298179"/>
                  <a:ext cx="644646" cy="5775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p:cNvSpPr/>
                <p:nvPr/>
              </p:nvSpPr>
              <p:spPr>
                <a:xfrm>
                  <a:off x="1264656" y="1389623"/>
                  <a:ext cx="475118" cy="425703"/>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grpSp>
        <p:sp>
          <p:nvSpPr>
            <p:cNvPr id="28" name="TextBox 27"/>
            <p:cNvSpPr txBox="1"/>
            <p:nvPr/>
          </p:nvSpPr>
          <p:spPr>
            <a:xfrm>
              <a:off x="6647148" y="1361189"/>
              <a:ext cx="1990031" cy="584776"/>
            </a:xfrm>
            <a:prstGeom prst="rect">
              <a:avLst/>
            </a:prstGeom>
            <a:noFill/>
          </p:spPr>
          <p:txBody>
            <a:bodyPr wrap="square" rtlCol="0" anchor="ctr" anchorCtr="0">
              <a:spAutoFit/>
            </a:bodyPr>
            <a:lstStyle/>
            <a:p>
              <a:r>
                <a:rPr lang="en-US" sz="3200" dirty="0" smtClean="0"/>
                <a:t>Observer</a:t>
              </a:r>
              <a:endParaRPr lang="en-US" sz="3200" dirty="0"/>
            </a:p>
          </p:txBody>
        </p:sp>
      </p:grpSp>
      <p:sp>
        <p:nvSpPr>
          <p:cNvPr id="4" name="Slide Number Placeholder 3"/>
          <p:cNvSpPr>
            <a:spLocks noGrp="1"/>
          </p:cNvSpPr>
          <p:nvPr>
            <p:ph type="sldNum" sz="quarter" idx="12"/>
          </p:nvPr>
        </p:nvSpPr>
        <p:spPr/>
        <p:txBody>
          <a:bodyPr/>
          <a:lstStyle/>
          <a:p>
            <a:fld id="{E3981485-6142-644C-AB0F-5A9188E1EB0B}" type="slidenum">
              <a:rPr lang="en-US" smtClean="0"/>
              <a:t>125</a:t>
            </a:fld>
            <a:endParaRPr lang="en-US" dirty="0"/>
          </a:p>
        </p:txBody>
      </p:sp>
    </p:spTree>
    <p:extLst>
      <p:ext uri="{BB962C8B-B14F-4D97-AF65-F5344CB8AC3E}">
        <p14:creationId xmlns:p14="http://schemas.microsoft.com/office/powerpoint/2010/main" val="2403571804"/>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Recipient Anonymity</a:t>
            </a:r>
            <a:endParaRPr lang="en-US" dirty="0"/>
          </a:p>
        </p:txBody>
      </p:sp>
      <p:grpSp>
        <p:nvGrpSpPr>
          <p:cNvPr id="23" name="Group 22"/>
          <p:cNvGrpSpPr/>
          <p:nvPr/>
        </p:nvGrpSpPr>
        <p:grpSpPr>
          <a:xfrm>
            <a:off x="816008" y="3668627"/>
            <a:ext cx="7511984" cy="2543891"/>
            <a:chOff x="1412631" y="3668627"/>
            <a:chExt cx="7511984" cy="2543891"/>
          </a:xfrm>
        </p:grpSpPr>
        <p:cxnSp>
          <p:nvCxnSpPr>
            <p:cNvPr id="38" name="Straight Arrow Connector 37"/>
            <p:cNvCxnSpPr>
              <a:stCxn id="25" idx="3"/>
              <a:endCxn id="39" idx="1"/>
            </p:cNvCxnSpPr>
            <p:nvPr/>
          </p:nvCxnSpPr>
          <p:spPr>
            <a:xfrm flipV="1">
              <a:off x="3830677" y="4938571"/>
              <a:ext cx="2675892" cy="4004"/>
            </a:xfrm>
            <a:prstGeom prst="straightConnector1">
              <a:avLst/>
            </a:pr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6506569" y="3668627"/>
              <a:ext cx="2418046" cy="253988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smtClean="0">
                  <a:solidFill>
                    <a:schemeClr val="tx1"/>
                  </a:solidFill>
                </a:rPr>
                <a:t>Recipient = ?</a:t>
              </a:r>
              <a:endParaRPr lang="en-US" sz="2800" dirty="0">
                <a:solidFill>
                  <a:schemeClr val="tx1"/>
                </a:solidFill>
              </a:endParaRPr>
            </a:p>
          </p:txBody>
        </p:sp>
        <p:sp>
          <p:nvSpPr>
            <p:cNvPr id="25" name="Rectangle 24"/>
            <p:cNvSpPr/>
            <p:nvPr/>
          </p:nvSpPr>
          <p:spPr>
            <a:xfrm>
              <a:off x="1412631" y="3672631"/>
              <a:ext cx="2418046" cy="253988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smtClean="0">
                  <a:solidFill>
                    <a:schemeClr val="tx1"/>
                  </a:solidFill>
                </a:rPr>
                <a:t>Sender = Alice</a:t>
              </a:r>
              <a:endParaRPr lang="en-US" sz="2800" dirty="0">
                <a:solidFill>
                  <a:schemeClr val="tx1"/>
                </a:solidFill>
              </a:endParaRPr>
            </a:p>
          </p:txBody>
        </p:sp>
      </p:grpSp>
      <p:grpSp>
        <p:nvGrpSpPr>
          <p:cNvPr id="22" name="Group 21"/>
          <p:cNvGrpSpPr/>
          <p:nvPr/>
        </p:nvGrpSpPr>
        <p:grpSpPr>
          <a:xfrm>
            <a:off x="3492431" y="1361189"/>
            <a:ext cx="2159139" cy="1071634"/>
            <a:chOff x="6562594" y="1361189"/>
            <a:chExt cx="2159139" cy="1071634"/>
          </a:xfrm>
        </p:grpSpPr>
        <p:grpSp>
          <p:nvGrpSpPr>
            <p:cNvPr id="27" name="Group 26"/>
            <p:cNvGrpSpPr/>
            <p:nvPr/>
          </p:nvGrpSpPr>
          <p:grpSpPr>
            <a:xfrm>
              <a:off x="6562594" y="1990878"/>
              <a:ext cx="2159139" cy="441945"/>
              <a:chOff x="6593604" y="1990878"/>
              <a:chExt cx="2159139" cy="441945"/>
            </a:xfrm>
          </p:grpSpPr>
          <p:grpSp>
            <p:nvGrpSpPr>
              <p:cNvPr id="29" name="Group 28"/>
              <p:cNvGrpSpPr/>
              <p:nvPr/>
            </p:nvGrpSpPr>
            <p:grpSpPr>
              <a:xfrm>
                <a:off x="6593604" y="1990878"/>
                <a:ext cx="839776" cy="437941"/>
                <a:chOff x="785616" y="1213067"/>
                <a:chExt cx="1433989" cy="747822"/>
              </a:xfrm>
            </p:grpSpPr>
            <p:sp>
              <p:nvSpPr>
                <p:cNvPr id="34" name="Oval 33"/>
                <p:cNvSpPr/>
                <p:nvPr/>
              </p:nvSpPr>
              <p:spPr>
                <a:xfrm>
                  <a:off x="785616" y="1213067"/>
                  <a:ext cx="1433989" cy="74782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5" name="Oval 34"/>
                <p:cNvSpPr/>
                <p:nvPr/>
              </p:nvSpPr>
              <p:spPr>
                <a:xfrm>
                  <a:off x="1180287" y="1298179"/>
                  <a:ext cx="644646" cy="5775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1264656" y="1389623"/>
                  <a:ext cx="475118" cy="425703"/>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grpSp>
            <p:nvGrpSpPr>
              <p:cNvPr id="30" name="Group 29"/>
              <p:cNvGrpSpPr/>
              <p:nvPr/>
            </p:nvGrpSpPr>
            <p:grpSpPr>
              <a:xfrm>
                <a:off x="7912967" y="1994882"/>
                <a:ext cx="839776" cy="437941"/>
                <a:chOff x="785616" y="1213067"/>
                <a:chExt cx="1433989" cy="747822"/>
              </a:xfrm>
            </p:grpSpPr>
            <p:sp>
              <p:nvSpPr>
                <p:cNvPr id="31" name="Oval 30"/>
                <p:cNvSpPr/>
                <p:nvPr/>
              </p:nvSpPr>
              <p:spPr>
                <a:xfrm>
                  <a:off x="785616" y="1213067"/>
                  <a:ext cx="1433989" cy="74782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2" name="Oval 31"/>
                <p:cNvSpPr/>
                <p:nvPr/>
              </p:nvSpPr>
              <p:spPr>
                <a:xfrm>
                  <a:off x="1180287" y="1298179"/>
                  <a:ext cx="644646" cy="5775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p:cNvSpPr/>
                <p:nvPr/>
              </p:nvSpPr>
              <p:spPr>
                <a:xfrm>
                  <a:off x="1264656" y="1389623"/>
                  <a:ext cx="475118" cy="425703"/>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grpSp>
        <p:sp>
          <p:nvSpPr>
            <p:cNvPr id="28" name="TextBox 27"/>
            <p:cNvSpPr txBox="1"/>
            <p:nvPr/>
          </p:nvSpPr>
          <p:spPr>
            <a:xfrm>
              <a:off x="6647148" y="1361189"/>
              <a:ext cx="1990031" cy="584776"/>
            </a:xfrm>
            <a:prstGeom prst="rect">
              <a:avLst/>
            </a:prstGeom>
            <a:noFill/>
          </p:spPr>
          <p:txBody>
            <a:bodyPr wrap="square" rtlCol="0" anchor="ctr" anchorCtr="0">
              <a:spAutoFit/>
            </a:bodyPr>
            <a:lstStyle/>
            <a:p>
              <a:r>
                <a:rPr lang="en-US" sz="3200" dirty="0" smtClean="0"/>
                <a:t>Observer</a:t>
              </a:r>
              <a:endParaRPr lang="en-US" sz="3200" dirty="0"/>
            </a:p>
          </p:txBody>
        </p:sp>
      </p:grpSp>
      <p:sp>
        <p:nvSpPr>
          <p:cNvPr id="4" name="Slide Number Placeholder 3"/>
          <p:cNvSpPr>
            <a:spLocks noGrp="1"/>
          </p:cNvSpPr>
          <p:nvPr>
            <p:ph type="sldNum" sz="quarter" idx="12"/>
          </p:nvPr>
        </p:nvSpPr>
        <p:spPr/>
        <p:txBody>
          <a:bodyPr/>
          <a:lstStyle/>
          <a:p>
            <a:fld id="{E3981485-6142-644C-AB0F-5A9188E1EB0B}" type="slidenum">
              <a:rPr lang="en-US" smtClean="0"/>
              <a:t>126</a:t>
            </a:fld>
            <a:endParaRPr lang="en-US" dirty="0"/>
          </a:p>
        </p:txBody>
      </p:sp>
    </p:spTree>
    <p:extLst>
      <p:ext uri="{BB962C8B-B14F-4D97-AF65-F5344CB8AC3E}">
        <p14:creationId xmlns:p14="http://schemas.microsoft.com/office/powerpoint/2010/main" val="3592420086"/>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Untraceability</a:t>
            </a:r>
            <a:endParaRPr lang="en-US" dirty="0"/>
          </a:p>
        </p:txBody>
      </p:sp>
      <p:grpSp>
        <p:nvGrpSpPr>
          <p:cNvPr id="23" name="Group 22"/>
          <p:cNvGrpSpPr/>
          <p:nvPr/>
        </p:nvGrpSpPr>
        <p:grpSpPr>
          <a:xfrm>
            <a:off x="816008" y="3668627"/>
            <a:ext cx="7511984" cy="2543891"/>
            <a:chOff x="1412631" y="3668627"/>
            <a:chExt cx="7511984" cy="2543891"/>
          </a:xfrm>
        </p:grpSpPr>
        <p:cxnSp>
          <p:nvCxnSpPr>
            <p:cNvPr id="38" name="Straight Arrow Connector 37"/>
            <p:cNvCxnSpPr>
              <a:stCxn id="25" idx="3"/>
              <a:endCxn id="39" idx="1"/>
            </p:cNvCxnSpPr>
            <p:nvPr/>
          </p:nvCxnSpPr>
          <p:spPr>
            <a:xfrm flipV="1">
              <a:off x="3830677" y="4938571"/>
              <a:ext cx="2675892" cy="4004"/>
            </a:xfrm>
            <a:prstGeom prst="straightConnector1">
              <a:avLst/>
            </a:pr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6506569" y="3668627"/>
              <a:ext cx="2418046" cy="253988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smtClean="0">
                  <a:solidFill>
                    <a:schemeClr val="tx1"/>
                  </a:solidFill>
                </a:rPr>
                <a:t>Recipient = ?</a:t>
              </a:r>
              <a:endParaRPr lang="en-US" sz="2800" dirty="0">
                <a:solidFill>
                  <a:schemeClr val="tx1"/>
                </a:solidFill>
              </a:endParaRPr>
            </a:p>
          </p:txBody>
        </p:sp>
        <p:sp>
          <p:nvSpPr>
            <p:cNvPr id="25" name="Rectangle 24"/>
            <p:cNvSpPr/>
            <p:nvPr/>
          </p:nvSpPr>
          <p:spPr>
            <a:xfrm>
              <a:off x="1412631" y="3672631"/>
              <a:ext cx="2418046" cy="253988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smtClean="0">
                  <a:solidFill>
                    <a:schemeClr val="tx1"/>
                  </a:solidFill>
                </a:rPr>
                <a:t>Sender = ?</a:t>
              </a:r>
              <a:endParaRPr lang="en-US" sz="2800" dirty="0">
                <a:solidFill>
                  <a:schemeClr val="tx1"/>
                </a:solidFill>
              </a:endParaRPr>
            </a:p>
          </p:txBody>
        </p:sp>
      </p:grpSp>
      <p:grpSp>
        <p:nvGrpSpPr>
          <p:cNvPr id="22" name="Group 21"/>
          <p:cNvGrpSpPr/>
          <p:nvPr/>
        </p:nvGrpSpPr>
        <p:grpSpPr>
          <a:xfrm>
            <a:off x="3492431" y="1361189"/>
            <a:ext cx="2159139" cy="1071634"/>
            <a:chOff x="6562594" y="1361189"/>
            <a:chExt cx="2159139" cy="1071634"/>
          </a:xfrm>
        </p:grpSpPr>
        <p:grpSp>
          <p:nvGrpSpPr>
            <p:cNvPr id="27" name="Group 26"/>
            <p:cNvGrpSpPr/>
            <p:nvPr/>
          </p:nvGrpSpPr>
          <p:grpSpPr>
            <a:xfrm>
              <a:off x="6562594" y="1990878"/>
              <a:ext cx="2159139" cy="441945"/>
              <a:chOff x="6593604" y="1990878"/>
              <a:chExt cx="2159139" cy="441945"/>
            </a:xfrm>
          </p:grpSpPr>
          <p:grpSp>
            <p:nvGrpSpPr>
              <p:cNvPr id="29" name="Group 28"/>
              <p:cNvGrpSpPr/>
              <p:nvPr/>
            </p:nvGrpSpPr>
            <p:grpSpPr>
              <a:xfrm>
                <a:off x="6593604" y="1990878"/>
                <a:ext cx="839776" cy="437941"/>
                <a:chOff x="785616" y="1213067"/>
                <a:chExt cx="1433989" cy="747822"/>
              </a:xfrm>
            </p:grpSpPr>
            <p:sp>
              <p:nvSpPr>
                <p:cNvPr id="34" name="Oval 33"/>
                <p:cNvSpPr/>
                <p:nvPr/>
              </p:nvSpPr>
              <p:spPr>
                <a:xfrm>
                  <a:off x="785616" y="1213067"/>
                  <a:ext cx="1433989" cy="74782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5" name="Oval 34"/>
                <p:cNvSpPr/>
                <p:nvPr/>
              </p:nvSpPr>
              <p:spPr>
                <a:xfrm>
                  <a:off x="1180287" y="1298179"/>
                  <a:ext cx="644646" cy="5775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1264656" y="1389623"/>
                  <a:ext cx="475118" cy="425703"/>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grpSp>
            <p:nvGrpSpPr>
              <p:cNvPr id="30" name="Group 29"/>
              <p:cNvGrpSpPr/>
              <p:nvPr/>
            </p:nvGrpSpPr>
            <p:grpSpPr>
              <a:xfrm>
                <a:off x="7912967" y="1994882"/>
                <a:ext cx="839776" cy="437941"/>
                <a:chOff x="785616" y="1213067"/>
                <a:chExt cx="1433989" cy="747822"/>
              </a:xfrm>
            </p:grpSpPr>
            <p:sp>
              <p:nvSpPr>
                <p:cNvPr id="31" name="Oval 30"/>
                <p:cNvSpPr/>
                <p:nvPr/>
              </p:nvSpPr>
              <p:spPr>
                <a:xfrm>
                  <a:off x="785616" y="1213067"/>
                  <a:ext cx="1433989" cy="74782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2" name="Oval 31"/>
                <p:cNvSpPr/>
                <p:nvPr/>
              </p:nvSpPr>
              <p:spPr>
                <a:xfrm>
                  <a:off x="1180287" y="1298179"/>
                  <a:ext cx="644646" cy="5775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p:cNvSpPr/>
                <p:nvPr/>
              </p:nvSpPr>
              <p:spPr>
                <a:xfrm>
                  <a:off x="1264656" y="1389623"/>
                  <a:ext cx="475118" cy="425703"/>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grpSp>
        <p:sp>
          <p:nvSpPr>
            <p:cNvPr id="28" name="TextBox 27"/>
            <p:cNvSpPr txBox="1"/>
            <p:nvPr/>
          </p:nvSpPr>
          <p:spPr>
            <a:xfrm>
              <a:off x="6647148" y="1361189"/>
              <a:ext cx="1990031" cy="584776"/>
            </a:xfrm>
            <a:prstGeom prst="rect">
              <a:avLst/>
            </a:prstGeom>
            <a:noFill/>
          </p:spPr>
          <p:txBody>
            <a:bodyPr wrap="square" rtlCol="0" anchor="ctr" anchorCtr="0">
              <a:spAutoFit/>
            </a:bodyPr>
            <a:lstStyle/>
            <a:p>
              <a:r>
                <a:rPr lang="en-US" sz="3200" dirty="0" smtClean="0"/>
                <a:t>Observer</a:t>
              </a:r>
              <a:endParaRPr lang="en-US" sz="3200" dirty="0"/>
            </a:p>
          </p:txBody>
        </p:sp>
      </p:grpSp>
      <p:sp>
        <p:nvSpPr>
          <p:cNvPr id="4" name="Slide Number Placeholder 3"/>
          <p:cNvSpPr>
            <a:spLocks noGrp="1"/>
          </p:cNvSpPr>
          <p:nvPr>
            <p:ph type="sldNum" sz="quarter" idx="12"/>
          </p:nvPr>
        </p:nvSpPr>
        <p:spPr/>
        <p:txBody>
          <a:bodyPr/>
          <a:lstStyle/>
          <a:p>
            <a:fld id="{E3981485-6142-644C-AB0F-5A9188E1EB0B}" type="slidenum">
              <a:rPr lang="en-US" smtClean="0"/>
              <a:t>127</a:t>
            </a:fld>
            <a:endParaRPr lang="en-US" dirty="0"/>
          </a:p>
        </p:txBody>
      </p:sp>
    </p:spTree>
    <p:extLst>
      <p:ext uri="{BB962C8B-B14F-4D97-AF65-F5344CB8AC3E}">
        <p14:creationId xmlns:p14="http://schemas.microsoft.com/office/powerpoint/2010/main" val="865797594"/>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Unlinkability</a:t>
            </a:r>
            <a:endParaRPr lang="en-US" dirty="0"/>
          </a:p>
        </p:txBody>
      </p:sp>
      <p:grpSp>
        <p:nvGrpSpPr>
          <p:cNvPr id="23" name="Group 22"/>
          <p:cNvGrpSpPr/>
          <p:nvPr/>
        </p:nvGrpSpPr>
        <p:grpSpPr>
          <a:xfrm>
            <a:off x="816008" y="3666625"/>
            <a:ext cx="7511984" cy="2543891"/>
            <a:chOff x="1412631" y="3668627"/>
            <a:chExt cx="7511984" cy="2543891"/>
          </a:xfrm>
        </p:grpSpPr>
        <p:cxnSp>
          <p:nvCxnSpPr>
            <p:cNvPr id="38" name="Straight Arrow Connector 37"/>
            <p:cNvCxnSpPr>
              <a:stCxn id="25" idx="3"/>
              <a:endCxn id="39" idx="1"/>
            </p:cNvCxnSpPr>
            <p:nvPr/>
          </p:nvCxnSpPr>
          <p:spPr>
            <a:xfrm flipV="1">
              <a:off x="3830677" y="4938571"/>
              <a:ext cx="2675892" cy="4004"/>
            </a:xfrm>
            <a:prstGeom prst="straightConnector1">
              <a:avLst/>
            </a:pr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6506569" y="3668627"/>
              <a:ext cx="2418046" cy="253988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smtClean="0">
                  <a:solidFill>
                    <a:schemeClr val="tx1"/>
                  </a:solidFill>
                </a:rPr>
                <a:t>Recipient = ?</a:t>
              </a:r>
              <a:endParaRPr lang="en-US" sz="2800" dirty="0">
                <a:solidFill>
                  <a:schemeClr val="tx1"/>
                </a:solidFill>
              </a:endParaRPr>
            </a:p>
          </p:txBody>
        </p:sp>
        <p:sp>
          <p:nvSpPr>
            <p:cNvPr id="25" name="Rectangle 24"/>
            <p:cNvSpPr/>
            <p:nvPr/>
          </p:nvSpPr>
          <p:spPr>
            <a:xfrm>
              <a:off x="1412631" y="3672631"/>
              <a:ext cx="2418046" cy="2539887"/>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smtClean="0">
                  <a:solidFill>
                    <a:schemeClr val="tx1"/>
                  </a:solidFill>
                </a:rPr>
                <a:t>Name= ?</a:t>
              </a:r>
              <a:endParaRPr lang="en-US" sz="2800" dirty="0">
                <a:solidFill>
                  <a:schemeClr val="tx1"/>
                </a:solidFill>
              </a:endParaRPr>
            </a:p>
          </p:txBody>
        </p:sp>
      </p:grpSp>
      <p:pic>
        <p:nvPicPr>
          <p:cNvPr id="4" name="Picture 3"/>
          <p:cNvPicPr>
            <a:picLocks noChangeAspect="1"/>
          </p:cNvPicPr>
          <p:nvPr/>
        </p:nvPicPr>
        <p:blipFill>
          <a:blip r:embed="rId2"/>
          <a:stretch>
            <a:fillRect/>
          </a:stretch>
        </p:blipFill>
        <p:spPr>
          <a:xfrm>
            <a:off x="5887692" y="3272293"/>
            <a:ext cx="2499416" cy="3332555"/>
          </a:xfrm>
          <a:prstGeom prst="rect">
            <a:avLst/>
          </a:prstGeom>
        </p:spPr>
      </p:pic>
      <p:grpSp>
        <p:nvGrpSpPr>
          <p:cNvPr id="22" name="Group 21"/>
          <p:cNvGrpSpPr/>
          <p:nvPr/>
        </p:nvGrpSpPr>
        <p:grpSpPr>
          <a:xfrm>
            <a:off x="3492431" y="1361189"/>
            <a:ext cx="2159139" cy="1071634"/>
            <a:chOff x="6562594" y="1361189"/>
            <a:chExt cx="2159139" cy="1071634"/>
          </a:xfrm>
        </p:grpSpPr>
        <p:grpSp>
          <p:nvGrpSpPr>
            <p:cNvPr id="27" name="Group 26"/>
            <p:cNvGrpSpPr/>
            <p:nvPr/>
          </p:nvGrpSpPr>
          <p:grpSpPr>
            <a:xfrm>
              <a:off x="6562594" y="1990878"/>
              <a:ext cx="2159139" cy="441945"/>
              <a:chOff x="6593604" y="1990878"/>
              <a:chExt cx="2159139" cy="441945"/>
            </a:xfrm>
          </p:grpSpPr>
          <p:grpSp>
            <p:nvGrpSpPr>
              <p:cNvPr id="29" name="Group 28"/>
              <p:cNvGrpSpPr/>
              <p:nvPr/>
            </p:nvGrpSpPr>
            <p:grpSpPr>
              <a:xfrm>
                <a:off x="6593604" y="1990878"/>
                <a:ext cx="839776" cy="437941"/>
                <a:chOff x="785616" y="1213067"/>
                <a:chExt cx="1433989" cy="747822"/>
              </a:xfrm>
            </p:grpSpPr>
            <p:sp>
              <p:nvSpPr>
                <p:cNvPr id="34" name="Oval 33"/>
                <p:cNvSpPr/>
                <p:nvPr/>
              </p:nvSpPr>
              <p:spPr>
                <a:xfrm>
                  <a:off x="785616" y="1213067"/>
                  <a:ext cx="1433989" cy="74782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5" name="Oval 34"/>
                <p:cNvSpPr/>
                <p:nvPr/>
              </p:nvSpPr>
              <p:spPr>
                <a:xfrm>
                  <a:off x="1180287" y="1298179"/>
                  <a:ext cx="644646" cy="5775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1264656" y="1389623"/>
                  <a:ext cx="475118" cy="425703"/>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grpSp>
            <p:nvGrpSpPr>
              <p:cNvPr id="30" name="Group 29"/>
              <p:cNvGrpSpPr/>
              <p:nvPr/>
            </p:nvGrpSpPr>
            <p:grpSpPr>
              <a:xfrm>
                <a:off x="7912967" y="1994882"/>
                <a:ext cx="839776" cy="437941"/>
                <a:chOff x="785616" y="1213067"/>
                <a:chExt cx="1433989" cy="747822"/>
              </a:xfrm>
            </p:grpSpPr>
            <p:sp>
              <p:nvSpPr>
                <p:cNvPr id="31" name="Oval 30"/>
                <p:cNvSpPr/>
                <p:nvPr/>
              </p:nvSpPr>
              <p:spPr>
                <a:xfrm>
                  <a:off x="785616" y="1213067"/>
                  <a:ext cx="1433989" cy="74782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2" name="Oval 31"/>
                <p:cNvSpPr/>
                <p:nvPr/>
              </p:nvSpPr>
              <p:spPr>
                <a:xfrm>
                  <a:off x="1180287" y="1298179"/>
                  <a:ext cx="644646" cy="5775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p:cNvSpPr/>
                <p:nvPr/>
              </p:nvSpPr>
              <p:spPr>
                <a:xfrm>
                  <a:off x="1264656" y="1389623"/>
                  <a:ext cx="475118" cy="425703"/>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grpSp>
        <p:sp>
          <p:nvSpPr>
            <p:cNvPr id="28" name="TextBox 27"/>
            <p:cNvSpPr txBox="1"/>
            <p:nvPr/>
          </p:nvSpPr>
          <p:spPr>
            <a:xfrm>
              <a:off x="6647148" y="1361189"/>
              <a:ext cx="1990031" cy="584776"/>
            </a:xfrm>
            <a:prstGeom prst="rect">
              <a:avLst/>
            </a:prstGeom>
            <a:noFill/>
          </p:spPr>
          <p:txBody>
            <a:bodyPr wrap="square" rtlCol="0" anchor="ctr" anchorCtr="0">
              <a:spAutoFit/>
            </a:bodyPr>
            <a:lstStyle/>
            <a:p>
              <a:r>
                <a:rPr lang="en-US" sz="3200" dirty="0" smtClean="0"/>
                <a:t>Observer</a:t>
              </a:r>
              <a:endParaRPr lang="en-US" sz="3200" dirty="0"/>
            </a:p>
          </p:txBody>
        </p:sp>
      </p:grpSp>
      <p:sp>
        <p:nvSpPr>
          <p:cNvPr id="5" name="Slide Number Placeholder 4"/>
          <p:cNvSpPr>
            <a:spLocks noGrp="1"/>
          </p:cNvSpPr>
          <p:nvPr>
            <p:ph type="sldNum" sz="quarter" idx="12"/>
          </p:nvPr>
        </p:nvSpPr>
        <p:spPr/>
        <p:txBody>
          <a:bodyPr/>
          <a:lstStyle/>
          <a:p>
            <a:fld id="{E3981485-6142-644C-AB0F-5A9188E1EB0B}" type="slidenum">
              <a:rPr lang="en-US" smtClean="0"/>
              <a:t>128</a:t>
            </a:fld>
            <a:endParaRPr lang="en-US" dirty="0"/>
          </a:p>
        </p:txBody>
      </p:sp>
    </p:spTree>
    <p:extLst>
      <p:ext uri="{BB962C8B-B14F-4D97-AF65-F5344CB8AC3E}">
        <p14:creationId xmlns:p14="http://schemas.microsoft.com/office/powerpoint/2010/main" val="2118441967"/>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Dining Cryptographers Problem</a:t>
            </a:r>
            <a:endParaRPr lang="en-US" dirty="0"/>
          </a:p>
        </p:txBody>
      </p:sp>
      <p:grpSp>
        <p:nvGrpSpPr>
          <p:cNvPr id="10" name="Group 9"/>
          <p:cNvGrpSpPr/>
          <p:nvPr/>
        </p:nvGrpSpPr>
        <p:grpSpPr>
          <a:xfrm>
            <a:off x="1906657" y="1262771"/>
            <a:ext cx="5330686" cy="5450715"/>
            <a:chOff x="701564" y="1262771"/>
            <a:chExt cx="5330686" cy="5450715"/>
          </a:xfrm>
        </p:grpSpPr>
        <p:sp>
          <p:nvSpPr>
            <p:cNvPr id="3" name="Oval 2"/>
            <p:cNvSpPr/>
            <p:nvPr/>
          </p:nvSpPr>
          <p:spPr>
            <a:xfrm>
              <a:off x="2207041" y="2810794"/>
              <a:ext cx="2354669" cy="2354669"/>
            </a:xfrm>
            <a:prstGeom prst="ellipse">
              <a:avLst/>
            </a:prstGeom>
            <a:blipFill rotWithShape="1">
              <a:blip r:embed="rId2"/>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Oval 3"/>
            <p:cNvSpPr/>
            <p:nvPr/>
          </p:nvSpPr>
          <p:spPr>
            <a:xfrm>
              <a:off x="2791246" y="1262771"/>
              <a:ext cx="1189478" cy="118947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Alice</a:t>
              </a:r>
            </a:p>
          </p:txBody>
        </p:sp>
        <p:sp>
          <p:nvSpPr>
            <p:cNvPr id="5" name="Oval 4"/>
            <p:cNvSpPr/>
            <p:nvPr/>
          </p:nvSpPr>
          <p:spPr>
            <a:xfrm>
              <a:off x="4842772" y="3393389"/>
              <a:ext cx="1189478" cy="1189478"/>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Bob</a:t>
              </a:r>
            </a:p>
          </p:txBody>
        </p:sp>
        <p:sp>
          <p:nvSpPr>
            <p:cNvPr id="6" name="Oval 5"/>
            <p:cNvSpPr/>
            <p:nvPr/>
          </p:nvSpPr>
          <p:spPr>
            <a:xfrm>
              <a:off x="701564" y="3393389"/>
              <a:ext cx="1189478" cy="118947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Charlie</a:t>
              </a:r>
            </a:p>
          </p:txBody>
        </p:sp>
        <p:sp>
          <p:nvSpPr>
            <p:cNvPr id="7" name="Oval 6"/>
            <p:cNvSpPr/>
            <p:nvPr/>
          </p:nvSpPr>
          <p:spPr>
            <a:xfrm>
              <a:off x="2791246" y="5524008"/>
              <a:ext cx="1189478" cy="1189478"/>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Dave</a:t>
              </a:r>
            </a:p>
          </p:txBody>
        </p:sp>
      </p:grpSp>
      <p:sp>
        <p:nvSpPr>
          <p:cNvPr id="9" name="Slide Number Placeholder 8"/>
          <p:cNvSpPr>
            <a:spLocks noGrp="1"/>
          </p:cNvSpPr>
          <p:nvPr>
            <p:ph type="sldNum" sz="quarter" idx="12"/>
          </p:nvPr>
        </p:nvSpPr>
        <p:spPr/>
        <p:txBody>
          <a:bodyPr/>
          <a:lstStyle/>
          <a:p>
            <a:fld id="{E3981485-6142-644C-AB0F-5A9188E1EB0B}" type="slidenum">
              <a:rPr lang="en-US" smtClean="0"/>
              <a:t>129</a:t>
            </a:fld>
            <a:endParaRPr lang="en-US" dirty="0"/>
          </a:p>
        </p:txBody>
      </p:sp>
    </p:spTree>
    <p:extLst>
      <p:ext uri="{BB962C8B-B14F-4D97-AF65-F5344CB8AC3E}">
        <p14:creationId xmlns:p14="http://schemas.microsoft.com/office/powerpoint/2010/main" val="314419430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My Approach</a:t>
            </a:r>
            <a:endParaRPr lang="en-US" dirty="0"/>
          </a:p>
        </p:txBody>
      </p:sp>
      <p:sp>
        <p:nvSpPr>
          <p:cNvPr id="5" name="Slide Number Placeholder 4"/>
          <p:cNvSpPr>
            <a:spLocks noGrp="1"/>
          </p:cNvSpPr>
          <p:nvPr>
            <p:ph type="sldNum" sz="quarter" idx="12"/>
          </p:nvPr>
        </p:nvSpPr>
        <p:spPr/>
        <p:txBody>
          <a:bodyPr/>
          <a:lstStyle/>
          <a:p>
            <a:fld id="{E3981485-6142-644C-AB0F-5A9188E1EB0B}" type="slidenum">
              <a:rPr lang="en-US" smtClean="0"/>
              <a:t>13</a:t>
            </a:fld>
            <a:endParaRPr lang="en-US" dirty="0"/>
          </a:p>
        </p:txBody>
      </p:sp>
      <p:sp>
        <p:nvSpPr>
          <p:cNvPr id="6" name="Text Box 8"/>
          <p:cNvSpPr txBox="1">
            <a:spLocks noChangeArrowheads="1"/>
          </p:cNvSpPr>
          <p:nvPr/>
        </p:nvSpPr>
        <p:spPr bwMode="auto">
          <a:xfrm>
            <a:off x="0" y="1283821"/>
            <a:ext cx="9144000" cy="2862322"/>
          </a:xfrm>
          <a:prstGeom prst="rect">
            <a:avLst/>
          </a:prstGeom>
          <a:noFill/>
          <a:ln w="9525">
            <a:noFill/>
            <a:miter lim="800000"/>
            <a:headEnd/>
            <a:tailEnd/>
          </a:ln>
        </p:spPr>
        <p:txBody>
          <a:bodyPr wrap="square">
            <a:prstTxWarp prst="textNoShape">
              <a:avLst/>
            </a:prstTxWarp>
            <a:spAutoFit/>
          </a:bodyPr>
          <a:lstStyle/>
          <a:p>
            <a:endParaRPr lang="en-US" sz="2000" dirty="0" smtClean="0">
              <a:solidFill>
                <a:srgbClr val="000000"/>
              </a:solidFill>
              <a:latin typeface="Century Gothic" charset="0"/>
              <a:ea typeface="Century Gothic" charset="0"/>
              <a:cs typeface="Century Gothic" charset="0"/>
            </a:endParaRPr>
          </a:p>
          <a:p>
            <a:pPr algn="ctr"/>
            <a:endParaRPr lang="en-US" sz="2000" dirty="0" smtClean="0">
              <a:solidFill>
                <a:srgbClr val="000000"/>
              </a:solidFill>
              <a:latin typeface="Century Gothic" charset="0"/>
              <a:ea typeface="Century Gothic" charset="0"/>
              <a:cs typeface="Century Gothic" charset="0"/>
            </a:endParaRPr>
          </a:p>
          <a:p>
            <a:pPr algn="ctr"/>
            <a:endParaRPr lang="en-US" sz="2000" dirty="0">
              <a:solidFill>
                <a:srgbClr val="000000"/>
              </a:solidFill>
              <a:latin typeface="Century Gothic" charset="0"/>
              <a:ea typeface="Century Gothic" charset="0"/>
              <a:cs typeface="Century Gothic" charset="0"/>
            </a:endParaRPr>
          </a:p>
          <a:p>
            <a:pPr algn="ctr"/>
            <a:endParaRPr lang="en-US" sz="2000" dirty="0" smtClean="0">
              <a:solidFill>
                <a:srgbClr val="000000"/>
              </a:solidFill>
              <a:latin typeface="Century Gothic" charset="0"/>
              <a:ea typeface="Century Gothic" charset="0"/>
              <a:cs typeface="Century Gothic" charset="0"/>
            </a:endParaRPr>
          </a:p>
          <a:p>
            <a:pPr algn="ctr"/>
            <a:endParaRPr lang="en-US" sz="2000" dirty="0">
              <a:solidFill>
                <a:srgbClr val="000000"/>
              </a:solidFill>
              <a:latin typeface="Century Gothic" charset="0"/>
              <a:ea typeface="Century Gothic" charset="0"/>
              <a:cs typeface="Century Gothic" charset="0"/>
            </a:endParaRPr>
          </a:p>
          <a:p>
            <a:pPr algn="ctr"/>
            <a:endParaRPr lang="en-US" sz="4000" dirty="0" smtClean="0">
              <a:solidFill>
                <a:srgbClr val="000000"/>
              </a:solidFill>
              <a:latin typeface="Century Gothic" charset="0"/>
              <a:ea typeface="Century Gothic" charset="0"/>
              <a:cs typeface="Century Gothic" charset="0"/>
            </a:endParaRPr>
          </a:p>
          <a:p>
            <a:pPr algn="ctr"/>
            <a:r>
              <a:rPr lang="en-US" sz="4000" dirty="0" smtClean="0">
                <a:solidFill>
                  <a:srgbClr val="000000"/>
                </a:solidFill>
                <a:latin typeface="Century Gothic" charset="0"/>
                <a:ea typeface="Century Gothic" charset="0"/>
                <a:cs typeface="Century Gothic" charset="0"/>
              </a:rPr>
              <a:t>Property-based Identities</a:t>
            </a:r>
          </a:p>
        </p:txBody>
      </p:sp>
    </p:spTree>
    <p:extLst>
      <p:ext uri="{BB962C8B-B14F-4D97-AF65-F5344CB8AC3E}">
        <p14:creationId xmlns:p14="http://schemas.microsoft.com/office/powerpoint/2010/main" val="1249439883"/>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k-Anonymity</a:t>
            </a:r>
            <a:endParaRPr lang="en-US" dirty="0"/>
          </a:p>
        </p:txBody>
      </p:sp>
      <p:grpSp>
        <p:nvGrpSpPr>
          <p:cNvPr id="3" name="Group 2"/>
          <p:cNvGrpSpPr/>
          <p:nvPr/>
        </p:nvGrpSpPr>
        <p:grpSpPr>
          <a:xfrm>
            <a:off x="1949944" y="2314591"/>
            <a:ext cx="5244113" cy="3105724"/>
            <a:chOff x="1412476" y="2468999"/>
            <a:chExt cx="6694423" cy="3964642"/>
          </a:xfrm>
        </p:grpSpPr>
        <p:sp>
          <p:nvSpPr>
            <p:cNvPr id="4" name="Oval 3"/>
            <p:cNvSpPr/>
            <p:nvPr/>
          </p:nvSpPr>
          <p:spPr>
            <a:xfrm>
              <a:off x="1412476" y="2468999"/>
              <a:ext cx="6694423" cy="39646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p:txBody>
        </p:sp>
        <p:sp>
          <p:nvSpPr>
            <p:cNvPr id="5" name="Oval 4"/>
            <p:cNvSpPr/>
            <p:nvPr/>
          </p:nvSpPr>
          <p:spPr>
            <a:xfrm>
              <a:off x="2225246" y="3321937"/>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6" name="Oval 5"/>
            <p:cNvSpPr/>
            <p:nvPr/>
          </p:nvSpPr>
          <p:spPr>
            <a:xfrm>
              <a:off x="4663355" y="3730403"/>
              <a:ext cx="834629" cy="747821"/>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7" name="Oval 6"/>
            <p:cNvSpPr/>
            <p:nvPr/>
          </p:nvSpPr>
          <p:spPr>
            <a:xfrm>
              <a:off x="5080670" y="4850388"/>
              <a:ext cx="834629" cy="747821"/>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8" name="Oval 7"/>
            <p:cNvSpPr/>
            <p:nvPr/>
          </p:nvSpPr>
          <p:spPr>
            <a:xfrm>
              <a:off x="3601320" y="4850388"/>
              <a:ext cx="834629" cy="747821"/>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9" name="Oval 8"/>
            <p:cNvSpPr/>
            <p:nvPr/>
          </p:nvSpPr>
          <p:spPr>
            <a:xfrm>
              <a:off x="6377682" y="4006069"/>
              <a:ext cx="834629" cy="747821"/>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10" name="Oval 9"/>
            <p:cNvSpPr/>
            <p:nvPr/>
          </p:nvSpPr>
          <p:spPr>
            <a:xfrm>
              <a:off x="3903105" y="2884337"/>
              <a:ext cx="834629" cy="747821"/>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11" name="Oval 10"/>
            <p:cNvSpPr/>
            <p:nvPr/>
          </p:nvSpPr>
          <p:spPr>
            <a:xfrm>
              <a:off x="1981437" y="4360578"/>
              <a:ext cx="834629" cy="747821"/>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grpSp>
      <p:sp>
        <p:nvSpPr>
          <p:cNvPr id="12" name="TextBox 11"/>
          <p:cNvSpPr txBox="1"/>
          <p:nvPr/>
        </p:nvSpPr>
        <p:spPr>
          <a:xfrm>
            <a:off x="1269031" y="5732164"/>
            <a:ext cx="6605939" cy="646331"/>
          </a:xfrm>
          <a:prstGeom prst="rect">
            <a:avLst/>
          </a:prstGeom>
          <a:noFill/>
        </p:spPr>
        <p:txBody>
          <a:bodyPr wrap="square" rtlCol="0">
            <a:spAutoFit/>
          </a:bodyPr>
          <a:lstStyle/>
          <a:p>
            <a:pPr algn="ctr"/>
            <a:r>
              <a:rPr lang="en-US" sz="3600" dirty="0" smtClean="0"/>
              <a:t>k indistinguishable objects</a:t>
            </a:r>
            <a:endParaRPr lang="en-US" sz="3600" dirty="0"/>
          </a:p>
        </p:txBody>
      </p:sp>
      <p:sp>
        <p:nvSpPr>
          <p:cNvPr id="14" name="Slide Number Placeholder 13"/>
          <p:cNvSpPr>
            <a:spLocks noGrp="1"/>
          </p:cNvSpPr>
          <p:nvPr>
            <p:ph type="sldNum" sz="quarter" idx="12"/>
          </p:nvPr>
        </p:nvSpPr>
        <p:spPr/>
        <p:txBody>
          <a:bodyPr/>
          <a:lstStyle/>
          <a:p>
            <a:fld id="{E3981485-6142-644C-AB0F-5A9188E1EB0B}" type="slidenum">
              <a:rPr lang="en-US" smtClean="0"/>
              <a:t>130</a:t>
            </a:fld>
            <a:endParaRPr lang="en-US" dirty="0"/>
          </a:p>
        </p:txBody>
      </p:sp>
    </p:spTree>
    <p:extLst>
      <p:ext uri="{BB962C8B-B14F-4D97-AF65-F5344CB8AC3E}">
        <p14:creationId xmlns:p14="http://schemas.microsoft.com/office/powerpoint/2010/main" val="2163590336"/>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Probabilistic Anonymity</a:t>
            </a:r>
            <a:endParaRPr lang="en-US" dirty="0"/>
          </a:p>
        </p:txBody>
      </p:sp>
      <p:pic>
        <p:nvPicPr>
          <p:cNvPr id="13" name="Picture 12"/>
          <p:cNvPicPr>
            <a:picLocks noChangeAspect="1"/>
          </p:cNvPicPr>
          <p:nvPr/>
        </p:nvPicPr>
        <p:blipFill>
          <a:blip r:embed="rId2"/>
          <a:stretch>
            <a:fillRect/>
          </a:stretch>
        </p:blipFill>
        <p:spPr>
          <a:xfrm>
            <a:off x="593876" y="1762723"/>
            <a:ext cx="2499416" cy="3332555"/>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1678811500"/>
              </p:ext>
            </p:extLst>
          </p:nvPr>
        </p:nvGraphicFramePr>
        <p:xfrm>
          <a:off x="3992866" y="1778686"/>
          <a:ext cx="4541336" cy="3300628"/>
        </p:xfrm>
        <a:graphic>
          <a:graphicData uri="http://schemas.openxmlformats.org/drawingml/2006/table">
            <a:tbl>
              <a:tblPr firstRow="1" bandRow="1">
                <a:tableStyleId>{7E9639D4-E3E2-4D34-9284-5A2195B3D0D7}</a:tableStyleId>
              </a:tblPr>
              <a:tblGrid>
                <a:gridCol w="2270668"/>
                <a:gridCol w="2270668"/>
              </a:tblGrid>
              <a:tr h="825157">
                <a:tc>
                  <a:txBody>
                    <a:bodyPr/>
                    <a:lstStyle/>
                    <a:p>
                      <a:r>
                        <a:rPr lang="en-US" dirty="0" smtClean="0"/>
                        <a:t>Name</a:t>
                      </a:r>
                      <a:endParaRPr lang="en-US" dirty="0"/>
                    </a:p>
                  </a:txBody>
                  <a:tcPr/>
                </a:tc>
                <a:tc>
                  <a:txBody>
                    <a:bodyPr/>
                    <a:lstStyle/>
                    <a:p>
                      <a:r>
                        <a:rPr lang="en-US" dirty="0" smtClean="0"/>
                        <a:t>Probability</a:t>
                      </a:r>
                      <a:endParaRPr lang="en-US" dirty="0"/>
                    </a:p>
                  </a:txBody>
                  <a:tcPr/>
                </a:tc>
              </a:tr>
              <a:tr h="825157">
                <a:tc>
                  <a:txBody>
                    <a:bodyPr/>
                    <a:lstStyle/>
                    <a:p>
                      <a:r>
                        <a:rPr lang="en-US" dirty="0" smtClean="0"/>
                        <a:t>Alice</a:t>
                      </a:r>
                      <a:endParaRPr lang="en-US" dirty="0"/>
                    </a:p>
                  </a:txBody>
                  <a:tcPr/>
                </a:tc>
                <a:tc>
                  <a:txBody>
                    <a:bodyPr/>
                    <a:lstStyle/>
                    <a:p>
                      <a:r>
                        <a:rPr lang="en-US" dirty="0" smtClean="0"/>
                        <a:t>0.75</a:t>
                      </a:r>
                      <a:endParaRPr lang="en-US" dirty="0"/>
                    </a:p>
                  </a:txBody>
                  <a:tcPr/>
                </a:tc>
              </a:tr>
              <a:tr h="825157">
                <a:tc>
                  <a:txBody>
                    <a:bodyPr/>
                    <a:lstStyle/>
                    <a:p>
                      <a:r>
                        <a:rPr lang="en-US" dirty="0" smtClean="0"/>
                        <a:t>Bob</a:t>
                      </a:r>
                      <a:endParaRPr lang="en-US" dirty="0"/>
                    </a:p>
                  </a:txBody>
                  <a:tcPr/>
                </a:tc>
                <a:tc>
                  <a:txBody>
                    <a:bodyPr/>
                    <a:lstStyle/>
                    <a:p>
                      <a:r>
                        <a:rPr lang="en-US" dirty="0" smtClean="0"/>
                        <a:t>0.05</a:t>
                      </a:r>
                      <a:endParaRPr lang="en-US" dirty="0"/>
                    </a:p>
                  </a:txBody>
                  <a:tcPr/>
                </a:tc>
              </a:tr>
              <a:tr h="825157">
                <a:tc>
                  <a:txBody>
                    <a:bodyPr/>
                    <a:lstStyle/>
                    <a:p>
                      <a:r>
                        <a:rPr lang="en-US" dirty="0" smtClean="0"/>
                        <a:t>Charlie</a:t>
                      </a:r>
                      <a:endParaRPr lang="en-US" dirty="0"/>
                    </a:p>
                  </a:txBody>
                  <a:tcPr/>
                </a:tc>
                <a:tc>
                  <a:txBody>
                    <a:bodyPr/>
                    <a:lstStyle/>
                    <a:p>
                      <a:r>
                        <a:rPr lang="en-US" dirty="0" smtClean="0"/>
                        <a:t>0.2</a:t>
                      </a:r>
                      <a:endParaRPr lang="en-US" dirty="0"/>
                    </a:p>
                  </a:txBody>
                  <a:tcPr/>
                </a:tc>
              </a:tr>
            </a:tbl>
          </a:graphicData>
        </a:graphic>
      </p:graphicFrame>
      <p:sp>
        <p:nvSpPr>
          <p:cNvPr id="4" name="Slide Number Placeholder 3"/>
          <p:cNvSpPr>
            <a:spLocks noGrp="1"/>
          </p:cNvSpPr>
          <p:nvPr>
            <p:ph type="sldNum" sz="quarter" idx="12"/>
          </p:nvPr>
        </p:nvSpPr>
        <p:spPr/>
        <p:txBody>
          <a:bodyPr/>
          <a:lstStyle/>
          <a:p>
            <a:fld id="{E3981485-6142-644C-AB0F-5A9188E1EB0B}" type="slidenum">
              <a:rPr lang="en-US" smtClean="0"/>
              <a:t>131</a:t>
            </a:fld>
            <a:endParaRPr lang="en-US" dirty="0"/>
          </a:p>
        </p:txBody>
      </p:sp>
    </p:spTree>
    <p:extLst>
      <p:ext uri="{BB962C8B-B14F-4D97-AF65-F5344CB8AC3E}">
        <p14:creationId xmlns:p14="http://schemas.microsoft.com/office/powerpoint/2010/main" val="2665282971"/>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Anonymity Set</a:t>
            </a:r>
            <a:endParaRPr lang="en-US" sz="2800" dirty="0"/>
          </a:p>
        </p:txBody>
      </p:sp>
      <p:grpSp>
        <p:nvGrpSpPr>
          <p:cNvPr id="27" name="Group 26"/>
          <p:cNvGrpSpPr/>
          <p:nvPr/>
        </p:nvGrpSpPr>
        <p:grpSpPr>
          <a:xfrm>
            <a:off x="170749" y="3385709"/>
            <a:ext cx="5244113" cy="3105724"/>
            <a:chOff x="644295" y="2201939"/>
            <a:chExt cx="5244113" cy="3105724"/>
          </a:xfrm>
        </p:grpSpPr>
        <p:grpSp>
          <p:nvGrpSpPr>
            <p:cNvPr id="26" name="Group 25"/>
            <p:cNvGrpSpPr/>
            <p:nvPr/>
          </p:nvGrpSpPr>
          <p:grpSpPr>
            <a:xfrm>
              <a:off x="644295" y="2201939"/>
              <a:ext cx="5244113" cy="3105724"/>
              <a:chOff x="644295" y="2201939"/>
              <a:chExt cx="5244113" cy="3105724"/>
            </a:xfrm>
          </p:grpSpPr>
          <p:sp>
            <p:nvSpPr>
              <p:cNvPr id="4" name="Oval 3"/>
              <p:cNvSpPr/>
              <p:nvPr/>
            </p:nvSpPr>
            <p:spPr>
              <a:xfrm>
                <a:off x="644295" y="2201939"/>
                <a:ext cx="5244113" cy="31057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smtClean="0"/>
              </a:p>
            </p:txBody>
          </p:sp>
          <p:sp>
            <p:nvSpPr>
              <p:cNvPr id="5" name="Oval 4"/>
              <p:cNvSpPr/>
              <p:nvPr/>
            </p:nvSpPr>
            <p:spPr>
              <a:xfrm>
                <a:off x="1280983" y="2870093"/>
                <a:ext cx="1336305" cy="119732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dirty="0" smtClean="0">
                    <a:solidFill>
                      <a:srgbClr val="000000"/>
                    </a:solidFill>
                  </a:rPr>
                  <a:t>Alice</a:t>
                </a:r>
                <a:endParaRPr lang="en-US" sz="1400" dirty="0">
                  <a:solidFill>
                    <a:srgbClr val="000000"/>
                  </a:solidFill>
                </a:endParaRPr>
              </a:p>
            </p:txBody>
          </p:sp>
        </p:grpSp>
        <p:sp>
          <p:nvSpPr>
            <p:cNvPr id="13" name="Oval 12"/>
            <p:cNvSpPr/>
            <p:nvPr/>
          </p:nvSpPr>
          <p:spPr>
            <a:xfrm>
              <a:off x="2617288" y="3733805"/>
              <a:ext cx="1336305" cy="119732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dirty="0" smtClean="0">
                  <a:solidFill>
                    <a:srgbClr val="000000"/>
                  </a:solidFill>
                </a:rPr>
                <a:t>Bob</a:t>
              </a:r>
              <a:endParaRPr lang="en-US" sz="1400" dirty="0">
                <a:solidFill>
                  <a:srgbClr val="000000"/>
                </a:solidFill>
              </a:endParaRPr>
            </a:p>
          </p:txBody>
        </p:sp>
        <p:sp>
          <p:nvSpPr>
            <p:cNvPr id="14" name="Oval 13"/>
            <p:cNvSpPr/>
            <p:nvPr/>
          </p:nvSpPr>
          <p:spPr>
            <a:xfrm>
              <a:off x="3953593" y="2714538"/>
              <a:ext cx="1336305" cy="119732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smtClean="0">
                  <a:solidFill>
                    <a:srgbClr val="000000"/>
                  </a:solidFill>
                </a:rPr>
                <a:t>Charlie</a:t>
              </a:r>
              <a:endParaRPr lang="en-US" sz="1100" dirty="0">
                <a:solidFill>
                  <a:srgbClr val="000000"/>
                </a:solidFill>
              </a:endParaRPr>
            </a:p>
          </p:txBody>
        </p:sp>
      </p:grpSp>
      <p:cxnSp>
        <p:nvCxnSpPr>
          <p:cNvPr id="28" name="Straight Arrow Connector 27"/>
          <p:cNvCxnSpPr>
            <a:stCxn id="4" idx="6"/>
            <a:endCxn id="29" idx="1"/>
          </p:cNvCxnSpPr>
          <p:nvPr/>
        </p:nvCxnSpPr>
        <p:spPr>
          <a:xfrm>
            <a:off x="5414862" y="4938571"/>
            <a:ext cx="1091707" cy="0"/>
          </a:xfrm>
          <a:prstGeom prst="straightConnector1">
            <a:avLst/>
          </a:pr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6506569" y="3668627"/>
            <a:ext cx="2418046" cy="253988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smtClean="0">
                <a:solidFill>
                  <a:schemeClr val="tx1"/>
                </a:solidFill>
              </a:rPr>
              <a:t>Message may have been sent by Alice, Bob, or Charlie</a:t>
            </a:r>
            <a:endParaRPr lang="en-US" sz="2000" dirty="0">
              <a:solidFill>
                <a:schemeClr val="tx1"/>
              </a:solidFill>
            </a:endParaRPr>
          </a:p>
        </p:txBody>
      </p:sp>
      <p:cxnSp>
        <p:nvCxnSpPr>
          <p:cNvPr id="31" name="Straight Connector 30"/>
          <p:cNvCxnSpPr/>
          <p:nvPr/>
        </p:nvCxnSpPr>
        <p:spPr>
          <a:xfrm flipH="1" flipV="1">
            <a:off x="7790573" y="2362293"/>
            <a:ext cx="598751" cy="1310338"/>
          </a:xfrm>
          <a:prstGeom prst="line">
            <a:avLst/>
          </a:prstGeom>
          <a:ln>
            <a:prstDash val="lgDash"/>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7180532" y="2362294"/>
            <a:ext cx="610041" cy="1310337"/>
          </a:xfrm>
          <a:prstGeom prst="line">
            <a:avLst/>
          </a:prstGeom>
          <a:ln>
            <a:prstDash val="lgDash"/>
          </a:ln>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6711003" y="1990878"/>
            <a:ext cx="2159139" cy="441945"/>
            <a:chOff x="6593604" y="1990878"/>
            <a:chExt cx="2159139" cy="441945"/>
          </a:xfrm>
        </p:grpSpPr>
        <p:grpSp>
          <p:nvGrpSpPr>
            <p:cNvPr id="35" name="Group 34"/>
            <p:cNvGrpSpPr/>
            <p:nvPr/>
          </p:nvGrpSpPr>
          <p:grpSpPr>
            <a:xfrm>
              <a:off x="6593604" y="1990878"/>
              <a:ext cx="839776" cy="437941"/>
              <a:chOff x="785616" y="1213067"/>
              <a:chExt cx="1433989" cy="747822"/>
            </a:xfrm>
          </p:grpSpPr>
          <p:sp>
            <p:nvSpPr>
              <p:cNvPr id="40" name="Oval 39"/>
              <p:cNvSpPr/>
              <p:nvPr/>
            </p:nvSpPr>
            <p:spPr>
              <a:xfrm>
                <a:off x="785616" y="1213067"/>
                <a:ext cx="1433989" cy="74782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sp>
            <p:nvSpPr>
              <p:cNvPr id="41" name="Oval 40"/>
              <p:cNvSpPr/>
              <p:nvPr/>
            </p:nvSpPr>
            <p:spPr>
              <a:xfrm>
                <a:off x="1180287" y="1298179"/>
                <a:ext cx="644646" cy="5775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42" name="Oval 41"/>
              <p:cNvSpPr/>
              <p:nvPr/>
            </p:nvSpPr>
            <p:spPr>
              <a:xfrm>
                <a:off x="1264656" y="1389623"/>
                <a:ext cx="475118" cy="425703"/>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400" dirty="0"/>
              </a:p>
            </p:txBody>
          </p:sp>
        </p:grpSp>
        <p:grpSp>
          <p:nvGrpSpPr>
            <p:cNvPr id="36" name="Group 35"/>
            <p:cNvGrpSpPr/>
            <p:nvPr/>
          </p:nvGrpSpPr>
          <p:grpSpPr>
            <a:xfrm>
              <a:off x="7912967" y="1994882"/>
              <a:ext cx="839776" cy="437941"/>
              <a:chOff x="785616" y="1213067"/>
              <a:chExt cx="1433989" cy="747822"/>
            </a:xfrm>
          </p:grpSpPr>
          <p:sp>
            <p:nvSpPr>
              <p:cNvPr id="37" name="Oval 36"/>
              <p:cNvSpPr/>
              <p:nvPr/>
            </p:nvSpPr>
            <p:spPr>
              <a:xfrm>
                <a:off x="785616" y="1213067"/>
                <a:ext cx="1433989" cy="74782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a:p>
            </p:txBody>
          </p:sp>
          <p:sp>
            <p:nvSpPr>
              <p:cNvPr id="38" name="Oval 37"/>
              <p:cNvSpPr/>
              <p:nvPr/>
            </p:nvSpPr>
            <p:spPr>
              <a:xfrm>
                <a:off x="1180287" y="1298179"/>
                <a:ext cx="644646" cy="5775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39" name="Oval 38"/>
              <p:cNvSpPr/>
              <p:nvPr/>
            </p:nvSpPr>
            <p:spPr>
              <a:xfrm>
                <a:off x="1264656" y="1389623"/>
                <a:ext cx="475118" cy="425703"/>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400" dirty="0"/>
              </a:p>
            </p:txBody>
          </p:sp>
        </p:grpSp>
      </p:grpSp>
      <p:sp>
        <p:nvSpPr>
          <p:cNvPr id="34" name="TextBox 33"/>
          <p:cNvSpPr txBox="1"/>
          <p:nvPr/>
        </p:nvSpPr>
        <p:spPr>
          <a:xfrm>
            <a:off x="6795557" y="1422744"/>
            <a:ext cx="1990031" cy="461665"/>
          </a:xfrm>
          <a:prstGeom prst="rect">
            <a:avLst/>
          </a:prstGeom>
          <a:noFill/>
        </p:spPr>
        <p:txBody>
          <a:bodyPr wrap="square" rtlCol="0" anchor="ctr" anchorCtr="0">
            <a:spAutoFit/>
          </a:bodyPr>
          <a:lstStyle/>
          <a:p>
            <a:pPr algn="ctr"/>
            <a:r>
              <a:rPr lang="en-US" sz="2400" dirty="0" smtClean="0"/>
              <a:t>Observer</a:t>
            </a:r>
            <a:endParaRPr lang="en-US" sz="2400" dirty="0"/>
          </a:p>
        </p:txBody>
      </p:sp>
      <p:sp>
        <p:nvSpPr>
          <p:cNvPr id="6" name="Slide Number Placeholder 5"/>
          <p:cNvSpPr>
            <a:spLocks noGrp="1"/>
          </p:cNvSpPr>
          <p:nvPr>
            <p:ph type="sldNum" sz="quarter" idx="12"/>
          </p:nvPr>
        </p:nvSpPr>
        <p:spPr/>
        <p:txBody>
          <a:bodyPr/>
          <a:lstStyle/>
          <a:p>
            <a:fld id="{E3981485-6142-644C-AB0F-5A9188E1EB0B}" type="slidenum">
              <a:rPr lang="en-US" smtClean="0"/>
              <a:t>132</a:t>
            </a:fld>
            <a:endParaRPr lang="en-US" dirty="0"/>
          </a:p>
        </p:txBody>
      </p:sp>
    </p:spTree>
    <p:extLst>
      <p:ext uri="{BB962C8B-B14F-4D97-AF65-F5344CB8AC3E}">
        <p14:creationId xmlns:p14="http://schemas.microsoft.com/office/powerpoint/2010/main" val="4189409492"/>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722313" y="2906713"/>
            <a:ext cx="7772400" cy="1500187"/>
          </a:xfrm>
        </p:spPr>
        <p:txBody>
          <a:bodyPr/>
          <a:lstStyle/>
          <a:p>
            <a:endParaRPr lang="en-US" dirty="0"/>
          </a:p>
        </p:txBody>
      </p:sp>
      <p:sp>
        <p:nvSpPr>
          <p:cNvPr id="4" name="Title 3"/>
          <p:cNvSpPr>
            <a:spLocks noGrp="1"/>
          </p:cNvSpPr>
          <p:nvPr>
            <p:ph type="title"/>
          </p:nvPr>
        </p:nvSpPr>
        <p:spPr/>
        <p:txBody>
          <a:bodyPr/>
          <a:lstStyle/>
          <a:p>
            <a:r>
              <a:rPr lang="en-US" dirty="0" smtClean="0"/>
              <a:t>Solar Trust Model Related Work</a:t>
            </a:r>
            <a:endParaRPr lang="en-US" dirty="0"/>
          </a:p>
        </p:txBody>
      </p:sp>
      <p:sp>
        <p:nvSpPr>
          <p:cNvPr id="5" name="Slide Number Placeholder 4"/>
          <p:cNvSpPr>
            <a:spLocks noGrp="1"/>
          </p:cNvSpPr>
          <p:nvPr>
            <p:ph type="sldNum" sz="quarter" idx="12"/>
          </p:nvPr>
        </p:nvSpPr>
        <p:spPr/>
        <p:txBody>
          <a:bodyPr/>
          <a:lstStyle/>
          <a:p>
            <a:fld id="{E3981485-6142-644C-AB0F-5A9188E1EB0B}" type="slidenum">
              <a:rPr lang="en-US" smtClean="0"/>
              <a:t>133</a:t>
            </a:fld>
            <a:endParaRPr lang="en-US" dirty="0"/>
          </a:p>
        </p:txBody>
      </p:sp>
    </p:spTree>
    <p:extLst>
      <p:ext uri="{BB962C8B-B14F-4D97-AF65-F5344CB8AC3E}">
        <p14:creationId xmlns:p14="http://schemas.microsoft.com/office/powerpoint/2010/main" val="1481621086"/>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5"/>
          </p:nvPr>
        </p:nvSpPr>
        <p:spPr>
          <a:xfrm>
            <a:off x="457200" y="545354"/>
            <a:ext cx="8229600" cy="6312646"/>
          </a:xfrm>
        </p:spPr>
        <p:txBody>
          <a:bodyPr>
            <a:normAutofit/>
          </a:bodyPr>
          <a:lstStyle/>
          <a:p>
            <a:r>
              <a:rPr lang="en-US" sz="2800" dirty="0" smtClean="0">
                <a:latin typeface="Century Gothic"/>
                <a:cs typeface="Century Gothic"/>
              </a:rPr>
              <a:t>How trustworthy is a message from a user?</a:t>
            </a:r>
            <a:endParaRPr lang="en-US" sz="2800" dirty="0">
              <a:latin typeface="Century Gothic"/>
              <a:cs typeface="Century Gothic"/>
            </a:endParaRPr>
          </a:p>
        </p:txBody>
      </p:sp>
      <p:sp>
        <p:nvSpPr>
          <p:cNvPr id="6"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smtClean="0">
                <a:solidFill>
                  <a:schemeClr val="bg1"/>
                </a:solidFill>
              </a:rPr>
              <a:t>A Trust Example</a:t>
            </a:r>
            <a:endParaRPr lang="en-US" dirty="0">
              <a:solidFill>
                <a:schemeClr val="bg1"/>
              </a:solidFill>
            </a:endParaRPr>
          </a:p>
        </p:txBody>
      </p:sp>
      <p:sp>
        <p:nvSpPr>
          <p:cNvPr id="2" name="Slide Number Placeholder 1"/>
          <p:cNvSpPr>
            <a:spLocks noGrp="1"/>
          </p:cNvSpPr>
          <p:nvPr>
            <p:ph type="sldNum" sz="quarter" idx="12"/>
          </p:nvPr>
        </p:nvSpPr>
        <p:spPr/>
        <p:txBody>
          <a:bodyPr/>
          <a:lstStyle/>
          <a:p>
            <a:fld id="{A7E347E3-C33F-6F47-AC47-1BCADEE5EFCC}" type="slidenum">
              <a:rPr lang="en-US" smtClean="0"/>
              <a:t>134</a:t>
            </a:fld>
            <a:endParaRPr lang="en-US" dirty="0"/>
          </a:p>
        </p:txBody>
      </p:sp>
    </p:spTree>
    <p:extLst>
      <p:ext uri="{BB962C8B-B14F-4D97-AF65-F5344CB8AC3E}">
        <p14:creationId xmlns:p14="http://schemas.microsoft.com/office/powerpoint/2010/main" val="11751931"/>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a:solidFill>
                  <a:schemeClr val="bg1"/>
                </a:solidFill>
              </a:rPr>
              <a:t>Interoperability</a:t>
            </a:r>
          </a:p>
        </p:txBody>
      </p:sp>
      <p:grpSp>
        <p:nvGrpSpPr>
          <p:cNvPr id="4" name="Group 3"/>
          <p:cNvGrpSpPr/>
          <p:nvPr/>
        </p:nvGrpSpPr>
        <p:grpSpPr>
          <a:xfrm>
            <a:off x="204635" y="1322388"/>
            <a:ext cx="3908444" cy="4175101"/>
            <a:chOff x="549275" y="1322388"/>
            <a:chExt cx="3908444" cy="4175101"/>
          </a:xfrm>
        </p:grpSpPr>
        <p:grpSp>
          <p:nvGrpSpPr>
            <p:cNvPr id="5" name="Group 34"/>
            <p:cNvGrpSpPr>
              <a:grpSpLocks/>
            </p:cNvGrpSpPr>
            <p:nvPr/>
          </p:nvGrpSpPr>
          <p:grpSpPr bwMode="auto">
            <a:xfrm>
              <a:off x="549275" y="1322388"/>
              <a:ext cx="3908444" cy="4137025"/>
              <a:chOff x="549547" y="914400"/>
              <a:chExt cx="3907507" cy="4136978"/>
            </a:xfrm>
          </p:grpSpPr>
          <p:sp>
            <p:nvSpPr>
              <p:cNvPr id="10" name="Oval 9"/>
              <p:cNvSpPr/>
              <p:nvPr/>
            </p:nvSpPr>
            <p:spPr bwMode="auto">
              <a:xfrm>
                <a:off x="2498453" y="914400"/>
                <a:ext cx="974453" cy="974632"/>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1600" dirty="0">
                    <a:solidFill>
                      <a:schemeClr val="bg1"/>
                    </a:solidFill>
                    <a:latin typeface="Century Gothic"/>
                    <a:cs typeface="Century Gothic"/>
                  </a:rPr>
                  <a:t>CA</a:t>
                </a:r>
                <a:r>
                  <a:rPr lang="en-US" sz="1600" baseline="-25000" dirty="0">
                    <a:solidFill>
                      <a:schemeClr val="bg1"/>
                    </a:solidFill>
                    <a:latin typeface="Century Gothic"/>
                    <a:cs typeface="Century Gothic"/>
                  </a:rPr>
                  <a:t>1</a:t>
                </a:r>
                <a:endParaRPr lang="en-US" sz="1600" dirty="0">
                  <a:solidFill>
                    <a:schemeClr val="bg1"/>
                  </a:solidFill>
                  <a:latin typeface="Century Gothic"/>
                  <a:cs typeface="Century Gothic"/>
                </a:endParaRPr>
              </a:p>
            </p:txBody>
          </p:sp>
          <p:sp>
            <p:nvSpPr>
              <p:cNvPr id="11" name="Oval 10"/>
              <p:cNvSpPr/>
              <p:nvPr/>
            </p:nvSpPr>
            <p:spPr bwMode="auto">
              <a:xfrm>
                <a:off x="1524000" y="2514600"/>
                <a:ext cx="974453" cy="974632"/>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1600" dirty="0">
                    <a:solidFill>
                      <a:srgbClr val="FFFFFF"/>
                    </a:solidFill>
                    <a:latin typeface="Century Gothic"/>
                    <a:cs typeface="Century Gothic"/>
                  </a:rPr>
                  <a:t>CA</a:t>
                </a:r>
                <a:r>
                  <a:rPr lang="en-US" sz="1600" baseline="-25000" dirty="0">
                    <a:solidFill>
                      <a:srgbClr val="FFFFFF"/>
                    </a:solidFill>
                    <a:latin typeface="Century Gothic"/>
                    <a:cs typeface="Century Gothic"/>
                  </a:rPr>
                  <a:t>2</a:t>
                </a:r>
                <a:endParaRPr lang="en-US" sz="1600" dirty="0">
                  <a:solidFill>
                    <a:srgbClr val="FFFFFF"/>
                  </a:solidFill>
                  <a:latin typeface="Century Gothic"/>
                  <a:cs typeface="Century Gothic"/>
                </a:endParaRPr>
              </a:p>
            </p:txBody>
          </p:sp>
          <p:cxnSp>
            <p:nvCxnSpPr>
              <p:cNvPr id="12" name="Straight Arrow Connector 40"/>
              <p:cNvCxnSpPr>
                <a:cxnSpLocks noChangeShapeType="1"/>
              </p:cNvCxnSpPr>
              <p:nvPr/>
            </p:nvCxnSpPr>
            <p:spPr bwMode="auto">
              <a:xfrm rot="5400000">
                <a:off x="1942043" y="1815485"/>
                <a:ext cx="768300" cy="629931"/>
              </a:xfrm>
              <a:prstGeom prst="straightConnector1">
                <a:avLst/>
              </a:prstGeom>
              <a:noFill/>
              <a:ln w="53975">
                <a:solidFill>
                  <a:schemeClr val="tx1"/>
                </a:solidFill>
                <a:round/>
                <a:headEnd/>
                <a:tailEnd type="triangle" w="med" len="med"/>
              </a:ln>
            </p:spPr>
          </p:cxnSp>
          <p:cxnSp>
            <p:nvCxnSpPr>
              <p:cNvPr id="13" name="Straight Arrow Connector 40"/>
              <p:cNvCxnSpPr>
                <a:cxnSpLocks noChangeShapeType="1"/>
              </p:cNvCxnSpPr>
              <p:nvPr/>
            </p:nvCxnSpPr>
            <p:spPr bwMode="auto">
              <a:xfrm rot="16200000" flipH="1">
                <a:off x="3241990" y="1834511"/>
                <a:ext cx="806354" cy="629932"/>
              </a:xfrm>
              <a:prstGeom prst="straightConnector1">
                <a:avLst/>
              </a:prstGeom>
              <a:noFill/>
              <a:ln w="53975">
                <a:solidFill>
                  <a:schemeClr val="tx1"/>
                </a:solidFill>
                <a:round/>
                <a:headEnd/>
                <a:tailEnd type="triangle" w="med" len="med"/>
              </a:ln>
            </p:spPr>
          </p:cxnSp>
          <p:sp>
            <p:nvSpPr>
              <p:cNvPr id="14" name="Oval 13"/>
              <p:cNvSpPr/>
              <p:nvPr/>
            </p:nvSpPr>
            <p:spPr bwMode="auto">
              <a:xfrm>
                <a:off x="549547" y="4076746"/>
                <a:ext cx="974453" cy="974632"/>
              </a:xfrm>
              <a:prstGeom prst="ellipse">
                <a:avLst/>
              </a:prstGeom>
              <a:gradFill flip="none" rotWithShape="1">
                <a:gsLst>
                  <a:gs pos="0">
                    <a:srgbClr val="154D15"/>
                  </a:gs>
                  <a:gs pos="100000">
                    <a:srgbClr val="00FF00"/>
                  </a:gs>
                </a:gsLst>
                <a:path path="circle">
                  <a:fillToRect l="100000" t="100000"/>
                </a:path>
                <a:tileRect r="-100000" b="-100000"/>
              </a:gradFill>
              <a:ln w="9525" cap="flat" cmpd="sng" algn="ctr">
                <a:solidFill>
                  <a:srgbClr val="154D15"/>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1600" dirty="0">
                    <a:solidFill>
                      <a:srgbClr val="FFFFFF"/>
                    </a:solidFill>
                    <a:latin typeface="Century Gothic"/>
                    <a:cs typeface="Century Gothic"/>
                  </a:rPr>
                  <a:t>User</a:t>
                </a:r>
                <a:r>
                  <a:rPr lang="en-US" sz="1600" baseline="-25000" dirty="0">
                    <a:solidFill>
                      <a:srgbClr val="FFFFFF"/>
                    </a:solidFill>
                    <a:latin typeface="Century Gothic"/>
                    <a:cs typeface="Century Gothic"/>
                  </a:rPr>
                  <a:t>1</a:t>
                </a:r>
                <a:endParaRPr lang="en-US" sz="1600" dirty="0">
                  <a:solidFill>
                    <a:srgbClr val="FFFFFF"/>
                  </a:solidFill>
                  <a:latin typeface="Century Gothic"/>
                  <a:cs typeface="Century Gothic"/>
                </a:endParaRPr>
              </a:p>
            </p:txBody>
          </p:sp>
          <p:cxnSp>
            <p:nvCxnSpPr>
              <p:cNvPr id="15" name="Straight Arrow Connector 40"/>
              <p:cNvCxnSpPr>
                <a:cxnSpLocks noChangeShapeType="1"/>
              </p:cNvCxnSpPr>
              <p:nvPr/>
            </p:nvCxnSpPr>
            <p:spPr bwMode="auto">
              <a:xfrm rot="5400000">
                <a:off x="986617" y="3396658"/>
                <a:ext cx="730246" cy="629931"/>
              </a:xfrm>
              <a:prstGeom prst="straightConnector1">
                <a:avLst/>
              </a:prstGeom>
              <a:noFill/>
              <a:ln w="53975">
                <a:solidFill>
                  <a:schemeClr val="tx1"/>
                </a:solidFill>
                <a:round/>
                <a:headEnd/>
                <a:tailEnd type="triangle" w="med" len="med"/>
              </a:ln>
            </p:spPr>
          </p:cxnSp>
          <p:cxnSp>
            <p:nvCxnSpPr>
              <p:cNvPr id="16" name="Straight Arrow Connector 40"/>
              <p:cNvCxnSpPr>
                <a:cxnSpLocks noChangeShapeType="1"/>
              </p:cNvCxnSpPr>
              <p:nvPr/>
            </p:nvCxnSpPr>
            <p:spPr bwMode="auto">
              <a:xfrm rot="16200000" flipH="1">
                <a:off x="2286564" y="3415684"/>
                <a:ext cx="768300" cy="629932"/>
              </a:xfrm>
              <a:prstGeom prst="straightConnector1">
                <a:avLst/>
              </a:prstGeom>
              <a:noFill/>
              <a:ln w="53975">
                <a:solidFill>
                  <a:schemeClr val="tx1"/>
                </a:solidFill>
                <a:round/>
                <a:headEnd/>
                <a:tailEnd type="triangle" w="med" len="med"/>
              </a:ln>
            </p:spPr>
          </p:cxnSp>
          <p:sp>
            <p:nvSpPr>
              <p:cNvPr id="17" name="Oval 16"/>
              <p:cNvSpPr/>
              <p:nvPr/>
            </p:nvSpPr>
            <p:spPr bwMode="auto">
              <a:xfrm>
                <a:off x="3482601" y="2552654"/>
                <a:ext cx="974453" cy="974632"/>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1600" dirty="0">
                    <a:solidFill>
                      <a:srgbClr val="FFFFFF"/>
                    </a:solidFill>
                    <a:latin typeface="Century Gothic"/>
                    <a:cs typeface="Century Gothic"/>
                  </a:rPr>
                  <a:t>CA</a:t>
                </a:r>
                <a:r>
                  <a:rPr lang="en-US" sz="1600" baseline="-25000" dirty="0">
                    <a:solidFill>
                      <a:srgbClr val="FFFFFF"/>
                    </a:solidFill>
                    <a:latin typeface="Century Gothic"/>
                    <a:cs typeface="Century Gothic"/>
                  </a:rPr>
                  <a:t>3</a:t>
                </a:r>
                <a:endParaRPr lang="en-US" sz="1600" dirty="0">
                  <a:solidFill>
                    <a:srgbClr val="FFFFFF"/>
                  </a:solidFill>
                  <a:latin typeface="Century Gothic"/>
                  <a:cs typeface="Century Gothic"/>
                </a:endParaRPr>
              </a:p>
            </p:txBody>
          </p:sp>
        </p:grpSp>
        <p:sp>
          <p:nvSpPr>
            <p:cNvPr id="8" name="Oval 7"/>
            <p:cNvSpPr/>
            <p:nvPr/>
          </p:nvSpPr>
          <p:spPr bwMode="auto">
            <a:xfrm>
              <a:off x="2498453" y="4522857"/>
              <a:ext cx="974453" cy="974632"/>
            </a:xfrm>
            <a:prstGeom prst="ellipse">
              <a:avLst/>
            </a:prstGeom>
            <a:gradFill flip="none" rotWithShape="1">
              <a:gsLst>
                <a:gs pos="0">
                  <a:srgbClr val="154D15"/>
                </a:gs>
                <a:gs pos="100000">
                  <a:srgbClr val="00FF00"/>
                </a:gs>
              </a:gsLst>
              <a:path path="circle">
                <a:fillToRect l="100000" t="100000"/>
              </a:path>
              <a:tileRect r="-100000" b="-100000"/>
            </a:gradFill>
            <a:ln w="9525" cap="flat" cmpd="sng" algn="ctr">
              <a:solidFill>
                <a:srgbClr val="154D15"/>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1600" dirty="0">
                  <a:solidFill>
                    <a:srgbClr val="FFFFFF"/>
                  </a:solidFill>
                  <a:latin typeface="Century Gothic"/>
                  <a:cs typeface="Century Gothic"/>
                </a:rPr>
                <a:t>User</a:t>
              </a:r>
              <a:r>
                <a:rPr lang="en-US" sz="1600" baseline="-25000" dirty="0">
                  <a:solidFill>
                    <a:srgbClr val="FFFFFF"/>
                  </a:solidFill>
                  <a:latin typeface="Century Gothic"/>
                  <a:cs typeface="Century Gothic"/>
                </a:rPr>
                <a:t>2</a:t>
              </a:r>
              <a:endParaRPr lang="en-US" sz="1600" dirty="0">
                <a:solidFill>
                  <a:srgbClr val="FFFFFF"/>
                </a:solidFill>
                <a:latin typeface="Century Gothic"/>
                <a:cs typeface="Century Gothic"/>
              </a:endParaRPr>
            </a:p>
          </p:txBody>
        </p:sp>
      </p:grpSp>
      <p:sp>
        <p:nvSpPr>
          <p:cNvPr id="19" name="Text Placeholder 8"/>
          <p:cNvSpPr>
            <a:spLocks noGrp="1"/>
          </p:cNvSpPr>
          <p:nvPr>
            <p:ph type="body" sz="quarter" idx="14"/>
          </p:nvPr>
        </p:nvSpPr>
        <p:spPr>
          <a:xfrm>
            <a:off x="0" y="6334780"/>
            <a:ext cx="9144000" cy="523220"/>
          </a:xfrm>
          <a:solidFill>
            <a:schemeClr val="accent1">
              <a:lumMod val="75000"/>
            </a:schemeClr>
          </a:solidFill>
        </p:spPr>
        <p:txBody>
          <a:bodyPr vert="horz" lIns="91440" tIns="45720" rIns="91440" bIns="45720" rtlCol="0">
            <a:spAutoFit/>
          </a:bodyPr>
          <a:lstStyle/>
          <a:p>
            <a:r>
              <a:rPr lang="en-US" dirty="0" smtClean="0">
                <a:solidFill>
                  <a:schemeClr val="bg1"/>
                </a:solidFill>
                <a:latin typeface="Century Gothic"/>
                <a:cs typeface="Century Gothic"/>
              </a:rPr>
              <a:t>A </a:t>
            </a:r>
            <a:r>
              <a:rPr lang="en-US" dirty="0">
                <a:solidFill>
                  <a:schemeClr val="bg1"/>
                </a:solidFill>
                <a:latin typeface="Century Gothic"/>
                <a:cs typeface="Century Gothic"/>
              </a:rPr>
              <a:t>tale of two PKIs</a:t>
            </a:r>
          </a:p>
        </p:txBody>
      </p:sp>
      <p:grpSp>
        <p:nvGrpSpPr>
          <p:cNvPr id="20" name="Group 19"/>
          <p:cNvGrpSpPr/>
          <p:nvPr/>
        </p:nvGrpSpPr>
        <p:grpSpPr>
          <a:xfrm>
            <a:off x="4113079" y="1374846"/>
            <a:ext cx="4882232" cy="4213155"/>
            <a:chOff x="549275" y="1322388"/>
            <a:chExt cx="4882232" cy="4213155"/>
          </a:xfrm>
        </p:grpSpPr>
        <p:grpSp>
          <p:nvGrpSpPr>
            <p:cNvPr id="21" name="Group 34"/>
            <p:cNvGrpSpPr>
              <a:grpSpLocks/>
            </p:cNvGrpSpPr>
            <p:nvPr/>
          </p:nvGrpSpPr>
          <p:grpSpPr bwMode="auto">
            <a:xfrm>
              <a:off x="549275" y="1322388"/>
              <a:ext cx="4395788" cy="4137025"/>
              <a:chOff x="549547" y="914400"/>
              <a:chExt cx="4394734" cy="4136978"/>
            </a:xfrm>
          </p:grpSpPr>
          <p:sp>
            <p:nvSpPr>
              <p:cNvPr id="24" name="Oval 23"/>
              <p:cNvSpPr/>
              <p:nvPr/>
            </p:nvSpPr>
            <p:spPr bwMode="auto">
              <a:xfrm>
                <a:off x="2498453" y="914400"/>
                <a:ext cx="974453" cy="974632"/>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r>
                  <a:rPr lang="en-US" sz="1600" dirty="0" smtClean="0">
                    <a:solidFill>
                      <a:schemeClr val="bg1"/>
                    </a:solidFill>
                    <a:latin typeface="Century Gothic"/>
                    <a:cs typeface="Century Gothic"/>
                  </a:rPr>
                  <a:t>CA</a:t>
                </a:r>
                <a:r>
                  <a:rPr lang="en-US" sz="1600" baseline="-25000" dirty="0">
                    <a:solidFill>
                      <a:schemeClr val="bg1"/>
                    </a:solidFill>
                    <a:latin typeface="Century Gothic"/>
                    <a:cs typeface="Century Gothic"/>
                  </a:rPr>
                  <a:t>4</a:t>
                </a:r>
                <a:endParaRPr lang="en-US" sz="1600" dirty="0">
                  <a:solidFill>
                    <a:schemeClr val="bg1"/>
                  </a:solidFill>
                  <a:latin typeface="Century Gothic"/>
                  <a:cs typeface="Century Gothic"/>
                </a:endParaRPr>
              </a:p>
            </p:txBody>
          </p:sp>
          <p:sp>
            <p:nvSpPr>
              <p:cNvPr id="25" name="Oval 24"/>
              <p:cNvSpPr/>
              <p:nvPr/>
            </p:nvSpPr>
            <p:spPr bwMode="auto">
              <a:xfrm>
                <a:off x="1524000" y="2514600"/>
                <a:ext cx="974453" cy="974632"/>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en-US" sz="1600" dirty="0" smtClean="0">
                    <a:solidFill>
                      <a:schemeClr val="bg1"/>
                    </a:solidFill>
                    <a:latin typeface="Century Gothic"/>
                    <a:cs typeface="Century Gothic"/>
                  </a:rPr>
                  <a:t>CA</a:t>
                </a:r>
                <a:r>
                  <a:rPr lang="en-US" sz="1600" baseline="-25000" dirty="0" smtClean="0">
                    <a:solidFill>
                      <a:schemeClr val="bg1"/>
                    </a:solidFill>
                    <a:latin typeface="Century Gothic"/>
                    <a:cs typeface="Century Gothic"/>
                  </a:rPr>
                  <a:t>5</a:t>
                </a:r>
                <a:endParaRPr lang="en-US" sz="1600" baseline="-25000" dirty="0">
                  <a:solidFill>
                    <a:schemeClr val="bg1"/>
                  </a:solidFill>
                  <a:latin typeface="Century Gothic"/>
                  <a:cs typeface="Century Gothic"/>
                </a:endParaRPr>
              </a:p>
            </p:txBody>
          </p:sp>
          <p:cxnSp>
            <p:nvCxnSpPr>
              <p:cNvPr id="26" name="Straight Arrow Connector 40"/>
              <p:cNvCxnSpPr>
                <a:cxnSpLocks noChangeShapeType="1"/>
              </p:cNvCxnSpPr>
              <p:nvPr/>
            </p:nvCxnSpPr>
            <p:spPr bwMode="auto">
              <a:xfrm rot="5400000">
                <a:off x="1942043" y="1815485"/>
                <a:ext cx="768300" cy="629931"/>
              </a:xfrm>
              <a:prstGeom prst="straightConnector1">
                <a:avLst/>
              </a:prstGeom>
              <a:noFill/>
              <a:ln w="53975">
                <a:solidFill>
                  <a:schemeClr val="tx1"/>
                </a:solidFill>
                <a:round/>
                <a:headEnd/>
                <a:tailEnd type="triangle" w="med" len="med"/>
              </a:ln>
            </p:spPr>
          </p:cxnSp>
          <p:cxnSp>
            <p:nvCxnSpPr>
              <p:cNvPr id="27" name="Straight Arrow Connector 40"/>
              <p:cNvCxnSpPr>
                <a:cxnSpLocks noChangeShapeType="1"/>
              </p:cNvCxnSpPr>
              <p:nvPr/>
            </p:nvCxnSpPr>
            <p:spPr bwMode="auto">
              <a:xfrm rot="16200000" flipH="1">
                <a:off x="3241990" y="1834511"/>
                <a:ext cx="806354" cy="629932"/>
              </a:xfrm>
              <a:prstGeom prst="straightConnector1">
                <a:avLst/>
              </a:prstGeom>
              <a:noFill/>
              <a:ln w="53975">
                <a:solidFill>
                  <a:schemeClr val="tx1"/>
                </a:solidFill>
                <a:round/>
                <a:headEnd/>
                <a:tailEnd type="triangle" w="med" len="med"/>
              </a:ln>
            </p:spPr>
          </p:cxnSp>
          <p:sp>
            <p:nvSpPr>
              <p:cNvPr id="28" name="Oval 27"/>
              <p:cNvSpPr/>
              <p:nvPr/>
            </p:nvSpPr>
            <p:spPr bwMode="auto">
              <a:xfrm>
                <a:off x="549547" y="4076746"/>
                <a:ext cx="974453" cy="974632"/>
              </a:xfrm>
              <a:prstGeom prst="ellipse">
                <a:avLst/>
              </a:prstGeom>
              <a:ln/>
            </p:spPr>
            <p:style>
              <a:lnRef idx="1">
                <a:schemeClr val="accent4"/>
              </a:lnRef>
              <a:fillRef idx="3">
                <a:schemeClr val="accent4"/>
              </a:fillRef>
              <a:effectRef idx="2">
                <a:schemeClr val="accent4"/>
              </a:effectRef>
              <a:fontRef idx="minor">
                <a:schemeClr val="lt1"/>
              </a:fontRef>
            </p:style>
            <p:txBody>
              <a:bodyPr anchor="ctr"/>
              <a:lstStyle/>
              <a:p>
                <a:pPr algn="ctr" eaLnBrk="1" fontAlgn="auto" hangingPunct="1">
                  <a:spcBef>
                    <a:spcPts val="0"/>
                  </a:spcBef>
                  <a:spcAft>
                    <a:spcPts val="0"/>
                  </a:spcAft>
                  <a:defRPr/>
                </a:pPr>
                <a:r>
                  <a:rPr lang="en-US" sz="1600" dirty="0" smtClean="0">
                    <a:solidFill>
                      <a:srgbClr val="FFFFFF"/>
                    </a:solidFill>
                    <a:latin typeface="Century Gothic"/>
                    <a:cs typeface="Century Gothic"/>
                  </a:rPr>
                  <a:t>User</a:t>
                </a:r>
                <a:r>
                  <a:rPr lang="en-US" sz="1600" baseline="-25000" dirty="0">
                    <a:solidFill>
                      <a:srgbClr val="FFFFFF"/>
                    </a:solidFill>
                    <a:latin typeface="Century Gothic"/>
                    <a:cs typeface="Century Gothic"/>
                  </a:rPr>
                  <a:t>3</a:t>
                </a:r>
                <a:endParaRPr lang="en-US" sz="1600" dirty="0">
                  <a:solidFill>
                    <a:srgbClr val="FFFFFF"/>
                  </a:solidFill>
                  <a:latin typeface="Century Gothic"/>
                  <a:cs typeface="Century Gothic"/>
                </a:endParaRPr>
              </a:p>
            </p:txBody>
          </p:sp>
          <p:cxnSp>
            <p:nvCxnSpPr>
              <p:cNvPr id="29" name="Straight Arrow Connector 40"/>
              <p:cNvCxnSpPr>
                <a:cxnSpLocks noChangeShapeType="1"/>
              </p:cNvCxnSpPr>
              <p:nvPr/>
            </p:nvCxnSpPr>
            <p:spPr bwMode="auto">
              <a:xfrm rot="5400000">
                <a:off x="986617" y="3396658"/>
                <a:ext cx="730246" cy="629931"/>
              </a:xfrm>
              <a:prstGeom prst="straightConnector1">
                <a:avLst/>
              </a:prstGeom>
              <a:noFill/>
              <a:ln w="53975">
                <a:solidFill>
                  <a:schemeClr val="tx1"/>
                </a:solidFill>
                <a:round/>
                <a:headEnd/>
                <a:tailEnd type="triangle" w="med" len="med"/>
              </a:ln>
            </p:spPr>
          </p:cxnSp>
          <p:cxnSp>
            <p:nvCxnSpPr>
              <p:cNvPr id="30" name="Straight Arrow Connector 40"/>
              <p:cNvCxnSpPr>
                <a:cxnSpLocks noChangeShapeType="1"/>
              </p:cNvCxnSpPr>
              <p:nvPr/>
            </p:nvCxnSpPr>
            <p:spPr bwMode="auto">
              <a:xfrm rot="16200000" flipH="1">
                <a:off x="2286564" y="3415684"/>
                <a:ext cx="768300" cy="629932"/>
              </a:xfrm>
              <a:prstGeom prst="straightConnector1">
                <a:avLst/>
              </a:prstGeom>
              <a:noFill/>
              <a:ln w="53975">
                <a:solidFill>
                  <a:schemeClr val="tx1"/>
                </a:solidFill>
                <a:round/>
                <a:headEnd/>
                <a:tailEnd type="triangle" w="med" len="med"/>
              </a:ln>
            </p:spPr>
          </p:cxnSp>
          <p:sp>
            <p:nvSpPr>
              <p:cNvPr id="31" name="Oval 30"/>
              <p:cNvSpPr/>
              <p:nvPr/>
            </p:nvSpPr>
            <p:spPr bwMode="auto">
              <a:xfrm>
                <a:off x="3482601" y="2552654"/>
                <a:ext cx="974453" cy="974632"/>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en-US" sz="1600" dirty="0" smtClean="0">
                    <a:solidFill>
                      <a:schemeClr val="bg1"/>
                    </a:solidFill>
                    <a:latin typeface="Century Gothic"/>
                    <a:cs typeface="Century Gothic"/>
                  </a:rPr>
                  <a:t>CA</a:t>
                </a:r>
                <a:r>
                  <a:rPr lang="en-US" sz="1600" baseline="-25000" dirty="0" smtClean="0">
                    <a:solidFill>
                      <a:schemeClr val="bg1"/>
                    </a:solidFill>
                    <a:latin typeface="Century Gothic"/>
                    <a:cs typeface="Century Gothic"/>
                  </a:rPr>
                  <a:t>6</a:t>
                </a:r>
                <a:endParaRPr lang="en-US" sz="1600" baseline="-25000" dirty="0">
                  <a:solidFill>
                    <a:schemeClr val="bg1"/>
                  </a:solidFill>
                  <a:latin typeface="Century Gothic"/>
                  <a:cs typeface="Century Gothic"/>
                </a:endParaRPr>
              </a:p>
            </p:txBody>
          </p:sp>
          <p:cxnSp>
            <p:nvCxnSpPr>
              <p:cNvPr id="32" name="Straight Arrow Connector 40"/>
              <p:cNvCxnSpPr>
                <a:cxnSpLocks noChangeShapeType="1"/>
              </p:cNvCxnSpPr>
              <p:nvPr/>
            </p:nvCxnSpPr>
            <p:spPr bwMode="auto">
              <a:xfrm rot="16200000" flipH="1">
                <a:off x="4245165" y="3453738"/>
                <a:ext cx="768300" cy="629932"/>
              </a:xfrm>
              <a:prstGeom prst="straightConnector1">
                <a:avLst/>
              </a:prstGeom>
              <a:noFill/>
              <a:ln w="53975">
                <a:solidFill>
                  <a:schemeClr val="tx1"/>
                </a:solidFill>
                <a:round/>
                <a:headEnd/>
                <a:tailEnd type="triangle" w="med" len="med"/>
              </a:ln>
            </p:spPr>
          </p:cxnSp>
        </p:grpSp>
        <p:sp>
          <p:nvSpPr>
            <p:cNvPr id="22" name="Oval 21"/>
            <p:cNvSpPr/>
            <p:nvPr/>
          </p:nvSpPr>
          <p:spPr bwMode="auto">
            <a:xfrm>
              <a:off x="2498453" y="4522857"/>
              <a:ext cx="974453" cy="974632"/>
            </a:xfrm>
            <a:prstGeom prst="ellipse">
              <a:avLst/>
            </a:prstGeom>
            <a:ln/>
          </p:spPr>
          <p:style>
            <a:lnRef idx="1">
              <a:schemeClr val="accent4"/>
            </a:lnRef>
            <a:fillRef idx="3">
              <a:schemeClr val="accent4"/>
            </a:fillRef>
            <a:effectRef idx="2">
              <a:schemeClr val="accent4"/>
            </a:effectRef>
            <a:fontRef idx="minor">
              <a:schemeClr val="lt1"/>
            </a:fontRef>
          </p:style>
          <p:txBody>
            <a:bodyPr anchor="ctr"/>
            <a:lstStyle/>
            <a:p>
              <a:pPr algn="ctr" eaLnBrk="1" fontAlgn="auto" hangingPunct="1">
                <a:spcBef>
                  <a:spcPts val="0"/>
                </a:spcBef>
                <a:spcAft>
                  <a:spcPts val="0"/>
                </a:spcAft>
                <a:defRPr/>
              </a:pPr>
              <a:r>
                <a:rPr lang="en-US" sz="1600" dirty="0" smtClean="0">
                  <a:solidFill>
                    <a:srgbClr val="FFFFFF"/>
                  </a:solidFill>
                  <a:latin typeface="Century Gothic"/>
                  <a:cs typeface="Century Gothic"/>
                </a:rPr>
                <a:t>User</a:t>
              </a:r>
              <a:r>
                <a:rPr lang="en-US" sz="1600" baseline="-25000" dirty="0">
                  <a:solidFill>
                    <a:srgbClr val="FFFFFF"/>
                  </a:solidFill>
                  <a:latin typeface="Century Gothic"/>
                  <a:cs typeface="Century Gothic"/>
                </a:rPr>
                <a:t>4</a:t>
              </a:r>
              <a:endParaRPr lang="en-US" sz="1600" dirty="0">
                <a:solidFill>
                  <a:srgbClr val="FFFFFF"/>
                </a:solidFill>
                <a:latin typeface="Century Gothic"/>
                <a:cs typeface="Century Gothic"/>
              </a:endParaRPr>
            </a:p>
          </p:txBody>
        </p:sp>
        <p:sp>
          <p:nvSpPr>
            <p:cNvPr id="23" name="Oval 22"/>
            <p:cNvSpPr/>
            <p:nvPr/>
          </p:nvSpPr>
          <p:spPr bwMode="auto">
            <a:xfrm>
              <a:off x="4457054" y="4560911"/>
              <a:ext cx="974453" cy="974632"/>
            </a:xfrm>
            <a:prstGeom prst="ellipse">
              <a:avLst/>
            </a:prstGeom>
            <a:ln/>
          </p:spPr>
          <p:style>
            <a:lnRef idx="1">
              <a:schemeClr val="accent4"/>
            </a:lnRef>
            <a:fillRef idx="3">
              <a:schemeClr val="accent4"/>
            </a:fillRef>
            <a:effectRef idx="2">
              <a:schemeClr val="accent4"/>
            </a:effectRef>
            <a:fontRef idx="minor">
              <a:schemeClr val="lt1"/>
            </a:fontRef>
          </p:style>
          <p:txBody>
            <a:bodyPr anchor="ctr"/>
            <a:lstStyle/>
            <a:p>
              <a:pPr algn="ctr" eaLnBrk="1" fontAlgn="auto" hangingPunct="1">
                <a:spcBef>
                  <a:spcPts val="0"/>
                </a:spcBef>
                <a:spcAft>
                  <a:spcPts val="0"/>
                </a:spcAft>
                <a:defRPr/>
              </a:pPr>
              <a:r>
                <a:rPr lang="en-US" sz="1600" dirty="0" smtClean="0">
                  <a:solidFill>
                    <a:srgbClr val="FFFFFF"/>
                  </a:solidFill>
                  <a:latin typeface="Century Gothic"/>
                  <a:cs typeface="Century Gothic"/>
                </a:rPr>
                <a:t>User</a:t>
              </a:r>
              <a:r>
                <a:rPr lang="en-US" sz="1600" baseline="-25000" dirty="0">
                  <a:solidFill>
                    <a:srgbClr val="FFFFFF"/>
                  </a:solidFill>
                  <a:latin typeface="Century Gothic"/>
                  <a:cs typeface="Century Gothic"/>
                </a:rPr>
                <a:t>5</a:t>
              </a:r>
              <a:endParaRPr lang="en-US" sz="1600" dirty="0">
                <a:solidFill>
                  <a:srgbClr val="FFFFFF"/>
                </a:solidFill>
                <a:latin typeface="Century Gothic"/>
                <a:cs typeface="Century Gothic"/>
              </a:endParaRPr>
            </a:p>
          </p:txBody>
        </p:sp>
      </p:grpSp>
      <p:sp>
        <p:nvSpPr>
          <p:cNvPr id="3" name="TextBox 2"/>
          <p:cNvSpPr txBox="1"/>
          <p:nvPr/>
        </p:nvSpPr>
        <p:spPr>
          <a:xfrm>
            <a:off x="1133163" y="5605947"/>
            <a:ext cx="2051388" cy="369332"/>
          </a:xfrm>
          <a:prstGeom prst="rect">
            <a:avLst/>
          </a:prstGeom>
          <a:noFill/>
        </p:spPr>
        <p:txBody>
          <a:bodyPr wrap="none" rtlCol="0">
            <a:spAutoFit/>
          </a:bodyPr>
          <a:lstStyle/>
          <a:p>
            <a:r>
              <a:rPr lang="en-US" dirty="0" smtClean="0"/>
              <a:t>Organization 1’s PKI</a:t>
            </a:r>
            <a:endParaRPr lang="en-US" dirty="0"/>
          </a:p>
        </p:txBody>
      </p:sp>
      <p:sp>
        <p:nvSpPr>
          <p:cNvPr id="37" name="TextBox 36"/>
          <p:cNvSpPr txBox="1"/>
          <p:nvPr/>
        </p:nvSpPr>
        <p:spPr>
          <a:xfrm>
            <a:off x="5528501" y="5605947"/>
            <a:ext cx="2051388" cy="369332"/>
          </a:xfrm>
          <a:prstGeom prst="rect">
            <a:avLst/>
          </a:prstGeom>
          <a:noFill/>
        </p:spPr>
        <p:txBody>
          <a:bodyPr wrap="none" rtlCol="0">
            <a:spAutoFit/>
          </a:bodyPr>
          <a:lstStyle/>
          <a:p>
            <a:r>
              <a:rPr lang="en-US" dirty="0" smtClean="0"/>
              <a:t>Organization 2’s PKI</a:t>
            </a:r>
            <a:endParaRPr lang="en-US" dirty="0"/>
          </a:p>
        </p:txBody>
      </p:sp>
      <p:grpSp>
        <p:nvGrpSpPr>
          <p:cNvPr id="6" name="Group 5"/>
          <p:cNvGrpSpPr/>
          <p:nvPr/>
        </p:nvGrpSpPr>
        <p:grpSpPr>
          <a:xfrm>
            <a:off x="40637" y="653777"/>
            <a:ext cx="9073225" cy="5572578"/>
            <a:chOff x="40637" y="858832"/>
            <a:chExt cx="9073225" cy="5572578"/>
          </a:xfrm>
        </p:grpSpPr>
        <p:sp>
          <p:nvSpPr>
            <p:cNvPr id="41" name="Freeform 40"/>
            <p:cNvSpPr/>
            <p:nvPr/>
          </p:nvSpPr>
          <p:spPr>
            <a:xfrm>
              <a:off x="40637" y="949317"/>
              <a:ext cx="4417453" cy="5482093"/>
            </a:xfrm>
            <a:custGeom>
              <a:avLst/>
              <a:gdLst>
                <a:gd name="connsiteX0" fmla="*/ 2664463 w 4417453"/>
                <a:gd name="connsiteY0" fmla="*/ 79383 h 5482093"/>
                <a:gd name="connsiteX1" fmla="*/ 1572263 w 4417453"/>
                <a:gd name="connsiteY1" fmla="*/ 727083 h 5482093"/>
                <a:gd name="connsiteX2" fmla="*/ 683263 w 4417453"/>
                <a:gd name="connsiteY2" fmla="*/ 2378083 h 5482093"/>
                <a:gd name="connsiteX3" fmla="*/ 276863 w 4417453"/>
                <a:gd name="connsiteY3" fmla="*/ 3216283 h 5482093"/>
                <a:gd name="connsiteX4" fmla="*/ 99063 w 4417453"/>
                <a:gd name="connsiteY4" fmla="*/ 3863983 h 5482093"/>
                <a:gd name="connsiteX5" fmla="*/ 111763 w 4417453"/>
                <a:gd name="connsiteY5" fmla="*/ 4702183 h 5482093"/>
                <a:gd name="connsiteX6" fmla="*/ 1470663 w 4417453"/>
                <a:gd name="connsiteY6" fmla="*/ 5476883 h 5482093"/>
                <a:gd name="connsiteX7" fmla="*/ 3604263 w 4417453"/>
                <a:gd name="connsiteY7" fmla="*/ 4994283 h 5482093"/>
                <a:gd name="connsiteX8" fmla="*/ 3743963 w 4417453"/>
                <a:gd name="connsiteY8" fmla="*/ 4105283 h 5482093"/>
                <a:gd name="connsiteX9" fmla="*/ 3909063 w 4417453"/>
                <a:gd name="connsiteY9" fmla="*/ 3279783 h 5482093"/>
                <a:gd name="connsiteX10" fmla="*/ 4417063 w 4417453"/>
                <a:gd name="connsiteY10" fmla="*/ 2339983 h 5482093"/>
                <a:gd name="connsiteX11" fmla="*/ 3820163 w 4417453"/>
                <a:gd name="connsiteY11" fmla="*/ 701683 h 5482093"/>
                <a:gd name="connsiteX12" fmla="*/ 3248663 w 4417453"/>
                <a:gd name="connsiteY12" fmla="*/ 79383 h 5482093"/>
                <a:gd name="connsiteX13" fmla="*/ 2664463 w 4417453"/>
                <a:gd name="connsiteY13" fmla="*/ 79383 h 548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17453" h="5482093">
                  <a:moveTo>
                    <a:pt x="2664463" y="79383"/>
                  </a:moveTo>
                  <a:cubicBezTo>
                    <a:pt x="2385063" y="187333"/>
                    <a:pt x="1902463" y="343966"/>
                    <a:pt x="1572263" y="727083"/>
                  </a:cubicBezTo>
                  <a:cubicBezTo>
                    <a:pt x="1242063" y="1110200"/>
                    <a:pt x="899163" y="1963216"/>
                    <a:pt x="683263" y="2378083"/>
                  </a:cubicBezTo>
                  <a:cubicBezTo>
                    <a:pt x="467363" y="2792950"/>
                    <a:pt x="374230" y="2968633"/>
                    <a:pt x="276863" y="3216283"/>
                  </a:cubicBezTo>
                  <a:cubicBezTo>
                    <a:pt x="179496" y="3463933"/>
                    <a:pt x="126580" y="3616333"/>
                    <a:pt x="99063" y="3863983"/>
                  </a:cubicBezTo>
                  <a:cubicBezTo>
                    <a:pt x="71546" y="4111633"/>
                    <a:pt x="-116837" y="4433366"/>
                    <a:pt x="111763" y="4702183"/>
                  </a:cubicBezTo>
                  <a:cubicBezTo>
                    <a:pt x="340363" y="4971000"/>
                    <a:pt x="888580" y="5428200"/>
                    <a:pt x="1470663" y="5476883"/>
                  </a:cubicBezTo>
                  <a:cubicBezTo>
                    <a:pt x="2052746" y="5525566"/>
                    <a:pt x="3225380" y="5222883"/>
                    <a:pt x="3604263" y="4994283"/>
                  </a:cubicBezTo>
                  <a:cubicBezTo>
                    <a:pt x="3983146" y="4765683"/>
                    <a:pt x="3693163" y="4391033"/>
                    <a:pt x="3743963" y="4105283"/>
                  </a:cubicBezTo>
                  <a:cubicBezTo>
                    <a:pt x="3794763" y="3819533"/>
                    <a:pt x="3796880" y="3574000"/>
                    <a:pt x="3909063" y="3279783"/>
                  </a:cubicBezTo>
                  <a:cubicBezTo>
                    <a:pt x="4021246" y="2985566"/>
                    <a:pt x="4431880" y="2769666"/>
                    <a:pt x="4417063" y="2339983"/>
                  </a:cubicBezTo>
                  <a:cubicBezTo>
                    <a:pt x="4402246" y="1910300"/>
                    <a:pt x="4014896" y="1078450"/>
                    <a:pt x="3820163" y="701683"/>
                  </a:cubicBezTo>
                  <a:cubicBezTo>
                    <a:pt x="3625430" y="324916"/>
                    <a:pt x="3443396" y="183100"/>
                    <a:pt x="3248663" y="79383"/>
                  </a:cubicBezTo>
                  <a:cubicBezTo>
                    <a:pt x="3053930" y="-24334"/>
                    <a:pt x="2943863" y="-28567"/>
                    <a:pt x="2664463" y="79383"/>
                  </a:cubicBezTo>
                  <a:close/>
                </a:path>
              </a:pathLst>
            </a:custGeom>
            <a:noFill/>
            <a:ln w="28575"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Freeform 41"/>
            <p:cNvSpPr/>
            <p:nvPr/>
          </p:nvSpPr>
          <p:spPr>
            <a:xfrm>
              <a:off x="3965453" y="858832"/>
              <a:ext cx="5148409" cy="5450795"/>
            </a:xfrm>
            <a:custGeom>
              <a:avLst/>
              <a:gdLst>
                <a:gd name="connsiteX0" fmla="*/ 2651247 w 5148409"/>
                <a:gd name="connsiteY0" fmla="*/ 55568 h 5450795"/>
                <a:gd name="connsiteX1" fmla="*/ 1851147 w 5148409"/>
                <a:gd name="connsiteY1" fmla="*/ 423868 h 5450795"/>
                <a:gd name="connsiteX2" fmla="*/ 1406647 w 5148409"/>
                <a:gd name="connsiteY2" fmla="*/ 1211268 h 5450795"/>
                <a:gd name="connsiteX3" fmla="*/ 898647 w 5148409"/>
                <a:gd name="connsiteY3" fmla="*/ 2201868 h 5450795"/>
                <a:gd name="connsiteX4" fmla="*/ 644647 w 5148409"/>
                <a:gd name="connsiteY4" fmla="*/ 3065468 h 5450795"/>
                <a:gd name="connsiteX5" fmla="*/ 339847 w 5148409"/>
                <a:gd name="connsiteY5" fmla="*/ 3535368 h 5450795"/>
                <a:gd name="connsiteX6" fmla="*/ 22347 w 5148409"/>
                <a:gd name="connsiteY6" fmla="*/ 4030668 h 5450795"/>
                <a:gd name="connsiteX7" fmla="*/ 149347 w 5148409"/>
                <a:gd name="connsiteY7" fmla="*/ 4818068 h 5450795"/>
                <a:gd name="connsiteX8" fmla="*/ 1127247 w 5148409"/>
                <a:gd name="connsiteY8" fmla="*/ 5414968 h 5450795"/>
                <a:gd name="connsiteX9" fmla="*/ 3514847 w 5148409"/>
                <a:gd name="connsiteY9" fmla="*/ 5338768 h 5450795"/>
                <a:gd name="connsiteX10" fmla="*/ 4035547 w 5148409"/>
                <a:gd name="connsiteY10" fmla="*/ 4970468 h 5450795"/>
                <a:gd name="connsiteX11" fmla="*/ 5026147 w 5148409"/>
                <a:gd name="connsiteY11" fmla="*/ 4805368 h 5450795"/>
                <a:gd name="connsiteX12" fmla="*/ 5064247 w 5148409"/>
                <a:gd name="connsiteY12" fmla="*/ 3433768 h 5450795"/>
                <a:gd name="connsiteX13" fmla="*/ 4403847 w 5148409"/>
                <a:gd name="connsiteY13" fmla="*/ 2913068 h 5450795"/>
                <a:gd name="connsiteX14" fmla="*/ 4162547 w 5148409"/>
                <a:gd name="connsiteY14" fmla="*/ 1884368 h 5450795"/>
                <a:gd name="connsiteX15" fmla="*/ 3565647 w 5148409"/>
                <a:gd name="connsiteY15" fmla="*/ 1389068 h 5450795"/>
                <a:gd name="connsiteX16" fmla="*/ 3095747 w 5148409"/>
                <a:gd name="connsiteY16" fmla="*/ 144468 h 5450795"/>
                <a:gd name="connsiteX17" fmla="*/ 2651247 w 5148409"/>
                <a:gd name="connsiteY17" fmla="*/ 55568 h 545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409" h="5450795">
                  <a:moveTo>
                    <a:pt x="2651247" y="55568"/>
                  </a:moveTo>
                  <a:cubicBezTo>
                    <a:pt x="2443814" y="102135"/>
                    <a:pt x="2058580" y="231251"/>
                    <a:pt x="1851147" y="423868"/>
                  </a:cubicBezTo>
                  <a:cubicBezTo>
                    <a:pt x="1643714" y="616485"/>
                    <a:pt x="1565397" y="914935"/>
                    <a:pt x="1406647" y="1211268"/>
                  </a:cubicBezTo>
                  <a:cubicBezTo>
                    <a:pt x="1247897" y="1507601"/>
                    <a:pt x="1025647" y="1892835"/>
                    <a:pt x="898647" y="2201868"/>
                  </a:cubicBezTo>
                  <a:cubicBezTo>
                    <a:pt x="771647" y="2510901"/>
                    <a:pt x="737780" y="2843218"/>
                    <a:pt x="644647" y="3065468"/>
                  </a:cubicBezTo>
                  <a:cubicBezTo>
                    <a:pt x="551514" y="3287718"/>
                    <a:pt x="339847" y="3535368"/>
                    <a:pt x="339847" y="3535368"/>
                  </a:cubicBezTo>
                  <a:cubicBezTo>
                    <a:pt x="236130" y="3696235"/>
                    <a:pt x="54097" y="3816885"/>
                    <a:pt x="22347" y="4030668"/>
                  </a:cubicBezTo>
                  <a:cubicBezTo>
                    <a:pt x="-9403" y="4244451"/>
                    <a:pt x="-34803" y="4587351"/>
                    <a:pt x="149347" y="4818068"/>
                  </a:cubicBezTo>
                  <a:cubicBezTo>
                    <a:pt x="333497" y="5048785"/>
                    <a:pt x="566330" y="5328185"/>
                    <a:pt x="1127247" y="5414968"/>
                  </a:cubicBezTo>
                  <a:cubicBezTo>
                    <a:pt x="1688164" y="5501751"/>
                    <a:pt x="3030130" y="5412851"/>
                    <a:pt x="3514847" y="5338768"/>
                  </a:cubicBezTo>
                  <a:cubicBezTo>
                    <a:pt x="3999564" y="5264685"/>
                    <a:pt x="3783664" y="5059368"/>
                    <a:pt x="4035547" y="4970468"/>
                  </a:cubicBezTo>
                  <a:cubicBezTo>
                    <a:pt x="4287430" y="4881568"/>
                    <a:pt x="4854697" y="5061485"/>
                    <a:pt x="5026147" y="4805368"/>
                  </a:cubicBezTo>
                  <a:cubicBezTo>
                    <a:pt x="5197597" y="4549251"/>
                    <a:pt x="5167964" y="3749151"/>
                    <a:pt x="5064247" y="3433768"/>
                  </a:cubicBezTo>
                  <a:cubicBezTo>
                    <a:pt x="4960530" y="3118385"/>
                    <a:pt x="4554130" y="3171301"/>
                    <a:pt x="4403847" y="2913068"/>
                  </a:cubicBezTo>
                  <a:cubicBezTo>
                    <a:pt x="4253564" y="2654835"/>
                    <a:pt x="4302247" y="2138368"/>
                    <a:pt x="4162547" y="1884368"/>
                  </a:cubicBezTo>
                  <a:cubicBezTo>
                    <a:pt x="4022847" y="1630368"/>
                    <a:pt x="3743447" y="1679051"/>
                    <a:pt x="3565647" y="1389068"/>
                  </a:cubicBezTo>
                  <a:cubicBezTo>
                    <a:pt x="3387847" y="1099085"/>
                    <a:pt x="3248147" y="364601"/>
                    <a:pt x="3095747" y="144468"/>
                  </a:cubicBezTo>
                  <a:cubicBezTo>
                    <a:pt x="2943347" y="-75665"/>
                    <a:pt x="2858680" y="9001"/>
                    <a:pt x="2651247" y="55568"/>
                  </a:cubicBezTo>
                  <a:close/>
                </a:path>
              </a:pathLst>
            </a:custGeom>
            <a:noFill/>
            <a:ln w="28575"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Slide Number Placeholder 1"/>
          <p:cNvSpPr>
            <a:spLocks noGrp="1"/>
          </p:cNvSpPr>
          <p:nvPr>
            <p:ph type="sldNum" sz="quarter" idx="12"/>
          </p:nvPr>
        </p:nvSpPr>
        <p:spPr/>
        <p:txBody>
          <a:bodyPr/>
          <a:lstStyle/>
          <a:p>
            <a:fld id="{A7E347E3-C33F-6F47-AC47-1BCADEE5EFCC}" type="slidenum">
              <a:rPr lang="en-US" smtClean="0"/>
              <a:t>135</a:t>
            </a:fld>
            <a:endParaRPr lang="en-US" dirty="0"/>
          </a:p>
        </p:txBody>
      </p:sp>
    </p:spTree>
    <p:extLst>
      <p:ext uri="{BB962C8B-B14F-4D97-AF65-F5344CB8AC3E}">
        <p14:creationId xmlns:p14="http://schemas.microsoft.com/office/powerpoint/2010/main" val="3296450455"/>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5"/>
          </p:nvPr>
        </p:nvSpPr>
        <p:spPr>
          <a:xfrm>
            <a:off x="457200" y="545353"/>
            <a:ext cx="8229600" cy="6312647"/>
          </a:xfrm>
        </p:spPr>
        <p:txBody>
          <a:bodyPr/>
          <a:lstStyle/>
          <a:p>
            <a:pPr marL="457200" indent="-457200" algn="l">
              <a:buFont typeface="Arial"/>
              <a:buChar char="•"/>
            </a:pPr>
            <a:r>
              <a:rPr lang="en-US" sz="2600" dirty="0">
                <a:latin typeface="Century Gothic"/>
                <a:cs typeface="Century Gothic"/>
              </a:rPr>
              <a:t>Unrelated organizations do not share common authentication or trust </a:t>
            </a:r>
            <a:r>
              <a:rPr lang="en-US" sz="2600" dirty="0" smtClean="0">
                <a:latin typeface="Century Gothic"/>
                <a:cs typeface="Century Gothic"/>
              </a:rPr>
              <a:t>policies</a:t>
            </a:r>
            <a:endParaRPr lang="en-US" sz="2600" dirty="0">
              <a:latin typeface="Century Gothic"/>
              <a:cs typeface="Century Gothic"/>
            </a:endParaRPr>
          </a:p>
          <a:p>
            <a:pPr marL="457200" indent="-457200" algn="l">
              <a:buFont typeface="Arial"/>
              <a:buChar char="•"/>
            </a:pPr>
            <a:endParaRPr lang="en-US" sz="2600" dirty="0">
              <a:latin typeface="Century Gothic"/>
              <a:cs typeface="Century Gothic"/>
            </a:endParaRPr>
          </a:p>
          <a:p>
            <a:pPr marL="457200" indent="-457200" algn="l">
              <a:buFont typeface="Arial"/>
              <a:buChar char="•"/>
            </a:pPr>
            <a:r>
              <a:rPr lang="en-US" sz="2600" dirty="0">
                <a:latin typeface="Century Gothic"/>
                <a:cs typeface="Century Gothic"/>
              </a:rPr>
              <a:t>Organizational, cultural, and political boundaries prevent mutual acceptance</a:t>
            </a:r>
          </a:p>
          <a:p>
            <a:pPr marL="457200" indent="-457200" algn="l">
              <a:buFont typeface="Arial"/>
              <a:buChar char="•"/>
            </a:pPr>
            <a:endParaRPr lang="en-US" sz="2600" dirty="0">
              <a:latin typeface="Century Gothic"/>
              <a:cs typeface="Century Gothic"/>
            </a:endParaRPr>
          </a:p>
          <a:p>
            <a:pPr marL="457200" indent="-457200" algn="l">
              <a:buFont typeface="Arial"/>
              <a:buChar char="•"/>
            </a:pPr>
            <a:r>
              <a:rPr lang="en-US" sz="2600" dirty="0">
                <a:latin typeface="Century Gothic"/>
                <a:cs typeface="Century Gothic"/>
              </a:rPr>
              <a:t>Diminishes interoperability between commercial, civil and military organizations</a:t>
            </a:r>
          </a:p>
          <a:p>
            <a:endParaRPr lang="en-US" dirty="0"/>
          </a:p>
        </p:txBody>
      </p:sp>
      <p:sp>
        <p:nvSpPr>
          <p:cNvPr id="6"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a:solidFill>
                  <a:schemeClr val="bg1"/>
                </a:solidFill>
              </a:rPr>
              <a:t>The Interoperability Problem</a:t>
            </a:r>
          </a:p>
        </p:txBody>
      </p:sp>
      <p:sp>
        <p:nvSpPr>
          <p:cNvPr id="2" name="Slide Number Placeholder 1"/>
          <p:cNvSpPr>
            <a:spLocks noGrp="1"/>
          </p:cNvSpPr>
          <p:nvPr>
            <p:ph type="sldNum" sz="quarter" idx="12"/>
          </p:nvPr>
        </p:nvSpPr>
        <p:spPr/>
        <p:txBody>
          <a:bodyPr/>
          <a:lstStyle/>
          <a:p>
            <a:fld id="{A7E347E3-C33F-6F47-AC47-1BCADEE5EFCC}" type="slidenum">
              <a:rPr lang="en-US" smtClean="0"/>
              <a:t>136</a:t>
            </a:fld>
            <a:endParaRPr lang="en-US" dirty="0"/>
          </a:p>
        </p:txBody>
      </p:sp>
    </p:spTree>
    <p:extLst>
      <p:ext uri="{BB962C8B-B14F-4D97-AF65-F5344CB8AC3E}">
        <p14:creationId xmlns:p14="http://schemas.microsoft.com/office/powerpoint/2010/main" val="401124939"/>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Box 8"/>
          <p:cNvSpPr txBox="1">
            <a:spLocks noChangeArrowheads="1"/>
          </p:cNvSpPr>
          <p:nvPr/>
        </p:nvSpPr>
        <p:spPr bwMode="auto">
          <a:xfrm>
            <a:off x="6934200" y="3495645"/>
            <a:ext cx="2209800" cy="400110"/>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FFFFFF"/>
                </a:solidFill>
                <a:latin typeface="Century Gothic" charset="0"/>
                <a:ea typeface="Century Gothic" charset="0"/>
                <a:cs typeface="Century Gothic" charset="0"/>
              </a:rPr>
              <a:t>No reads down</a:t>
            </a:r>
            <a:endParaRPr lang="en-US" sz="2000" dirty="0">
              <a:solidFill>
                <a:srgbClr val="FFFFFF"/>
              </a:solidFill>
              <a:latin typeface="Century Gothic" charset="0"/>
              <a:ea typeface="Century Gothic" charset="0"/>
              <a:cs typeface="Century Gothic" charset="0"/>
            </a:endParaRPr>
          </a:p>
        </p:txBody>
      </p:sp>
      <p:grpSp>
        <p:nvGrpSpPr>
          <p:cNvPr id="43" name="Group 34"/>
          <p:cNvGrpSpPr/>
          <p:nvPr/>
        </p:nvGrpSpPr>
        <p:grpSpPr>
          <a:xfrm>
            <a:off x="174807" y="899039"/>
            <a:ext cx="3606327" cy="4828661"/>
            <a:chOff x="635411" y="838200"/>
            <a:chExt cx="4289254" cy="5743061"/>
          </a:xfrm>
        </p:grpSpPr>
        <p:cxnSp>
          <p:nvCxnSpPr>
            <p:cNvPr id="54" name="Straight Arrow Connector 40"/>
            <p:cNvCxnSpPr>
              <a:cxnSpLocks noChangeShapeType="1"/>
              <a:stCxn id="47" idx="4"/>
              <a:endCxn id="49" idx="0"/>
            </p:cNvCxnSpPr>
            <p:nvPr/>
          </p:nvCxnSpPr>
          <p:spPr bwMode="auto">
            <a:xfrm rot="16200000" flipH="1">
              <a:off x="1295303" y="4764576"/>
              <a:ext cx="627623" cy="13870"/>
            </a:xfrm>
            <a:prstGeom prst="straightConnector1">
              <a:avLst/>
            </a:prstGeom>
            <a:noFill/>
            <a:ln w="53975">
              <a:solidFill>
                <a:srgbClr val="FF0000"/>
              </a:solidFill>
              <a:round/>
              <a:headEnd type="none"/>
              <a:tailEnd type="triangle" w="med" len="med"/>
            </a:ln>
          </p:spPr>
        </p:cxnSp>
        <p:sp>
          <p:nvSpPr>
            <p:cNvPr id="47" name="Oval 46"/>
            <p:cNvSpPr/>
            <p:nvPr/>
          </p:nvSpPr>
          <p:spPr bwMode="auto">
            <a:xfrm>
              <a:off x="854347" y="2961762"/>
              <a:ext cx="1495663" cy="1495938"/>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Century Gothic"/>
                  <a:cs typeface="Century Gothic"/>
                </a:rPr>
                <a:t>Subject</a:t>
              </a:r>
            </a:p>
          </p:txBody>
        </p:sp>
        <p:sp>
          <p:nvSpPr>
            <p:cNvPr id="48" name="Oval 47"/>
            <p:cNvSpPr/>
            <p:nvPr/>
          </p:nvSpPr>
          <p:spPr bwMode="auto">
            <a:xfrm>
              <a:off x="843321" y="838200"/>
              <a:ext cx="1495663" cy="1495938"/>
            </a:xfrm>
            <a:prstGeom prst="ellipse">
              <a:avLst/>
            </a:prstGeom>
            <a:gradFill flip="none" rotWithShape="1">
              <a:gsLst>
                <a:gs pos="0">
                  <a:srgbClr val="3B100D"/>
                </a:gs>
                <a:gs pos="100000">
                  <a:srgbClr val="FF0000"/>
                </a:gs>
              </a:gsLst>
              <a:path path="circle">
                <a:fillToRect l="100000" t="100000"/>
              </a:path>
              <a:tileRect r="-100000" b="-100000"/>
            </a:gradFill>
            <a:ln w="9525" cap="flat" cmpd="sng" algn="ctr">
              <a:solidFill>
                <a:srgbClr val="FF0000"/>
              </a:solidFill>
              <a:prstDash val="solid"/>
            </a:ln>
            <a:effectLst>
              <a:outerShdw blurRad="40000" dist="23000" dir="5400000" rotWithShape="0">
                <a:srgbClr val="000000">
                  <a:alpha val="35000"/>
                </a:srgbClr>
              </a:outerShdw>
            </a:effectLst>
          </p:spPr>
          <p:txBody>
            <a:bodyPr anchor="ctr">
              <a:prstTxWarp prst="textNoShape">
                <a:avLst/>
              </a:prstTxWarp>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Century Gothic" charset="0"/>
                  <a:ea typeface="Century Gothic" charset="0"/>
                  <a:cs typeface="Century Gothic" charset="0"/>
                </a:rPr>
                <a:t>Object at Higher Integrity Level</a:t>
              </a:r>
            </a:p>
          </p:txBody>
        </p:sp>
        <p:sp>
          <p:nvSpPr>
            <p:cNvPr id="49" name="Oval 48"/>
            <p:cNvSpPr/>
            <p:nvPr/>
          </p:nvSpPr>
          <p:spPr bwMode="auto">
            <a:xfrm>
              <a:off x="868217" y="5085323"/>
              <a:ext cx="1495663" cy="1495938"/>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Century Gothic"/>
                  <a:cs typeface="Century Gothic"/>
                </a:rPr>
                <a:t>Object at Lower Integrity Level</a:t>
              </a:r>
            </a:p>
          </p:txBody>
        </p:sp>
        <p:sp>
          <p:nvSpPr>
            <p:cNvPr id="50" name="Oval 49"/>
            <p:cNvSpPr/>
            <p:nvPr/>
          </p:nvSpPr>
          <p:spPr bwMode="auto">
            <a:xfrm>
              <a:off x="3429002" y="2948304"/>
              <a:ext cx="1495663" cy="1495938"/>
            </a:xfrm>
            <a:prstGeom prst="ellipse">
              <a:avLst/>
            </a:prstGeom>
            <a:gradFill flip="none" rotWithShape="1">
              <a:gsLst>
                <a:gs pos="0">
                  <a:srgbClr val="484800"/>
                </a:gs>
                <a:gs pos="100000">
                  <a:srgbClr val="FFFF00"/>
                </a:gs>
              </a:gsLst>
              <a:path path="circle">
                <a:fillToRect l="100000" t="100000"/>
              </a:path>
              <a:tileRect r="-100000" b="-100000"/>
            </a:gradFill>
            <a:ln w="9525" cap="flat" cmpd="sng" algn="ctr">
              <a:solidFill>
                <a:srgbClr val="FFFF00"/>
              </a:solidFill>
              <a:prstDash val="solid"/>
            </a:ln>
            <a:effectLst>
              <a:outerShdw blurRad="40000" dist="23000" dir="5400000" rotWithShape="0">
                <a:srgbClr val="000000">
                  <a:alpha val="35000"/>
                </a:srgbClr>
              </a:outerShdw>
            </a:effectLst>
          </p:spPr>
          <p:txBody>
            <a:bodyPr anchor="ctr">
              <a:prstTxWarp prst="textNoShape">
                <a:avLst/>
              </a:prstTxWarp>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entury Gothic" charset="0"/>
                  <a:ea typeface="Century Gothic" charset="0"/>
                  <a:cs typeface="Century Gothic" charset="0"/>
                </a:rPr>
                <a:t>Object at Same Integrity Level</a:t>
              </a:r>
            </a:p>
          </p:txBody>
        </p:sp>
        <p:cxnSp>
          <p:nvCxnSpPr>
            <p:cNvPr id="51" name="Straight Arrow Connector 40"/>
            <p:cNvCxnSpPr>
              <a:cxnSpLocks noChangeShapeType="1"/>
            </p:cNvCxnSpPr>
            <p:nvPr/>
          </p:nvCxnSpPr>
          <p:spPr bwMode="auto">
            <a:xfrm>
              <a:off x="2349500" y="3695700"/>
              <a:ext cx="1079500" cy="0"/>
            </a:xfrm>
            <a:prstGeom prst="straightConnector1">
              <a:avLst/>
            </a:prstGeom>
            <a:noFill/>
            <a:ln w="53975">
              <a:solidFill>
                <a:srgbClr val="00FF00"/>
              </a:solidFill>
              <a:round/>
              <a:headEnd type="triangle" w="med" len="med"/>
              <a:tailEnd type="triangle" w="med" len="med"/>
            </a:ln>
          </p:spPr>
        </p:cxnSp>
        <p:grpSp>
          <p:nvGrpSpPr>
            <p:cNvPr id="52" name="Group 23"/>
            <p:cNvGrpSpPr/>
            <p:nvPr/>
          </p:nvGrpSpPr>
          <p:grpSpPr>
            <a:xfrm>
              <a:off x="635411" y="2318175"/>
              <a:ext cx="966768" cy="643587"/>
              <a:chOff x="395699" y="3098431"/>
              <a:chExt cx="966768" cy="643587"/>
            </a:xfrm>
          </p:grpSpPr>
          <p:sp>
            <p:nvSpPr>
              <p:cNvPr id="55" name="TextBox 49"/>
              <p:cNvSpPr txBox="1">
                <a:spLocks noChangeArrowheads="1"/>
              </p:cNvSpPr>
              <p:nvPr/>
            </p:nvSpPr>
            <p:spPr bwMode="auto">
              <a:xfrm>
                <a:off x="395699" y="3098431"/>
                <a:ext cx="926806" cy="400110"/>
              </a:xfrm>
              <a:prstGeom prst="rect">
                <a:avLst/>
              </a:prstGeom>
              <a:noFill/>
              <a:ln w="9525">
                <a:noFill/>
                <a:miter lim="800000"/>
                <a:headEnd type="triangle"/>
                <a:tailEnd type="none"/>
              </a:ln>
            </p:spPr>
            <p:txBody>
              <a:bodyPr wrap="none">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0000"/>
                    </a:solidFill>
                    <a:effectLst/>
                    <a:uLnTx/>
                    <a:uFillTx/>
                    <a:latin typeface="Zapf Dingbats" charset="2"/>
                    <a:ea typeface="Zapf Dingbats" charset="2"/>
                    <a:cs typeface="Zapf Dingbats" charset="2"/>
                  </a:rPr>
                  <a:t>✗</a:t>
                </a:r>
                <a:r>
                  <a:rPr kumimoji="0" lang="en-US" sz="2000" b="0" i="0" u="none" strike="noStrike" kern="0" cap="none" spc="0" normalizeH="0" baseline="0" noProof="0" dirty="0" smtClean="0">
                    <a:ln>
                      <a:noFill/>
                    </a:ln>
                    <a:solidFill>
                      <a:srgbClr val="FF0000"/>
                    </a:solidFill>
                    <a:effectLst/>
                    <a:uLnTx/>
                    <a:uFillTx/>
                    <a:latin typeface="Zapf Dingbats" charset="2"/>
                    <a:ea typeface="Zapf Dingbats" charset="2"/>
                    <a:cs typeface="Zapf Dingbats" charset="2"/>
                  </a:rPr>
                  <a:t> </a:t>
                </a:r>
                <a:r>
                  <a:rPr kumimoji="0" lang="en-US" sz="2000" b="0" i="0" u="none" strike="noStrike" kern="0" cap="none" spc="0" normalizeH="0" baseline="0" noProof="0" dirty="0" smtClean="0">
                    <a:ln>
                      <a:noFill/>
                    </a:ln>
                    <a:solidFill>
                      <a:srgbClr val="FF0000"/>
                    </a:solidFill>
                    <a:effectLst/>
                    <a:uLnTx/>
                    <a:uFillTx/>
                  </a:rPr>
                  <a:t>Read</a:t>
                </a:r>
                <a:endParaRPr kumimoji="0" lang="en-US" sz="2000" b="0" i="0" u="none" strike="noStrike" kern="0" cap="none" spc="0" normalizeH="0" baseline="0" noProof="0" dirty="0">
                  <a:ln>
                    <a:noFill/>
                  </a:ln>
                  <a:solidFill>
                    <a:srgbClr val="FF0000"/>
                  </a:solidFill>
                  <a:effectLst/>
                  <a:uLnTx/>
                  <a:uFillTx/>
                </a:endParaRPr>
              </a:p>
            </p:txBody>
          </p:sp>
          <p:cxnSp>
            <p:nvCxnSpPr>
              <p:cNvPr id="56" name="Straight Arrow Connector 40"/>
              <p:cNvCxnSpPr>
                <a:cxnSpLocks noChangeShapeType="1"/>
                <a:stCxn id="48" idx="4"/>
                <a:endCxn id="47" idx="0"/>
              </p:cNvCxnSpPr>
              <p:nvPr/>
            </p:nvCxnSpPr>
            <p:spPr bwMode="auto">
              <a:xfrm rot="16200000" flipH="1">
                <a:off x="1043142" y="3422693"/>
                <a:ext cx="627624" cy="11026"/>
              </a:xfrm>
              <a:prstGeom prst="straightConnector1">
                <a:avLst/>
              </a:prstGeom>
              <a:noFill/>
              <a:ln w="53975">
                <a:solidFill>
                  <a:srgbClr val="FF0000"/>
                </a:solidFill>
                <a:round/>
                <a:headEnd type="none"/>
                <a:tailEnd type="triangle" w="med" len="med"/>
              </a:ln>
            </p:spPr>
          </p:cxnSp>
        </p:grpSp>
        <p:sp>
          <p:nvSpPr>
            <p:cNvPr id="53" name="TextBox 49"/>
            <p:cNvSpPr txBox="1">
              <a:spLocks noChangeArrowheads="1"/>
            </p:cNvSpPr>
            <p:nvPr/>
          </p:nvSpPr>
          <p:spPr bwMode="auto">
            <a:xfrm>
              <a:off x="635411" y="4439054"/>
              <a:ext cx="926806" cy="400110"/>
            </a:xfrm>
            <a:prstGeom prst="rect">
              <a:avLst/>
            </a:prstGeom>
            <a:noFill/>
            <a:ln w="9525">
              <a:noFill/>
              <a:miter lim="800000"/>
              <a:headEnd/>
              <a:tailEnd/>
            </a:ln>
          </p:spPr>
          <p:txBody>
            <a:bodyPr wrap="none">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0000"/>
                  </a:solidFill>
                  <a:effectLst/>
                  <a:uLnTx/>
                  <a:uFillTx/>
                  <a:latin typeface="Zapf Dingbats" charset="2"/>
                  <a:ea typeface="Zapf Dingbats" charset="2"/>
                  <a:cs typeface="Zapf Dingbats" charset="2"/>
                </a:rPr>
                <a:t>✗</a:t>
              </a:r>
              <a:r>
                <a:rPr kumimoji="0" lang="en-US" sz="2000" b="0" i="0" u="none" strike="noStrike" kern="0" cap="none" spc="0" normalizeH="0" baseline="0" noProof="0" dirty="0" smtClean="0">
                  <a:ln>
                    <a:noFill/>
                  </a:ln>
                  <a:solidFill>
                    <a:srgbClr val="FF0000"/>
                  </a:solidFill>
                  <a:effectLst/>
                  <a:uLnTx/>
                  <a:uFillTx/>
                  <a:latin typeface="Zapf Dingbats" charset="2"/>
                  <a:ea typeface="Zapf Dingbats" charset="2"/>
                  <a:cs typeface="Zapf Dingbats" charset="2"/>
                </a:rPr>
                <a:t> </a:t>
              </a:r>
              <a:r>
                <a:rPr kumimoji="0" lang="en-US" sz="2000" b="0" i="0" u="none" strike="noStrike" kern="0" cap="none" spc="0" normalizeH="0" baseline="0" noProof="0" dirty="0" smtClean="0">
                  <a:ln>
                    <a:noFill/>
                  </a:ln>
                  <a:solidFill>
                    <a:srgbClr val="FF0000"/>
                  </a:solidFill>
                  <a:effectLst/>
                  <a:uLnTx/>
                  <a:uFillTx/>
                </a:rPr>
                <a:t>Read</a:t>
              </a:r>
              <a:endParaRPr kumimoji="0" lang="en-US" sz="2000" b="0" i="0" u="none" strike="noStrike" kern="0" cap="none" spc="0" normalizeH="0" baseline="0" noProof="0" dirty="0">
                <a:ln>
                  <a:noFill/>
                </a:ln>
                <a:solidFill>
                  <a:srgbClr val="FF0000"/>
                </a:solidFill>
                <a:effectLst/>
                <a:uLnTx/>
                <a:uFillTx/>
              </a:endParaRPr>
            </a:p>
          </p:txBody>
        </p:sp>
      </p:grpSp>
      <p:sp>
        <p:nvSpPr>
          <p:cNvPr id="15" name="Title 1"/>
          <p:cNvSpPr>
            <a:spLocks noGrp="1"/>
          </p:cNvSpPr>
          <p:nvPr>
            <p:ph type="title"/>
          </p:nvPr>
        </p:nvSpPr>
        <p:spPr>
          <a:xfrm>
            <a:off x="0" y="0"/>
            <a:ext cx="9144000" cy="55154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a:bodyPr>
          <a:lstStyle/>
          <a:p>
            <a:r>
              <a:rPr lang="en-US" sz="2800" dirty="0" smtClean="0">
                <a:solidFill>
                  <a:schemeClr val="bg1"/>
                </a:solidFill>
                <a:latin typeface="Century Gothic"/>
                <a:cs typeface="Century Gothic"/>
              </a:rPr>
              <a:t>Biba’s Scalability </a:t>
            </a:r>
            <a:r>
              <a:rPr lang="en-US" sz="2800" dirty="0">
                <a:solidFill>
                  <a:schemeClr val="bg1"/>
                </a:solidFill>
                <a:latin typeface="Century Gothic"/>
                <a:cs typeface="Century Gothic"/>
              </a:rPr>
              <a:t>Across </a:t>
            </a:r>
            <a:r>
              <a:rPr lang="en-US" sz="2800" dirty="0" smtClean="0">
                <a:solidFill>
                  <a:schemeClr val="bg1"/>
                </a:solidFill>
                <a:latin typeface="Century Gothic"/>
                <a:cs typeface="Century Gothic"/>
              </a:rPr>
              <a:t>Organizations</a:t>
            </a:r>
            <a:endParaRPr lang="en-US" sz="2800" dirty="0">
              <a:solidFill>
                <a:schemeClr val="bg1"/>
              </a:solidFill>
              <a:latin typeface="Century Gothic"/>
              <a:cs typeface="Century Gothic"/>
            </a:endParaRPr>
          </a:p>
        </p:txBody>
      </p:sp>
      <p:sp>
        <p:nvSpPr>
          <p:cNvPr id="16" name="Text Placeholder 8"/>
          <p:cNvSpPr txBox="1">
            <a:spLocks/>
          </p:cNvSpPr>
          <p:nvPr/>
        </p:nvSpPr>
        <p:spPr>
          <a:xfrm>
            <a:off x="0" y="5906726"/>
            <a:ext cx="9144000" cy="951274"/>
          </a:xfrm>
          <a:prstGeom prst="rect">
            <a:avLst/>
          </a:prstGeom>
          <a:solidFill>
            <a:schemeClr val="accent1">
              <a:lumMod val="75000"/>
            </a:schemeClr>
          </a:solidFill>
        </p:spPr>
        <p:txBody>
          <a:bodyPr vert="horz" lIns="91440" tIns="45720" rIns="91440" bIns="45720" rtlCol="0">
            <a:spAutoFit/>
          </a:bodyPr>
          <a:lstStyle>
            <a:lvl1pPr indent="0" algn="ctr">
              <a:spcBef>
                <a:spcPct val="20000"/>
              </a:spcBef>
              <a:buFont typeface="Arial"/>
              <a:buNone/>
              <a:defRPr sz="2800">
                <a:solidFill>
                  <a:schemeClr val="bg1"/>
                </a:solidFill>
                <a:latin typeface="Century Gothic"/>
                <a:cs typeface="Century Gothic"/>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Different organizations may not agree on integrity levels and object assignments</a:t>
            </a:r>
          </a:p>
        </p:txBody>
      </p:sp>
      <p:cxnSp>
        <p:nvCxnSpPr>
          <p:cNvPr id="3" name="Straight Connector 2"/>
          <p:cNvCxnSpPr/>
          <p:nvPr/>
        </p:nvCxnSpPr>
        <p:spPr>
          <a:xfrm>
            <a:off x="4546600" y="899039"/>
            <a:ext cx="0" cy="482866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2" name="Group 34"/>
          <p:cNvGrpSpPr/>
          <p:nvPr/>
        </p:nvGrpSpPr>
        <p:grpSpPr>
          <a:xfrm>
            <a:off x="5234646" y="899039"/>
            <a:ext cx="3606327" cy="4828661"/>
            <a:chOff x="635411" y="838200"/>
            <a:chExt cx="4289254" cy="5743061"/>
          </a:xfrm>
        </p:grpSpPr>
        <p:cxnSp>
          <p:nvCxnSpPr>
            <p:cNvPr id="30" name="Straight Arrow Connector 40"/>
            <p:cNvCxnSpPr>
              <a:cxnSpLocks noChangeShapeType="1"/>
              <a:stCxn id="23" idx="4"/>
              <a:endCxn id="25" idx="0"/>
            </p:cNvCxnSpPr>
            <p:nvPr/>
          </p:nvCxnSpPr>
          <p:spPr bwMode="auto">
            <a:xfrm rot="16200000" flipH="1">
              <a:off x="1295303" y="4764576"/>
              <a:ext cx="627623" cy="13870"/>
            </a:xfrm>
            <a:prstGeom prst="straightConnector1">
              <a:avLst/>
            </a:prstGeom>
            <a:noFill/>
            <a:ln w="53975">
              <a:solidFill>
                <a:srgbClr val="FF0000"/>
              </a:solidFill>
              <a:round/>
              <a:headEnd type="none"/>
              <a:tailEnd type="triangle" w="med" len="med"/>
            </a:ln>
          </p:spPr>
        </p:cxnSp>
        <p:sp>
          <p:nvSpPr>
            <p:cNvPr id="23" name="Oval 22"/>
            <p:cNvSpPr/>
            <p:nvPr/>
          </p:nvSpPr>
          <p:spPr bwMode="auto">
            <a:xfrm>
              <a:off x="854347" y="2961762"/>
              <a:ext cx="1495663" cy="1495938"/>
            </a:xfrm>
            <a:prstGeom prst="ellipse">
              <a:avLst/>
            </a:prstGeom>
            <a:ln/>
          </p:spPr>
          <p:style>
            <a:lnRef idx="1">
              <a:schemeClr val="dk1"/>
            </a:lnRef>
            <a:fillRef idx="3">
              <a:schemeClr val="dk1"/>
            </a:fillRef>
            <a:effectRef idx="2">
              <a:schemeClr val="dk1"/>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Century Gothic"/>
                  <a:cs typeface="Century Gothic"/>
                </a:rPr>
                <a:t>Subject</a:t>
              </a:r>
            </a:p>
          </p:txBody>
        </p:sp>
        <p:sp>
          <p:nvSpPr>
            <p:cNvPr id="24" name="Oval 23"/>
            <p:cNvSpPr/>
            <p:nvPr/>
          </p:nvSpPr>
          <p:spPr bwMode="auto">
            <a:xfrm>
              <a:off x="843321" y="838200"/>
              <a:ext cx="1495663" cy="1495938"/>
            </a:xfrm>
            <a:prstGeom prst="ellipse">
              <a:avLst/>
            </a:prstGeom>
            <a:ln/>
          </p:spPr>
          <p:style>
            <a:lnRef idx="1">
              <a:schemeClr val="accent4"/>
            </a:lnRef>
            <a:fillRef idx="3">
              <a:schemeClr val="accent4"/>
            </a:fillRef>
            <a:effectRef idx="2">
              <a:schemeClr val="accent4"/>
            </a:effectRef>
            <a:fontRef idx="minor">
              <a:schemeClr val="lt1"/>
            </a:fontRef>
          </p:style>
          <p:txBody>
            <a:bodyPr anchor="ctr">
              <a:prstTxWarp prst="textNoShape">
                <a:avLst/>
              </a:prstTxWarp>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Century Gothic" charset="0"/>
                  <a:ea typeface="Century Gothic" charset="0"/>
                  <a:cs typeface="Century Gothic" charset="0"/>
                </a:rPr>
                <a:t>Object at Higher Integrity Level</a:t>
              </a:r>
            </a:p>
          </p:txBody>
        </p:sp>
        <p:sp>
          <p:nvSpPr>
            <p:cNvPr id="25" name="Oval 24"/>
            <p:cNvSpPr/>
            <p:nvPr/>
          </p:nvSpPr>
          <p:spPr bwMode="auto">
            <a:xfrm>
              <a:off x="868217" y="5085323"/>
              <a:ext cx="1495663" cy="1495938"/>
            </a:xfrm>
            <a:prstGeom prst="ellipse">
              <a:avLst/>
            </a:prstGeom>
            <a:ln/>
          </p:spPr>
          <p:style>
            <a:lnRef idx="1">
              <a:schemeClr val="accent6"/>
            </a:lnRef>
            <a:fillRef idx="3">
              <a:schemeClr val="accent6"/>
            </a:fillRef>
            <a:effectRef idx="2">
              <a:schemeClr val="accent6"/>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Century Gothic"/>
                  <a:cs typeface="Century Gothic"/>
                </a:rPr>
                <a:t>Object at Lower Integrity Level</a:t>
              </a:r>
            </a:p>
          </p:txBody>
        </p:sp>
        <p:sp>
          <p:nvSpPr>
            <p:cNvPr id="26" name="Oval 25"/>
            <p:cNvSpPr/>
            <p:nvPr/>
          </p:nvSpPr>
          <p:spPr bwMode="auto">
            <a:xfrm>
              <a:off x="3429002" y="2948304"/>
              <a:ext cx="1495663" cy="1495938"/>
            </a:xfrm>
            <a:prstGeom prst="ellipse">
              <a:avLst/>
            </a:prstGeom>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entury Gothic" charset="0"/>
                  <a:ea typeface="Century Gothic" charset="0"/>
                  <a:cs typeface="Century Gothic" charset="0"/>
                </a:rPr>
                <a:t>Object at Same Integrity Level</a:t>
              </a:r>
            </a:p>
          </p:txBody>
        </p:sp>
        <p:cxnSp>
          <p:nvCxnSpPr>
            <p:cNvPr id="27" name="Straight Arrow Connector 40"/>
            <p:cNvCxnSpPr>
              <a:cxnSpLocks noChangeShapeType="1"/>
            </p:cNvCxnSpPr>
            <p:nvPr/>
          </p:nvCxnSpPr>
          <p:spPr bwMode="auto">
            <a:xfrm>
              <a:off x="2349500" y="3695700"/>
              <a:ext cx="1079500" cy="0"/>
            </a:xfrm>
            <a:prstGeom prst="straightConnector1">
              <a:avLst/>
            </a:prstGeom>
            <a:noFill/>
            <a:ln w="53975">
              <a:solidFill>
                <a:srgbClr val="00FF00"/>
              </a:solidFill>
              <a:round/>
              <a:headEnd type="triangle" w="med" len="med"/>
              <a:tailEnd type="triangle" w="med" len="med"/>
            </a:ln>
          </p:spPr>
        </p:cxnSp>
        <p:grpSp>
          <p:nvGrpSpPr>
            <p:cNvPr id="28" name="Group 23"/>
            <p:cNvGrpSpPr/>
            <p:nvPr/>
          </p:nvGrpSpPr>
          <p:grpSpPr>
            <a:xfrm>
              <a:off x="635411" y="2318175"/>
              <a:ext cx="966768" cy="643587"/>
              <a:chOff x="395699" y="3098431"/>
              <a:chExt cx="966768" cy="643587"/>
            </a:xfrm>
          </p:grpSpPr>
          <p:sp>
            <p:nvSpPr>
              <p:cNvPr id="31" name="TextBox 49"/>
              <p:cNvSpPr txBox="1">
                <a:spLocks noChangeArrowheads="1"/>
              </p:cNvSpPr>
              <p:nvPr/>
            </p:nvSpPr>
            <p:spPr bwMode="auto">
              <a:xfrm>
                <a:off x="395699" y="3098431"/>
                <a:ext cx="926806" cy="400110"/>
              </a:xfrm>
              <a:prstGeom prst="rect">
                <a:avLst/>
              </a:prstGeom>
              <a:noFill/>
              <a:ln w="9525">
                <a:noFill/>
                <a:miter lim="800000"/>
                <a:headEnd type="triangle"/>
                <a:tailEnd type="none"/>
              </a:ln>
            </p:spPr>
            <p:txBody>
              <a:bodyPr wrap="none">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0000"/>
                    </a:solidFill>
                    <a:effectLst/>
                    <a:uLnTx/>
                    <a:uFillTx/>
                    <a:latin typeface="Zapf Dingbats" charset="2"/>
                    <a:ea typeface="Zapf Dingbats" charset="2"/>
                    <a:cs typeface="Zapf Dingbats" charset="2"/>
                  </a:rPr>
                  <a:t>✗</a:t>
                </a:r>
                <a:r>
                  <a:rPr kumimoji="0" lang="en-US" sz="2000" b="0" i="0" u="none" strike="noStrike" kern="0" cap="none" spc="0" normalizeH="0" baseline="0" noProof="0" dirty="0" smtClean="0">
                    <a:ln>
                      <a:noFill/>
                    </a:ln>
                    <a:solidFill>
                      <a:srgbClr val="FF0000"/>
                    </a:solidFill>
                    <a:effectLst/>
                    <a:uLnTx/>
                    <a:uFillTx/>
                    <a:latin typeface="Zapf Dingbats" charset="2"/>
                    <a:ea typeface="Zapf Dingbats" charset="2"/>
                    <a:cs typeface="Zapf Dingbats" charset="2"/>
                  </a:rPr>
                  <a:t> </a:t>
                </a:r>
                <a:r>
                  <a:rPr kumimoji="0" lang="en-US" sz="2000" b="0" i="0" u="none" strike="noStrike" kern="0" cap="none" spc="0" normalizeH="0" baseline="0" noProof="0" dirty="0" smtClean="0">
                    <a:ln>
                      <a:noFill/>
                    </a:ln>
                    <a:solidFill>
                      <a:srgbClr val="FF0000"/>
                    </a:solidFill>
                    <a:effectLst/>
                    <a:uLnTx/>
                    <a:uFillTx/>
                  </a:rPr>
                  <a:t>Read</a:t>
                </a:r>
                <a:endParaRPr kumimoji="0" lang="en-US" sz="2000" b="0" i="0" u="none" strike="noStrike" kern="0" cap="none" spc="0" normalizeH="0" baseline="0" noProof="0" dirty="0">
                  <a:ln>
                    <a:noFill/>
                  </a:ln>
                  <a:solidFill>
                    <a:srgbClr val="FF0000"/>
                  </a:solidFill>
                  <a:effectLst/>
                  <a:uLnTx/>
                  <a:uFillTx/>
                </a:endParaRPr>
              </a:p>
            </p:txBody>
          </p:sp>
          <p:cxnSp>
            <p:nvCxnSpPr>
              <p:cNvPr id="32" name="Straight Arrow Connector 40"/>
              <p:cNvCxnSpPr>
                <a:cxnSpLocks noChangeShapeType="1"/>
                <a:stCxn id="24" idx="4"/>
                <a:endCxn id="23" idx="0"/>
              </p:cNvCxnSpPr>
              <p:nvPr/>
            </p:nvCxnSpPr>
            <p:spPr bwMode="auto">
              <a:xfrm rot="16200000" flipH="1">
                <a:off x="1043142" y="3422693"/>
                <a:ext cx="627624" cy="11026"/>
              </a:xfrm>
              <a:prstGeom prst="straightConnector1">
                <a:avLst/>
              </a:prstGeom>
              <a:noFill/>
              <a:ln w="53975">
                <a:solidFill>
                  <a:srgbClr val="FF0000"/>
                </a:solidFill>
                <a:round/>
                <a:headEnd type="none"/>
                <a:tailEnd type="triangle" w="med" len="med"/>
              </a:ln>
            </p:spPr>
          </p:cxnSp>
        </p:grpSp>
        <p:sp>
          <p:nvSpPr>
            <p:cNvPr id="29" name="TextBox 49"/>
            <p:cNvSpPr txBox="1">
              <a:spLocks noChangeArrowheads="1"/>
            </p:cNvSpPr>
            <p:nvPr/>
          </p:nvSpPr>
          <p:spPr bwMode="auto">
            <a:xfrm>
              <a:off x="635411" y="4439054"/>
              <a:ext cx="926806" cy="400110"/>
            </a:xfrm>
            <a:prstGeom prst="rect">
              <a:avLst/>
            </a:prstGeom>
            <a:noFill/>
            <a:ln w="9525">
              <a:noFill/>
              <a:miter lim="800000"/>
              <a:headEnd/>
              <a:tailEnd/>
            </a:ln>
          </p:spPr>
          <p:txBody>
            <a:bodyPr wrap="none">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0000"/>
                  </a:solidFill>
                  <a:effectLst/>
                  <a:uLnTx/>
                  <a:uFillTx/>
                  <a:latin typeface="Zapf Dingbats" charset="2"/>
                  <a:ea typeface="Zapf Dingbats" charset="2"/>
                  <a:cs typeface="Zapf Dingbats" charset="2"/>
                </a:rPr>
                <a:t>✗</a:t>
              </a:r>
              <a:r>
                <a:rPr kumimoji="0" lang="en-US" sz="2000" b="0" i="0" u="none" strike="noStrike" kern="0" cap="none" spc="0" normalizeH="0" baseline="0" noProof="0" dirty="0" smtClean="0">
                  <a:ln>
                    <a:noFill/>
                  </a:ln>
                  <a:solidFill>
                    <a:srgbClr val="FF0000"/>
                  </a:solidFill>
                  <a:effectLst/>
                  <a:uLnTx/>
                  <a:uFillTx/>
                  <a:latin typeface="Zapf Dingbats" charset="2"/>
                  <a:ea typeface="Zapf Dingbats" charset="2"/>
                  <a:cs typeface="Zapf Dingbats" charset="2"/>
                </a:rPr>
                <a:t> </a:t>
              </a:r>
              <a:r>
                <a:rPr kumimoji="0" lang="en-US" sz="2000" b="0" i="0" u="none" strike="noStrike" kern="0" cap="none" spc="0" normalizeH="0" baseline="0" noProof="0" dirty="0" smtClean="0">
                  <a:ln>
                    <a:noFill/>
                  </a:ln>
                  <a:solidFill>
                    <a:srgbClr val="FF0000"/>
                  </a:solidFill>
                  <a:effectLst/>
                  <a:uLnTx/>
                  <a:uFillTx/>
                </a:rPr>
                <a:t>Read</a:t>
              </a:r>
              <a:endParaRPr kumimoji="0" lang="en-US" sz="2000" b="0" i="0" u="none" strike="noStrike" kern="0" cap="none" spc="0" normalizeH="0" baseline="0" noProof="0" dirty="0">
                <a:ln>
                  <a:noFill/>
                </a:ln>
                <a:solidFill>
                  <a:srgbClr val="FF0000"/>
                </a:solidFill>
                <a:effectLst/>
                <a:uLnTx/>
                <a:uFillTx/>
              </a:endParaRPr>
            </a:p>
          </p:txBody>
        </p:sp>
      </p:grpSp>
      <p:sp>
        <p:nvSpPr>
          <p:cNvPr id="7" name="TextBox 6"/>
          <p:cNvSpPr txBox="1"/>
          <p:nvPr/>
        </p:nvSpPr>
        <p:spPr>
          <a:xfrm>
            <a:off x="2227140" y="899039"/>
            <a:ext cx="1553994" cy="369332"/>
          </a:xfrm>
          <a:prstGeom prst="rect">
            <a:avLst/>
          </a:prstGeom>
          <a:noFill/>
        </p:spPr>
        <p:txBody>
          <a:bodyPr wrap="none" rtlCol="0">
            <a:spAutoFit/>
          </a:bodyPr>
          <a:lstStyle/>
          <a:p>
            <a:r>
              <a:rPr lang="en-US" dirty="0" smtClean="0"/>
              <a:t>Organization 1</a:t>
            </a:r>
            <a:endParaRPr lang="en-US" dirty="0"/>
          </a:p>
        </p:txBody>
      </p:sp>
      <p:sp>
        <p:nvSpPr>
          <p:cNvPr id="35" name="TextBox 34"/>
          <p:cNvSpPr txBox="1"/>
          <p:nvPr/>
        </p:nvSpPr>
        <p:spPr>
          <a:xfrm>
            <a:off x="7286979" y="919117"/>
            <a:ext cx="1553994" cy="369332"/>
          </a:xfrm>
          <a:prstGeom prst="rect">
            <a:avLst/>
          </a:prstGeom>
          <a:noFill/>
        </p:spPr>
        <p:txBody>
          <a:bodyPr wrap="none" rtlCol="0">
            <a:spAutoFit/>
          </a:bodyPr>
          <a:lstStyle/>
          <a:p>
            <a:r>
              <a:rPr lang="en-US" dirty="0" smtClean="0"/>
              <a:t>Organization 2</a:t>
            </a:r>
            <a:endParaRPr lang="en-US" dirty="0"/>
          </a:p>
        </p:txBody>
      </p:sp>
      <p:sp>
        <p:nvSpPr>
          <p:cNvPr id="2" name="Slide Number Placeholder 1"/>
          <p:cNvSpPr>
            <a:spLocks noGrp="1"/>
          </p:cNvSpPr>
          <p:nvPr>
            <p:ph type="sldNum" sz="quarter" idx="12"/>
          </p:nvPr>
        </p:nvSpPr>
        <p:spPr/>
        <p:txBody>
          <a:bodyPr/>
          <a:lstStyle/>
          <a:p>
            <a:fld id="{A7E347E3-C33F-6F47-AC47-1BCADEE5EFCC}" type="slidenum">
              <a:rPr lang="en-US" smtClean="0"/>
              <a:t>137</a:t>
            </a:fld>
            <a:endParaRPr lang="en-US" dirty="0"/>
          </a:p>
        </p:txBody>
      </p:sp>
    </p:spTree>
    <p:extLst>
      <p:ext uri="{BB962C8B-B14F-4D97-AF65-F5344CB8AC3E}">
        <p14:creationId xmlns:p14="http://schemas.microsoft.com/office/powerpoint/2010/main" val="1724153722"/>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5"/>
          </p:nvPr>
        </p:nvSpPr>
        <p:spPr>
          <a:xfrm>
            <a:off x="457200" y="545353"/>
            <a:ext cx="8229600" cy="6312647"/>
          </a:xfrm>
        </p:spPr>
        <p:txBody>
          <a:bodyPr/>
          <a:lstStyle/>
          <a:p>
            <a:endParaRPr lang="en-US" dirty="0" smtClean="0"/>
          </a:p>
          <a:p>
            <a:endParaRPr lang="en-US" dirty="0"/>
          </a:p>
          <a:p>
            <a:r>
              <a:rPr lang="en-US" sz="2400" dirty="0">
                <a:latin typeface="Century Gothic"/>
                <a:cs typeface="Century Gothic"/>
              </a:rPr>
              <a:t>Many trust models do not scale beyond individuals or organizations</a:t>
            </a:r>
          </a:p>
          <a:p>
            <a:endParaRPr lang="en-US" dirty="0"/>
          </a:p>
          <a:p>
            <a:endParaRPr lang="en-US" dirty="0"/>
          </a:p>
        </p:txBody>
      </p:sp>
      <p:sp>
        <p:nvSpPr>
          <p:cNvPr id="6"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a:solidFill>
                  <a:schemeClr val="bg1"/>
                </a:solidFill>
              </a:rPr>
              <a:t>The Scalability Problem</a:t>
            </a:r>
          </a:p>
        </p:txBody>
      </p:sp>
      <p:sp>
        <p:nvSpPr>
          <p:cNvPr id="2" name="Slide Number Placeholder 1"/>
          <p:cNvSpPr>
            <a:spLocks noGrp="1"/>
          </p:cNvSpPr>
          <p:nvPr>
            <p:ph type="sldNum" sz="quarter" idx="12"/>
          </p:nvPr>
        </p:nvSpPr>
        <p:spPr/>
        <p:txBody>
          <a:bodyPr/>
          <a:lstStyle/>
          <a:p>
            <a:fld id="{A7E347E3-C33F-6F47-AC47-1BCADEE5EFCC}" type="slidenum">
              <a:rPr lang="en-US" smtClean="0"/>
              <a:t>138</a:t>
            </a:fld>
            <a:endParaRPr lang="en-US" dirty="0"/>
          </a:p>
        </p:txBody>
      </p:sp>
    </p:spTree>
    <p:extLst>
      <p:ext uri="{BB962C8B-B14F-4D97-AF65-F5344CB8AC3E}">
        <p14:creationId xmlns:p14="http://schemas.microsoft.com/office/powerpoint/2010/main" val="513239501"/>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5"/>
          </p:nvPr>
        </p:nvSpPr>
        <p:spPr>
          <a:xfrm>
            <a:off x="457200" y="545354"/>
            <a:ext cx="8229600" cy="6312646"/>
          </a:xfrm>
        </p:spPr>
        <p:txBody>
          <a:bodyPr>
            <a:normAutofit/>
          </a:bodyPr>
          <a:lstStyle/>
          <a:p>
            <a:r>
              <a:rPr lang="en-US" sz="2600" dirty="0" smtClean="0">
                <a:latin typeface="Century Gothic"/>
                <a:cs typeface="Century Gothic"/>
              </a:rPr>
              <a:t>Would you rather fly on a plane with flight control software written by:</a:t>
            </a:r>
            <a:endParaRPr lang="en-US" sz="2600" dirty="0">
              <a:latin typeface="Century Gothic"/>
              <a:cs typeface="Century Gothic"/>
            </a:endParaRPr>
          </a:p>
          <a:p>
            <a:endParaRPr lang="en-US" dirty="0"/>
          </a:p>
          <a:p>
            <a:pPr marL="514350" indent="-514350">
              <a:buFont typeface="+mj-lt"/>
              <a:buAutoNum type="arabicPeriod"/>
            </a:pPr>
            <a:r>
              <a:rPr lang="en-US" sz="2600" dirty="0" smtClean="0">
                <a:latin typeface="Century Gothic"/>
                <a:cs typeface="Century Gothic"/>
              </a:rPr>
              <a:t>An experienced programmer</a:t>
            </a:r>
          </a:p>
          <a:p>
            <a:pPr marL="514350" indent="-514350">
              <a:buFont typeface="+mj-lt"/>
              <a:buAutoNum type="arabicPeriod"/>
            </a:pPr>
            <a:r>
              <a:rPr lang="en-US" sz="2600" dirty="0" smtClean="0">
                <a:latin typeface="Century Gothic"/>
                <a:cs typeface="Century Gothic"/>
              </a:rPr>
              <a:t>An </a:t>
            </a:r>
            <a:r>
              <a:rPr lang="en-US" sz="2600" dirty="0">
                <a:latin typeface="Century Gothic"/>
                <a:cs typeface="Century Gothic"/>
              </a:rPr>
              <a:t>auto mechanic</a:t>
            </a:r>
          </a:p>
        </p:txBody>
      </p:sp>
      <p:sp>
        <p:nvSpPr>
          <p:cNvPr id="6"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a:solidFill>
                  <a:schemeClr val="bg1"/>
                </a:solidFill>
              </a:rPr>
              <a:t>Context</a:t>
            </a:r>
          </a:p>
        </p:txBody>
      </p:sp>
      <p:sp>
        <p:nvSpPr>
          <p:cNvPr id="2" name="Slide Number Placeholder 1"/>
          <p:cNvSpPr>
            <a:spLocks noGrp="1"/>
          </p:cNvSpPr>
          <p:nvPr>
            <p:ph type="sldNum" sz="quarter" idx="12"/>
          </p:nvPr>
        </p:nvSpPr>
        <p:spPr/>
        <p:txBody>
          <a:bodyPr/>
          <a:lstStyle/>
          <a:p>
            <a:fld id="{A7E347E3-C33F-6F47-AC47-1BCADEE5EFCC}" type="slidenum">
              <a:rPr lang="en-US" smtClean="0"/>
              <a:t>139</a:t>
            </a:fld>
            <a:endParaRPr lang="en-US" dirty="0"/>
          </a:p>
        </p:txBody>
      </p:sp>
    </p:spTree>
    <p:extLst>
      <p:ext uri="{BB962C8B-B14F-4D97-AF65-F5344CB8AC3E}">
        <p14:creationId xmlns:p14="http://schemas.microsoft.com/office/powerpoint/2010/main" val="221116834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Describing Properties</a:t>
            </a:r>
            <a:endParaRPr lang="en-US" dirty="0"/>
          </a:p>
        </p:txBody>
      </p:sp>
      <p:sp>
        <p:nvSpPr>
          <p:cNvPr id="3" name="Rectangle 2"/>
          <p:cNvSpPr/>
          <p:nvPr/>
        </p:nvSpPr>
        <p:spPr>
          <a:xfrm>
            <a:off x="2101280" y="1843951"/>
            <a:ext cx="4890594" cy="3170099"/>
          </a:xfrm>
          <a:prstGeom prst="rect">
            <a:avLst/>
          </a:prstGeom>
        </p:spPr>
        <p:txBody>
          <a:bodyPr wrap="none">
            <a:spAutoFit/>
          </a:bodyPr>
          <a:lstStyle/>
          <a:p>
            <a:r>
              <a:rPr lang="en-US" sz="4000" dirty="0" smtClean="0">
                <a:effectLst/>
              </a:rPr>
              <a:t>Key = </a:t>
            </a:r>
            <a:r>
              <a:rPr lang="en-US" sz="4000" dirty="0" smtClean="0"/>
              <a:t>Make</a:t>
            </a:r>
            <a:endParaRPr lang="en-US" sz="4000" dirty="0" smtClean="0">
              <a:effectLst/>
            </a:endParaRPr>
          </a:p>
          <a:p>
            <a:r>
              <a:rPr lang="en-US" sz="4000" dirty="0" smtClean="0">
                <a:effectLst/>
              </a:rPr>
              <a:t> </a:t>
            </a:r>
          </a:p>
          <a:p>
            <a:r>
              <a:rPr lang="en-US" sz="4000" dirty="0"/>
              <a:t>V</a:t>
            </a:r>
            <a:r>
              <a:rPr lang="en-US" sz="4000" dirty="0" smtClean="0">
                <a:effectLst/>
              </a:rPr>
              <a:t>alue = Toyota </a:t>
            </a:r>
          </a:p>
          <a:p>
            <a:endParaRPr lang="en-US" sz="4000" dirty="0" smtClean="0">
              <a:effectLst/>
            </a:endParaRPr>
          </a:p>
          <a:p>
            <a:r>
              <a:rPr lang="en-US" sz="4000" dirty="0" smtClean="0">
                <a:effectLst/>
              </a:rPr>
              <a:t>p</a:t>
            </a:r>
            <a:r>
              <a:rPr lang="en-US" sz="2400" baseline="-25000" dirty="0" smtClean="0">
                <a:effectLst/>
              </a:rPr>
              <a:t>1</a:t>
            </a:r>
            <a:r>
              <a:rPr lang="en-US" sz="1400" dirty="0" smtClean="0">
                <a:effectLst/>
              </a:rPr>
              <a:t> </a:t>
            </a:r>
            <a:r>
              <a:rPr lang="en-US" sz="4000" dirty="0" smtClean="0">
                <a:effectLst/>
              </a:rPr>
              <a:t>= (Make, Toyota)</a:t>
            </a:r>
          </a:p>
        </p:txBody>
      </p:sp>
      <p:sp>
        <p:nvSpPr>
          <p:cNvPr id="5" name="Slide Number Placeholder 4"/>
          <p:cNvSpPr>
            <a:spLocks noGrp="1"/>
          </p:cNvSpPr>
          <p:nvPr>
            <p:ph type="sldNum" sz="quarter" idx="12"/>
          </p:nvPr>
        </p:nvSpPr>
        <p:spPr/>
        <p:txBody>
          <a:bodyPr/>
          <a:lstStyle/>
          <a:p>
            <a:fld id="{E3981485-6142-644C-AB0F-5A9188E1EB0B}" type="slidenum">
              <a:rPr lang="en-US" smtClean="0"/>
              <a:t>14</a:t>
            </a:fld>
            <a:endParaRPr lang="en-US" dirty="0"/>
          </a:p>
        </p:txBody>
      </p:sp>
    </p:spTree>
    <p:extLst>
      <p:ext uri="{BB962C8B-B14F-4D97-AF65-F5344CB8AC3E}">
        <p14:creationId xmlns:p14="http://schemas.microsoft.com/office/powerpoint/2010/main" val="2447184156"/>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5"/>
          </p:nvPr>
        </p:nvSpPr>
        <p:spPr>
          <a:xfrm>
            <a:off x="457200" y="634976"/>
            <a:ext cx="8229600" cy="4667863"/>
          </a:xfrm>
        </p:spPr>
        <p:txBody>
          <a:bodyPr>
            <a:normAutofit/>
          </a:bodyPr>
          <a:lstStyle/>
          <a:p>
            <a:r>
              <a:rPr lang="en-US" sz="2600" dirty="0">
                <a:latin typeface="Century Gothic"/>
                <a:cs typeface="Century Gothic"/>
              </a:rPr>
              <a:t>What if the </a:t>
            </a:r>
            <a:r>
              <a:rPr lang="en-US" sz="2600" dirty="0" smtClean="0">
                <a:latin typeface="Century Gothic"/>
                <a:cs typeface="Century Gothic"/>
              </a:rPr>
              <a:t>programmer had never written flight control software before?</a:t>
            </a:r>
            <a:endParaRPr lang="en-US" sz="2600" dirty="0">
              <a:latin typeface="Century Gothic"/>
              <a:cs typeface="Century Gothic"/>
            </a:endParaRPr>
          </a:p>
        </p:txBody>
      </p:sp>
      <p:sp>
        <p:nvSpPr>
          <p:cNvPr id="6"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a:solidFill>
                  <a:schemeClr val="bg1"/>
                </a:solidFill>
              </a:rPr>
              <a:t>Context</a:t>
            </a:r>
          </a:p>
        </p:txBody>
      </p:sp>
      <p:sp>
        <p:nvSpPr>
          <p:cNvPr id="2" name="Slide Number Placeholder 1"/>
          <p:cNvSpPr>
            <a:spLocks noGrp="1"/>
          </p:cNvSpPr>
          <p:nvPr>
            <p:ph type="sldNum" sz="quarter" idx="12"/>
          </p:nvPr>
        </p:nvSpPr>
        <p:spPr/>
        <p:txBody>
          <a:bodyPr/>
          <a:lstStyle/>
          <a:p>
            <a:fld id="{A7E347E3-C33F-6F47-AC47-1BCADEE5EFCC}" type="slidenum">
              <a:rPr lang="en-US" smtClean="0"/>
              <a:t>140</a:t>
            </a:fld>
            <a:endParaRPr lang="en-US" dirty="0"/>
          </a:p>
        </p:txBody>
      </p:sp>
    </p:spTree>
    <p:extLst>
      <p:ext uri="{BB962C8B-B14F-4D97-AF65-F5344CB8AC3E}">
        <p14:creationId xmlns:p14="http://schemas.microsoft.com/office/powerpoint/2010/main" val="134834300"/>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5"/>
          </p:nvPr>
        </p:nvSpPr>
        <p:spPr>
          <a:xfrm>
            <a:off x="457200" y="545354"/>
            <a:ext cx="8229600" cy="5573308"/>
          </a:xfrm>
        </p:spPr>
        <p:txBody>
          <a:bodyPr>
            <a:normAutofit/>
          </a:bodyPr>
          <a:lstStyle/>
          <a:p>
            <a:r>
              <a:rPr lang="en-US" sz="2600" dirty="0">
                <a:latin typeface="Century Gothic"/>
                <a:cs typeface="Century Gothic"/>
              </a:rPr>
              <a:t>Who would you trust to fix your car?</a:t>
            </a:r>
          </a:p>
          <a:p>
            <a:endParaRPr lang="en-US" sz="2600" dirty="0">
              <a:latin typeface="Century Gothic"/>
              <a:cs typeface="Century Gothic"/>
            </a:endParaRPr>
          </a:p>
          <a:p>
            <a:pPr marL="514350" indent="-514350">
              <a:buFont typeface="+mj-lt"/>
              <a:buAutoNum type="arabicPeriod"/>
            </a:pPr>
            <a:endParaRPr lang="en-US" sz="2600" dirty="0" smtClean="0">
              <a:latin typeface="Century Gothic"/>
              <a:cs typeface="Century Gothic"/>
            </a:endParaRPr>
          </a:p>
          <a:p>
            <a:pPr marL="514350" indent="-514350">
              <a:buFont typeface="+mj-lt"/>
              <a:buAutoNum type="arabicPeriod"/>
            </a:pPr>
            <a:endParaRPr lang="en-US" sz="2600" dirty="0">
              <a:latin typeface="Century Gothic"/>
              <a:cs typeface="Century Gothic"/>
            </a:endParaRPr>
          </a:p>
          <a:p>
            <a:pPr marL="514350" indent="-514350">
              <a:buFont typeface="+mj-lt"/>
              <a:buAutoNum type="arabicPeriod"/>
            </a:pPr>
            <a:endParaRPr lang="en-US" sz="2600" dirty="0" smtClean="0">
              <a:latin typeface="Century Gothic"/>
              <a:cs typeface="Century Gothic"/>
            </a:endParaRPr>
          </a:p>
          <a:p>
            <a:pPr marL="514350" indent="-514350">
              <a:buFont typeface="+mj-lt"/>
              <a:buAutoNum type="arabicPeriod"/>
            </a:pPr>
            <a:r>
              <a:rPr lang="en-US" sz="2600" dirty="0" smtClean="0">
                <a:latin typeface="Century Gothic"/>
                <a:cs typeface="Century Gothic"/>
              </a:rPr>
              <a:t>An experienced programmer</a:t>
            </a:r>
          </a:p>
          <a:p>
            <a:pPr marL="514350" indent="-514350">
              <a:buFont typeface="+mj-lt"/>
              <a:buAutoNum type="arabicPeriod"/>
            </a:pPr>
            <a:r>
              <a:rPr lang="en-US" sz="2600" dirty="0" smtClean="0">
                <a:latin typeface="Century Gothic"/>
                <a:cs typeface="Century Gothic"/>
              </a:rPr>
              <a:t>An </a:t>
            </a:r>
            <a:r>
              <a:rPr lang="en-US" sz="2600" dirty="0">
                <a:latin typeface="Century Gothic"/>
                <a:cs typeface="Century Gothic"/>
              </a:rPr>
              <a:t>auto mechanic</a:t>
            </a:r>
          </a:p>
        </p:txBody>
      </p:sp>
      <p:sp>
        <p:nvSpPr>
          <p:cNvPr id="6"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a:solidFill>
                  <a:schemeClr val="bg1"/>
                </a:solidFill>
              </a:rPr>
              <a:t>Context</a:t>
            </a:r>
          </a:p>
        </p:txBody>
      </p:sp>
      <p:sp>
        <p:nvSpPr>
          <p:cNvPr id="2" name="Slide Number Placeholder 1"/>
          <p:cNvSpPr>
            <a:spLocks noGrp="1"/>
          </p:cNvSpPr>
          <p:nvPr>
            <p:ph type="sldNum" sz="quarter" idx="12"/>
          </p:nvPr>
        </p:nvSpPr>
        <p:spPr/>
        <p:txBody>
          <a:bodyPr/>
          <a:lstStyle/>
          <a:p>
            <a:fld id="{A7E347E3-C33F-6F47-AC47-1BCADEE5EFCC}" type="slidenum">
              <a:rPr lang="en-US" smtClean="0"/>
              <a:t>141</a:t>
            </a:fld>
            <a:endParaRPr lang="en-US" dirty="0"/>
          </a:p>
        </p:txBody>
      </p:sp>
    </p:spTree>
    <p:extLst>
      <p:ext uri="{BB962C8B-B14F-4D97-AF65-F5344CB8AC3E}">
        <p14:creationId xmlns:p14="http://schemas.microsoft.com/office/powerpoint/2010/main" val="4092500521"/>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5"/>
          </p:nvPr>
        </p:nvSpPr>
        <p:spPr>
          <a:xfrm>
            <a:off x="457200" y="545354"/>
            <a:ext cx="8229600" cy="6312646"/>
          </a:xfrm>
        </p:spPr>
        <p:txBody>
          <a:bodyPr>
            <a:normAutofit/>
          </a:bodyPr>
          <a:lstStyle/>
          <a:p>
            <a:pPr marL="457200" indent="-457200" algn="l">
              <a:buFont typeface="Arial"/>
              <a:buChar char="•"/>
            </a:pPr>
            <a:endParaRPr lang="en-US" sz="2800" dirty="0" smtClean="0"/>
          </a:p>
          <a:p>
            <a:pPr marL="342900" indent="-342900" algn="l">
              <a:buFont typeface="Arial"/>
              <a:buChar char="•"/>
            </a:pPr>
            <a:r>
              <a:rPr lang="en-US" sz="2400" dirty="0">
                <a:latin typeface="Century Gothic"/>
                <a:cs typeface="Century Gothic"/>
              </a:rPr>
              <a:t>Authentication and trust mechanisms do not take context or experience into account </a:t>
            </a:r>
          </a:p>
          <a:p>
            <a:pPr marL="342900" indent="-342900" algn="l">
              <a:buFont typeface="Arial"/>
              <a:buChar char="•"/>
            </a:pPr>
            <a:endParaRPr lang="en-US" sz="2400" dirty="0">
              <a:latin typeface="Century Gothic"/>
              <a:cs typeface="Century Gothic"/>
            </a:endParaRPr>
          </a:p>
          <a:p>
            <a:pPr marL="342900" indent="-342900" algn="l">
              <a:buFont typeface="Arial"/>
              <a:buChar char="•"/>
            </a:pPr>
            <a:r>
              <a:rPr lang="en-US" sz="2400" dirty="0">
                <a:latin typeface="Century Gothic"/>
                <a:cs typeface="Century Gothic"/>
              </a:rPr>
              <a:t>Trust judgments may not be appropriate to the situation</a:t>
            </a:r>
          </a:p>
          <a:p>
            <a:pPr marL="342900" indent="-342900" algn="l">
              <a:buFont typeface="Arial"/>
              <a:buChar char="•"/>
            </a:pPr>
            <a:endParaRPr lang="en-US" sz="2400" dirty="0">
              <a:latin typeface="Century Gothic"/>
              <a:cs typeface="Century Gothic"/>
            </a:endParaRPr>
          </a:p>
          <a:p>
            <a:pPr marL="342900" indent="-342900" algn="l">
              <a:buFont typeface="Arial"/>
              <a:buChar char="•"/>
            </a:pPr>
            <a:r>
              <a:rPr lang="en-US" sz="2400" dirty="0">
                <a:latin typeface="Century Gothic"/>
                <a:cs typeface="Century Gothic"/>
              </a:rPr>
              <a:t>Individual needs and experiences are not taken into account</a:t>
            </a:r>
          </a:p>
          <a:p>
            <a:pPr marL="457200" indent="-457200" algn="l">
              <a:buFont typeface="Arial"/>
              <a:buChar char="•"/>
            </a:pPr>
            <a:endParaRPr lang="en-US" sz="2800" dirty="0"/>
          </a:p>
          <a:p>
            <a:pPr marL="457200" indent="-457200" algn="l">
              <a:buFont typeface="Arial"/>
              <a:buChar char="•"/>
            </a:pPr>
            <a:endParaRPr lang="en-US" sz="2800" dirty="0"/>
          </a:p>
        </p:txBody>
      </p:sp>
      <p:sp>
        <p:nvSpPr>
          <p:cNvPr id="6"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a:solidFill>
                  <a:schemeClr val="bg1"/>
                </a:solidFill>
              </a:rPr>
              <a:t>The Context Problem</a:t>
            </a:r>
          </a:p>
        </p:txBody>
      </p:sp>
      <p:sp>
        <p:nvSpPr>
          <p:cNvPr id="2" name="Slide Number Placeholder 1"/>
          <p:cNvSpPr>
            <a:spLocks noGrp="1"/>
          </p:cNvSpPr>
          <p:nvPr>
            <p:ph type="sldNum" sz="quarter" idx="12"/>
          </p:nvPr>
        </p:nvSpPr>
        <p:spPr/>
        <p:txBody>
          <a:bodyPr/>
          <a:lstStyle/>
          <a:p>
            <a:fld id="{A7E347E3-C33F-6F47-AC47-1BCADEE5EFCC}" type="slidenum">
              <a:rPr lang="en-US" smtClean="0"/>
              <a:t>142</a:t>
            </a:fld>
            <a:endParaRPr lang="en-US" dirty="0"/>
          </a:p>
        </p:txBody>
      </p:sp>
    </p:spTree>
    <p:extLst>
      <p:ext uri="{BB962C8B-B14F-4D97-AF65-F5344CB8AC3E}">
        <p14:creationId xmlns:p14="http://schemas.microsoft.com/office/powerpoint/2010/main" val="947718272"/>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9"/>
          <p:cNvGrpSpPr/>
          <p:nvPr/>
        </p:nvGrpSpPr>
        <p:grpSpPr>
          <a:xfrm>
            <a:off x="852080" y="1371600"/>
            <a:ext cx="7439841" cy="974632"/>
            <a:chOff x="152400" y="1371600"/>
            <a:chExt cx="7439841" cy="974632"/>
          </a:xfrm>
        </p:grpSpPr>
        <p:sp>
          <p:nvSpPr>
            <p:cNvPr id="5" name="Oval 4"/>
            <p:cNvSpPr/>
            <p:nvPr/>
          </p:nvSpPr>
          <p:spPr bwMode="auto">
            <a:xfrm>
              <a:off x="152400" y="1371600"/>
              <a:ext cx="974453" cy="974632"/>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eaLnBrk="1" fontAlgn="auto" hangingPunct="1">
                <a:spcBef>
                  <a:spcPts val="0"/>
                </a:spcBef>
                <a:spcAft>
                  <a:spcPts val="0"/>
                </a:spcAft>
                <a:defRPr/>
              </a:pPr>
              <a:r>
                <a:rPr lang="en-US" sz="1200" dirty="0" smtClean="0">
                  <a:solidFill>
                    <a:srgbClr val="FFFFFF"/>
                  </a:solidFill>
                  <a:latin typeface="Century Gothic"/>
                  <a:cs typeface="Century Gothic"/>
                </a:rPr>
                <a:t>Source</a:t>
              </a:r>
              <a:endParaRPr lang="en-US" sz="1200" dirty="0">
                <a:solidFill>
                  <a:srgbClr val="FFFFFF"/>
                </a:solidFill>
                <a:latin typeface="Century Gothic"/>
                <a:cs typeface="Century Gothic"/>
              </a:endParaRPr>
            </a:p>
          </p:txBody>
        </p:sp>
        <p:cxnSp>
          <p:nvCxnSpPr>
            <p:cNvPr id="103435" name="Straight Arrow Connector 40"/>
            <p:cNvCxnSpPr>
              <a:cxnSpLocks noChangeShapeType="1"/>
              <a:stCxn id="5" idx="6"/>
            </p:cNvCxnSpPr>
            <p:nvPr/>
          </p:nvCxnSpPr>
          <p:spPr bwMode="auto">
            <a:xfrm>
              <a:off x="1126853" y="1858916"/>
              <a:ext cx="1784894" cy="1588"/>
            </a:xfrm>
            <a:prstGeom prst="straightConnector1">
              <a:avLst/>
            </a:prstGeom>
            <a:noFill/>
            <a:ln w="53975">
              <a:solidFill>
                <a:srgbClr val="000000"/>
              </a:solidFill>
              <a:round/>
              <a:headEnd/>
              <a:tailEnd type="triangle" w="med" len="med"/>
            </a:ln>
          </p:spPr>
        </p:cxnSp>
        <p:sp>
          <p:nvSpPr>
            <p:cNvPr id="25" name="Text Box 8"/>
            <p:cNvSpPr txBox="1">
              <a:spLocks noChangeArrowheads="1"/>
            </p:cNvSpPr>
            <p:nvPr/>
          </p:nvSpPr>
          <p:spPr bwMode="auto">
            <a:xfrm>
              <a:off x="1235347" y="1371600"/>
              <a:ext cx="1246188" cy="400110"/>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000000"/>
                  </a:solidFill>
                  <a:latin typeface="Century Gothic" charset="0"/>
                  <a:ea typeface="Century Gothic" charset="0"/>
                  <a:cs typeface="Century Gothic" charset="0"/>
                </a:rPr>
                <a:t>Asserts</a:t>
              </a:r>
              <a:endParaRPr lang="en-US" sz="2000" dirty="0">
                <a:solidFill>
                  <a:srgbClr val="000000"/>
                </a:solidFill>
                <a:latin typeface="Century Gothic" charset="0"/>
                <a:ea typeface="Century Gothic" charset="0"/>
                <a:cs typeface="Century Gothic" charset="0"/>
              </a:endParaRPr>
            </a:p>
          </p:txBody>
        </p:sp>
        <p:sp>
          <p:nvSpPr>
            <p:cNvPr id="46" name="Rectangle 45"/>
            <p:cNvSpPr/>
            <p:nvPr/>
          </p:nvSpPr>
          <p:spPr bwMode="auto">
            <a:xfrm>
              <a:off x="2911747" y="1568116"/>
              <a:ext cx="1447800" cy="584776"/>
            </a:xfrm>
            <a:prstGeom prst="rect">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spAutoFit/>
            </a:bodyPr>
            <a:lstStyle/>
            <a:p>
              <a:pPr algn="ctr" eaLnBrk="1" fontAlgn="auto" hangingPunct="1">
                <a:spcBef>
                  <a:spcPts val="0"/>
                </a:spcBef>
                <a:spcAft>
                  <a:spcPts val="0"/>
                </a:spcAft>
                <a:defRPr/>
              </a:pPr>
              <a:r>
                <a:rPr lang="en-US" sz="1600" dirty="0" smtClean="0">
                  <a:solidFill>
                    <a:schemeClr val="bg1"/>
                  </a:solidFill>
                  <a:latin typeface="Century Gothic"/>
                  <a:cs typeface="Century Gothic"/>
                </a:rPr>
                <a:t>Authority</a:t>
              </a:r>
            </a:p>
            <a:p>
              <a:pPr algn="ctr" eaLnBrk="1" fontAlgn="auto" hangingPunct="1">
                <a:spcBef>
                  <a:spcPts val="0"/>
                </a:spcBef>
                <a:spcAft>
                  <a:spcPts val="0"/>
                </a:spcAft>
                <a:defRPr/>
              </a:pPr>
              <a:r>
                <a:rPr lang="en-US" sz="1600" dirty="0" smtClean="0">
                  <a:solidFill>
                    <a:schemeClr val="bg1"/>
                  </a:solidFill>
                  <a:latin typeface="Century Gothic"/>
                  <a:cs typeface="Century Gothic"/>
                </a:rPr>
                <a:t>Structure</a:t>
              </a:r>
              <a:endParaRPr lang="en-US" sz="1600" dirty="0">
                <a:solidFill>
                  <a:schemeClr val="bg1"/>
                </a:solidFill>
                <a:latin typeface="Century Gothic"/>
                <a:cs typeface="Century Gothic"/>
              </a:endParaRPr>
            </a:p>
          </p:txBody>
        </p:sp>
        <p:cxnSp>
          <p:nvCxnSpPr>
            <p:cNvPr id="47" name="Straight Arrow Connector 40"/>
            <p:cNvCxnSpPr>
              <a:cxnSpLocks noChangeShapeType="1"/>
            </p:cNvCxnSpPr>
            <p:nvPr/>
          </p:nvCxnSpPr>
          <p:spPr bwMode="auto">
            <a:xfrm>
              <a:off x="4359547" y="1858916"/>
              <a:ext cx="1784894" cy="1588"/>
            </a:xfrm>
            <a:prstGeom prst="straightConnector1">
              <a:avLst/>
            </a:prstGeom>
            <a:noFill/>
            <a:ln w="53975">
              <a:solidFill>
                <a:srgbClr val="000000"/>
              </a:solidFill>
              <a:round/>
              <a:headEnd/>
              <a:tailEnd type="triangle" w="med" len="med"/>
            </a:ln>
          </p:spPr>
        </p:cxnSp>
        <p:sp>
          <p:nvSpPr>
            <p:cNvPr id="48" name="Text Box 8"/>
            <p:cNvSpPr txBox="1">
              <a:spLocks noChangeArrowheads="1"/>
            </p:cNvSpPr>
            <p:nvPr/>
          </p:nvSpPr>
          <p:spPr bwMode="auto">
            <a:xfrm>
              <a:off x="4468041" y="1371600"/>
              <a:ext cx="1246188" cy="400110"/>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000000"/>
                  </a:solidFill>
                  <a:latin typeface="Century Gothic" charset="0"/>
                  <a:ea typeface="Century Gothic" charset="0"/>
                  <a:cs typeface="Century Gothic" charset="0"/>
                </a:rPr>
                <a:t>Where</a:t>
              </a:r>
              <a:endParaRPr lang="en-US" sz="2000" dirty="0">
                <a:solidFill>
                  <a:srgbClr val="000000"/>
                </a:solidFill>
                <a:latin typeface="Century Gothic" charset="0"/>
                <a:ea typeface="Century Gothic" charset="0"/>
                <a:cs typeface="Century Gothic" charset="0"/>
              </a:endParaRPr>
            </a:p>
          </p:txBody>
        </p:sp>
        <p:sp>
          <p:nvSpPr>
            <p:cNvPr id="49" name="Rectangle 48"/>
            <p:cNvSpPr/>
            <p:nvPr/>
          </p:nvSpPr>
          <p:spPr bwMode="auto">
            <a:xfrm>
              <a:off x="6144441" y="1691227"/>
              <a:ext cx="1447800" cy="338554"/>
            </a:xfrm>
            <a:prstGeom prst="rect">
              <a:avLst/>
            </a:prstGeom>
            <a:gradFill flip="none" rotWithShape="1">
              <a:gsLst>
                <a:gs pos="0">
                  <a:srgbClr val="3B100D"/>
                </a:gs>
                <a:gs pos="100000">
                  <a:srgbClr val="FF0000"/>
                </a:gs>
              </a:gsLst>
              <a:path path="circle">
                <a:fillToRect l="100000" t="100000"/>
              </a:path>
              <a:tileRect r="-100000" b="-100000"/>
            </a:gradFill>
            <a:ln w="9525" cap="flat" cmpd="sng" algn="ctr">
              <a:solidFill>
                <a:srgbClr val="FF0000"/>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1600" dirty="0" smtClean="0">
                  <a:solidFill>
                    <a:srgbClr val="FFFFFF"/>
                  </a:solidFill>
                  <a:latin typeface="Century Gothic"/>
                  <a:cs typeface="Century Gothic"/>
                </a:rPr>
                <a:t>Filter</a:t>
              </a:r>
              <a:endParaRPr lang="en-US" sz="1600" dirty="0">
                <a:solidFill>
                  <a:srgbClr val="FFFFFF"/>
                </a:solidFill>
                <a:latin typeface="Century Gothic"/>
                <a:cs typeface="Century Gothic"/>
              </a:endParaRPr>
            </a:p>
          </p:txBody>
        </p:sp>
      </p:grpSp>
      <p:grpSp>
        <p:nvGrpSpPr>
          <p:cNvPr id="78" name="Group 77"/>
          <p:cNvGrpSpPr/>
          <p:nvPr/>
        </p:nvGrpSpPr>
        <p:grpSpPr>
          <a:xfrm>
            <a:off x="455612" y="2209801"/>
            <a:ext cx="8229600" cy="381000"/>
            <a:chOff x="533400" y="2590801"/>
            <a:chExt cx="8229600" cy="381000"/>
          </a:xfrm>
        </p:grpSpPr>
        <p:cxnSp>
          <p:nvCxnSpPr>
            <p:cNvPr id="51" name="Straight Connector 50"/>
            <p:cNvCxnSpPr/>
            <p:nvPr/>
          </p:nvCxnSpPr>
          <p:spPr bwMode="auto">
            <a:xfrm>
              <a:off x="533400" y="2971800"/>
              <a:ext cx="8229600" cy="1"/>
            </a:xfrm>
            <a:prstGeom prst="line">
              <a:avLst/>
            </a:prstGeom>
            <a:solidFill>
              <a:schemeClr val="tx1">
                <a:alpha val="50000"/>
              </a:schemeClr>
            </a:solidFill>
            <a:ln w="76200" cap="rnd" cmpd="sng" algn="ctr">
              <a:solidFill>
                <a:srgbClr val="000000"/>
              </a:solidFill>
              <a:prstDash val="solid"/>
              <a:round/>
              <a:headEnd type="none" w="med" len="med"/>
              <a:tailEnd type="none" w="med" len="med"/>
            </a:ln>
            <a:effectLst/>
          </p:spPr>
        </p:cxnSp>
        <p:cxnSp>
          <p:nvCxnSpPr>
            <p:cNvPr id="63" name="Straight Connector 62"/>
            <p:cNvCxnSpPr/>
            <p:nvPr/>
          </p:nvCxnSpPr>
          <p:spPr bwMode="auto">
            <a:xfrm rot="5400000" flipH="1" flipV="1">
              <a:off x="343694" y="2780507"/>
              <a:ext cx="381000" cy="1588"/>
            </a:xfrm>
            <a:prstGeom prst="line">
              <a:avLst/>
            </a:prstGeom>
            <a:solidFill>
              <a:schemeClr val="tx1">
                <a:alpha val="50000"/>
              </a:schemeClr>
            </a:solidFill>
            <a:ln w="76200" cap="flat" cmpd="sng" algn="ctr">
              <a:solidFill>
                <a:srgbClr val="000000"/>
              </a:solidFill>
              <a:prstDash val="solid"/>
              <a:round/>
              <a:headEnd type="none" w="med" len="med"/>
              <a:tailEnd type="none" w="med" len="med"/>
            </a:ln>
            <a:effectLst/>
          </p:spPr>
        </p:cxnSp>
        <p:cxnSp>
          <p:nvCxnSpPr>
            <p:cNvPr id="76" name="Straight Connector 75"/>
            <p:cNvCxnSpPr/>
            <p:nvPr/>
          </p:nvCxnSpPr>
          <p:spPr bwMode="auto">
            <a:xfrm rot="5400000" flipH="1" flipV="1">
              <a:off x="8571706" y="2780507"/>
              <a:ext cx="381000" cy="1588"/>
            </a:xfrm>
            <a:prstGeom prst="line">
              <a:avLst/>
            </a:prstGeom>
            <a:solidFill>
              <a:schemeClr val="tx1">
                <a:alpha val="50000"/>
              </a:schemeClr>
            </a:solidFill>
            <a:ln w="76200" cap="flat" cmpd="sng" algn="ctr">
              <a:solidFill>
                <a:srgbClr val="000000"/>
              </a:solidFill>
              <a:prstDash val="solid"/>
              <a:round/>
              <a:headEnd type="none" w="med" len="med"/>
              <a:tailEnd type="none" w="med" len="med"/>
            </a:ln>
            <a:effectLst/>
          </p:spPr>
        </p:cxnSp>
      </p:grpSp>
      <p:cxnSp>
        <p:nvCxnSpPr>
          <p:cNvPr id="79" name="Straight Connector 78"/>
          <p:cNvCxnSpPr/>
          <p:nvPr/>
        </p:nvCxnSpPr>
        <p:spPr bwMode="auto">
          <a:xfrm rot="5400000" flipH="1" flipV="1">
            <a:off x="3506790" y="3504406"/>
            <a:ext cx="1828801" cy="1590"/>
          </a:xfrm>
          <a:prstGeom prst="line">
            <a:avLst/>
          </a:prstGeom>
          <a:solidFill>
            <a:schemeClr val="tx1">
              <a:alpha val="50000"/>
            </a:schemeClr>
          </a:solidFill>
          <a:ln w="76200" cap="flat" cmpd="sng" algn="ctr">
            <a:solidFill>
              <a:srgbClr val="000000"/>
            </a:solidFill>
            <a:prstDash val="solid"/>
            <a:round/>
            <a:headEnd type="triangle" w="med" len="med"/>
            <a:tailEnd type="none" w="med" len="med"/>
          </a:ln>
          <a:effectLst/>
        </p:spPr>
      </p:cxnSp>
      <p:sp>
        <p:nvSpPr>
          <p:cNvPr id="85" name="Rectangle 84"/>
          <p:cNvSpPr/>
          <p:nvPr/>
        </p:nvSpPr>
        <p:spPr bwMode="auto">
          <a:xfrm>
            <a:off x="3696495" y="4419601"/>
            <a:ext cx="1447800" cy="584776"/>
          </a:xfrm>
          <a:prstGeom prst="rect">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spAutoFit/>
          </a:bodyPr>
          <a:lstStyle/>
          <a:p>
            <a:pPr algn="ctr" eaLnBrk="1" fontAlgn="auto" hangingPunct="1">
              <a:spcBef>
                <a:spcPts val="0"/>
              </a:spcBef>
              <a:spcAft>
                <a:spcPts val="0"/>
              </a:spcAft>
              <a:defRPr/>
            </a:pPr>
            <a:r>
              <a:rPr lang="en-US" sz="1600" dirty="0" smtClean="0">
                <a:solidFill>
                  <a:srgbClr val="FFFFFF"/>
                </a:solidFill>
                <a:latin typeface="Century Gothic"/>
                <a:cs typeface="Century Gothic"/>
              </a:rPr>
              <a:t>PolicyMaker</a:t>
            </a:r>
          </a:p>
          <a:p>
            <a:pPr algn="ctr" eaLnBrk="1" fontAlgn="auto" hangingPunct="1">
              <a:spcBef>
                <a:spcPts val="0"/>
              </a:spcBef>
              <a:spcAft>
                <a:spcPts val="0"/>
              </a:spcAft>
              <a:defRPr/>
            </a:pPr>
            <a:r>
              <a:rPr lang="en-US" sz="1600" dirty="0" smtClean="0">
                <a:solidFill>
                  <a:srgbClr val="FFFFFF"/>
                </a:solidFill>
                <a:latin typeface="Century Gothic"/>
                <a:cs typeface="Century Gothic"/>
              </a:rPr>
              <a:t>Engine</a:t>
            </a:r>
            <a:endParaRPr lang="en-US" sz="1600" dirty="0">
              <a:solidFill>
                <a:srgbClr val="FFFFFF"/>
              </a:solidFill>
              <a:latin typeface="Century Gothic"/>
              <a:cs typeface="Century Gothic"/>
            </a:endParaRPr>
          </a:p>
        </p:txBody>
      </p:sp>
      <p:cxnSp>
        <p:nvCxnSpPr>
          <p:cNvPr id="87" name="Straight Connector 86"/>
          <p:cNvCxnSpPr/>
          <p:nvPr/>
        </p:nvCxnSpPr>
        <p:spPr bwMode="auto">
          <a:xfrm rot="10800000" flipV="1">
            <a:off x="5144295" y="4724400"/>
            <a:ext cx="1080676" cy="1"/>
          </a:xfrm>
          <a:prstGeom prst="line">
            <a:avLst/>
          </a:prstGeom>
          <a:solidFill>
            <a:schemeClr val="tx1">
              <a:alpha val="50000"/>
            </a:schemeClr>
          </a:solidFill>
          <a:ln w="76200" cap="flat" cmpd="sng" algn="ctr">
            <a:solidFill>
              <a:srgbClr val="00FF00"/>
            </a:solidFill>
            <a:prstDash val="solid"/>
            <a:round/>
            <a:headEnd type="triangle" w="med" len="med"/>
            <a:tailEnd type="none" w="med" len="med"/>
          </a:ln>
          <a:effectLst/>
        </p:spPr>
      </p:cxnSp>
      <p:sp>
        <p:nvSpPr>
          <p:cNvPr id="90" name="Text Box 8"/>
          <p:cNvSpPr txBox="1">
            <a:spLocks noChangeArrowheads="1"/>
          </p:cNvSpPr>
          <p:nvPr/>
        </p:nvSpPr>
        <p:spPr bwMode="auto">
          <a:xfrm>
            <a:off x="6413909" y="4293513"/>
            <a:ext cx="1905000" cy="707886"/>
          </a:xfrm>
          <a:prstGeom prst="rect">
            <a:avLst/>
          </a:prstGeom>
          <a:noFill/>
          <a:ln w="9525">
            <a:noFill/>
            <a:miter lim="800000"/>
            <a:headEnd/>
            <a:tailEnd/>
          </a:ln>
        </p:spPr>
        <p:txBody>
          <a:bodyPr wrap="square">
            <a:prstTxWarp prst="textNoShape">
              <a:avLst/>
            </a:prstTxWarp>
            <a:spAutoFit/>
          </a:bodyPr>
          <a:lstStyle/>
          <a:p>
            <a:r>
              <a:rPr lang="en-US" sz="2000" dirty="0" smtClean="0">
                <a:latin typeface="Century Gothic" charset="0"/>
                <a:ea typeface="Century Gothic" charset="0"/>
                <a:cs typeface="Century Gothic" charset="0"/>
              </a:rPr>
              <a:t>Action is </a:t>
            </a:r>
          </a:p>
          <a:p>
            <a:r>
              <a:rPr lang="en-US" sz="2000" dirty="0" smtClean="0">
                <a:latin typeface="Century Gothic" charset="0"/>
                <a:ea typeface="Century Gothic" charset="0"/>
                <a:cs typeface="Century Gothic" charset="0"/>
              </a:rPr>
              <a:t>acceptable</a:t>
            </a:r>
            <a:endParaRPr lang="en-US" sz="2000" dirty="0">
              <a:latin typeface="Century Gothic" charset="0"/>
              <a:ea typeface="Century Gothic" charset="0"/>
              <a:cs typeface="Century Gothic" charset="0"/>
            </a:endParaRPr>
          </a:p>
        </p:txBody>
      </p:sp>
      <p:sp>
        <p:nvSpPr>
          <p:cNvPr id="92" name="Text Box 8"/>
          <p:cNvSpPr txBox="1">
            <a:spLocks noChangeArrowheads="1"/>
          </p:cNvSpPr>
          <p:nvPr/>
        </p:nvSpPr>
        <p:spPr bwMode="auto">
          <a:xfrm>
            <a:off x="609600" y="4293515"/>
            <a:ext cx="1905000" cy="861774"/>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FF0000"/>
                </a:solidFill>
                <a:latin typeface="Century Gothic" charset="0"/>
                <a:ea typeface="Century Gothic" charset="0"/>
                <a:cs typeface="Century Gothic" charset="0"/>
              </a:rPr>
              <a:t>Action is not </a:t>
            </a:r>
          </a:p>
          <a:p>
            <a:r>
              <a:rPr lang="en-US" sz="2000" dirty="0" smtClean="0">
                <a:solidFill>
                  <a:srgbClr val="FF0000"/>
                </a:solidFill>
                <a:latin typeface="Century Gothic" charset="0"/>
                <a:ea typeface="Century Gothic" charset="0"/>
                <a:cs typeface="Century Gothic" charset="0"/>
              </a:rPr>
              <a:t>acceptable</a:t>
            </a:r>
            <a:endParaRPr lang="en-US" sz="2000" dirty="0">
              <a:solidFill>
                <a:srgbClr val="FF0000"/>
              </a:solidFill>
              <a:latin typeface="Century Gothic" charset="0"/>
              <a:ea typeface="Century Gothic" charset="0"/>
              <a:cs typeface="Century Gothic" charset="0"/>
            </a:endParaRPr>
          </a:p>
        </p:txBody>
      </p:sp>
      <p:cxnSp>
        <p:nvCxnSpPr>
          <p:cNvPr id="93" name="Straight Connector 92"/>
          <p:cNvCxnSpPr/>
          <p:nvPr/>
        </p:nvCxnSpPr>
        <p:spPr bwMode="auto">
          <a:xfrm rot="10800000" flipV="1">
            <a:off x="2615819" y="4724399"/>
            <a:ext cx="1080676" cy="1"/>
          </a:xfrm>
          <a:prstGeom prst="line">
            <a:avLst/>
          </a:prstGeom>
          <a:solidFill>
            <a:schemeClr val="tx1">
              <a:alpha val="50000"/>
            </a:schemeClr>
          </a:solidFill>
          <a:ln w="76200" cap="flat" cmpd="sng" algn="ctr">
            <a:solidFill>
              <a:srgbClr val="FF0000"/>
            </a:solidFill>
            <a:prstDash val="solid"/>
            <a:round/>
            <a:headEnd type="none" w="med" len="med"/>
            <a:tailEnd type="triangle" w="med" len="med"/>
          </a:ln>
          <a:effectLst/>
        </p:spPr>
      </p:cxnSp>
      <p:sp>
        <p:nvSpPr>
          <p:cNvPr id="94" name="Text Box 8"/>
          <p:cNvSpPr txBox="1">
            <a:spLocks noChangeArrowheads="1"/>
          </p:cNvSpPr>
          <p:nvPr/>
        </p:nvSpPr>
        <p:spPr bwMode="auto">
          <a:xfrm>
            <a:off x="4420395" y="3048000"/>
            <a:ext cx="3429000" cy="400110"/>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FFFFFF"/>
                </a:solidFill>
                <a:latin typeface="Century Gothic" charset="0"/>
                <a:ea typeface="Century Gothic" charset="0"/>
                <a:cs typeface="Century Gothic" charset="0"/>
              </a:rPr>
              <a:t>Keys request a capability </a:t>
            </a:r>
            <a:endParaRPr lang="en-US" sz="2000" dirty="0">
              <a:solidFill>
                <a:srgbClr val="FFFFFF"/>
              </a:solidFill>
              <a:latin typeface="Century Gothic" charset="0"/>
              <a:ea typeface="Century Gothic" charset="0"/>
              <a:cs typeface="Century Gothic" charset="0"/>
            </a:endParaRPr>
          </a:p>
        </p:txBody>
      </p:sp>
      <p:sp>
        <p:nvSpPr>
          <p:cNvPr id="24"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latin typeface="Century Gothic"/>
                <a:cs typeface="Century Gothic"/>
              </a:rPr>
              <a:t>The Relativity Problem</a:t>
            </a:r>
          </a:p>
        </p:txBody>
      </p:sp>
      <p:sp>
        <p:nvSpPr>
          <p:cNvPr id="26" name="Text Placeholder 8"/>
          <p:cNvSpPr txBox="1">
            <a:spLocks/>
          </p:cNvSpPr>
          <p:nvPr/>
        </p:nvSpPr>
        <p:spPr>
          <a:xfrm>
            <a:off x="0" y="5906726"/>
            <a:ext cx="9144000" cy="951274"/>
          </a:xfrm>
          <a:prstGeom prst="rect">
            <a:avLst/>
          </a:prstGeom>
          <a:solidFill>
            <a:schemeClr val="accent1">
              <a:lumMod val="75000"/>
            </a:schemeClr>
          </a:solidFill>
        </p:spPr>
        <p:txBody>
          <a:bodyPr vert="horz" lIns="91440" tIns="45720" rIns="91440" bIns="45720" rtlCol="0">
            <a:spAutoFit/>
          </a:bodyPr>
          <a:lstStyle>
            <a:lvl1pPr indent="0" algn="ctr">
              <a:spcBef>
                <a:spcPct val="20000"/>
              </a:spcBef>
              <a:buFont typeface="Arial"/>
              <a:buNone/>
              <a:defRPr sz="2800">
                <a:solidFill>
                  <a:schemeClr val="bg1"/>
                </a:solidFill>
                <a:latin typeface="Century Gothic"/>
                <a:cs typeface="Century Gothic"/>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PolicyMaker outputs binary trust decisions, but trust is not binary</a:t>
            </a:r>
          </a:p>
        </p:txBody>
      </p:sp>
      <p:sp>
        <p:nvSpPr>
          <p:cNvPr id="3" name="Slide Number Placeholder 2"/>
          <p:cNvSpPr>
            <a:spLocks noGrp="1"/>
          </p:cNvSpPr>
          <p:nvPr>
            <p:ph type="sldNum" sz="quarter" idx="12"/>
          </p:nvPr>
        </p:nvSpPr>
        <p:spPr/>
        <p:txBody>
          <a:bodyPr/>
          <a:lstStyle/>
          <a:p>
            <a:fld id="{A7E347E3-C33F-6F47-AC47-1BCADEE5EFCC}" type="slidenum">
              <a:rPr lang="en-US" smtClean="0"/>
              <a:t>143</a:t>
            </a:fld>
            <a:endParaRPr lang="en-US" dirty="0"/>
          </a:p>
        </p:txBody>
      </p:sp>
    </p:spTree>
    <p:extLst>
      <p:ext uri="{BB962C8B-B14F-4D97-AF65-F5344CB8AC3E}">
        <p14:creationId xmlns:p14="http://schemas.microsoft.com/office/powerpoint/2010/main" val="1749368869"/>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5"/>
          </p:nvPr>
        </p:nvSpPr>
        <p:spPr>
          <a:xfrm>
            <a:off x="457200" y="545354"/>
            <a:ext cx="8229600" cy="6312646"/>
          </a:xfrm>
        </p:spPr>
        <p:txBody>
          <a:bodyPr>
            <a:normAutofit/>
          </a:bodyPr>
          <a:lstStyle/>
          <a:p>
            <a:pPr marL="457200" indent="-457200" algn="l">
              <a:buFont typeface="Arial"/>
              <a:buChar char="•"/>
            </a:pPr>
            <a:endParaRPr lang="en-US" sz="2400" dirty="0" smtClean="0"/>
          </a:p>
          <a:p>
            <a:pPr marL="457200" indent="-457200" algn="l">
              <a:buFont typeface="Arial"/>
              <a:buChar char="•"/>
            </a:pPr>
            <a:endParaRPr lang="en-US" sz="2400" dirty="0">
              <a:latin typeface="Century Gothic"/>
              <a:cs typeface="Century Gothic"/>
            </a:endParaRPr>
          </a:p>
          <a:p>
            <a:pPr marL="457200" indent="-457200" algn="l">
              <a:buFont typeface="Arial"/>
              <a:buChar char="•"/>
            </a:pPr>
            <a:r>
              <a:rPr lang="en-US" sz="2400" dirty="0">
                <a:latin typeface="Century Gothic"/>
                <a:cs typeface="Century Gothic"/>
              </a:rPr>
              <a:t>Many trust models output binary trust </a:t>
            </a:r>
            <a:r>
              <a:rPr lang="en-US" sz="2400" dirty="0" smtClean="0">
                <a:latin typeface="Century Gothic"/>
                <a:cs typeface="Century Gothic"/>
              </a:rPr>
              <a:t>decisions:</a:t>
            </a:r>
          </a:p>
          <a:p>
            <a:endParaRPr lang="en-US" sz="2400" dirty="0">
              <a:latin typeface="Century Gothic"/>
              <a:cs typeface="Century Gothic"/>
            </a:endParaRPr>
          </a:p>
          <a:p>
            <a:r>
              <a:rPr lang="en-US" sz="2000" dirty="0" smtClean="0">
                <a:latin typeface="Century Gothic"/>
                <a:cs typeface="Century Gothic"/>
              </a:rPr>
              <a:t>You </a:t>
            </a:r>
            <a:r>
              <a:rPr lang="en-US" sz="2000" dirty="0">
                <a:latin typeface="Century Gothic"/>
                <a:cs typeface="Century Gothic"/>
              </a:rPr>
              <a:t>are trusted or you are </a:t>
            </a:r>
            <a:r>
              <a:rPr lang="en-US" sz="2000" dirty="0" smtClean="0">
                <a:latin typeface="Century Gothic"/>
                <a:cs typeface="Century Gothic"/>
              </a:rPr>
              <a:t>not</a:t>
            </a:r>
            <a:endParaRPr lang="en-US" sz="2000" dirty="0">
              <a:latin typeface="Century Gothic"/>
              <a:cs typeface="Century Gothic"/>
            </a:endParaRPr>
          </a:p>
          <a:p>
            <a:pPr marL="457200" indent="-457200" algn="l">
              <a:buFont typeface="Arial"/>
              <a:buChar char="•"/>
            </a:pPr>
            <a:endParaRPr lang="en-US" sz="2400" dirty="0">
              <a:latin typeface="Century Gothic"/>
              <a:cs typeface="Century Gothic"/>
            </a:endParaRPr>
          </a:p>
          <a:p>
            <a:pPr marL="457200" indent="-457200" algn="l">
              <a:buFont typeface="Arial"/>
              <a:buChar char="•"/>
            </a:pPr>
            <a:r>
              <a:rPr lang="en-US" sz="2400" dirty="0">
                <a:latin typeface="Century Gothic"/>
                <a:cs typeface="Century Gothic"/>
              </a:rPr>
              <a:t>Real world trust is often relative – something is more or less trusted than something else in a given context</a:t>
            </a:r>
          </a:p>
          <a:p>
            <a:pPr marL="457200" indent="-457200" algn="l">
              <a:buFont typeface="Arial"/>
              <a:buChar char="•"/>
            </a:pPr>
            <a:endParaRPr lang="en-US" sz="2400" dirty="0"/>
          </a:p>
          <a:p>
            <a:pPr marL="457200" indent="-457200" algn="l">
              <a:buFont typeface="Arial"/>
              <a:buChar char="•"/>
            </a:pPr>
            <a:endParaRPr lang="en-US" sz="2400" dirty="0"/>
          </a:p>
        </p:txBody>
      </p:sp>
      <p:sp>
        <p:nvSpPr>
          <p:cNvPr id="6"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a:solidFill>
                  <a:schemeClr val="bg1"/>
                </a:solidFill>
              </a:rPr>
              <a:t>The Relativity Problem</a:t>
            </a:r>
          </a:p>
        </p:txBody>
      </p:sp>
      <p:sp>
        <p:nvSpPr>
          <p:cNvPr id="2" name="Slide Number Placeholder 1"/>
          <p:cNvSpPr>
            <a:spLocks noGrp="1"/>
          </p:cNvSpPr>
          <p:nvPr>
            <p:ph type="sldNum" sz="quarter" idx="12"/>
          </p:nvPr>
        </p:nvSpPr>
        <p:spPr/>
        <p:txBody>
          <a:bodyPr/>
          <a:lstStyle/>
          <a:p>
            <a:fld id="{A7E347E3-C33F-6F47-AC47-1BCADEE5EFCC}" type="slidenum">
              <a:rPr lang="en-US" smtClean="0"/>
              <a:t>144</a:t>
            </a:fld>
            <a:endParaRPr lang="en-US" dirty="0"/>
          </a:p>
        </p:txBody>
      </p:sp>
    </p:spTree>
    <p:extLst>
      <p:ext uri="{BB962C8B-B14F-4D97-AF65-F5344CB8AC3E}">
        <p14:creationId xmlns:p14="http://schemas.microsoft.com/office/powerpoint/2010/main" val="3314943220"/>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a:solidFill>
                  <a:schemeClr val="bg1"/>
                </a:solidFill>
              </a:rPr>
              <a:t>Transitivity</a:t>
            </a:r>
          </a:p>
        </p:txBody>
      </p:sp>
      <p:sp>
        <p:nvSpPr>
          <p:cNvPr id="19" name="Text Placeholder 8"/>
          <p:cNvSpPr>
            <a:spLocks noGrp="1"/>
          </p:cNvSpPr>
          <p:nvPr>
            <p:ph type="body" sz="quarter" idx="14"/>
          </p:nvPr>
        </p:nvSpPr>
        <p:spPr>
          <a:xfrm>
            <a:off x="0" y="6334780"/>
            <a:ext cx="9144000" cy="523220"/>
          </a:xfrm>
          <a:solidFill>
            <a:schemeClr val="accent1">
              <a:lumMod val="75000"/>
            </a:schemeClr>
          </a:solidFill>
        </p:spPr>
        <p:txBody>
          <a:bodyPr vert="horz" lIns="91440" tIns="45720" rIns="91440" bIns="45720" rtlCol="0">
            <a:spAutoFit/>
          </a:bodyPr>
          <a:lstStyle/>
          <a:p>
            <a:r>
              <a:rPr lang="en-US" dirty="0" smtClean="0">
                <a:solidFill>
                  <a:schemeClr val="bg1"/>
                </a:solidFill>
                <a:latin typeface="Century Gothic"/>
                <a:cs typeface="Century Gothic"/>
              </a:rPr>
              <a:t>PKIs </a:t>
            </a:r>
            <a:r>
              <a:rPr lang="en-US" dirty="0">
                <a:solidFill>
                  <a:schemeClr val="bg1"/>
                </a:solidFill>
                <a:latin typeface="Century Gothic"/>
                <a:cs typeface="Century Gothic"/>
              </a:rPr>
              <a:t>use transitive trust</a:t>
            </a:r>
          </a:p>
        </p:txBody>
      </p:sp>
      <p:grpSp>
        <p:nvGrpSpPr>
          <p:cNvPr id="9" name="Group 8"/>
          <p:cNvGrpSpPr/>
          <p:nvPr/>
        </p:nvGrpSpPr>
        <p:grpSpPr>
          <a:xfrm>
            <a:off x="2130552" y="1341450"/>
            <a:ext cx="4882897" cy="4175101"/>
            <a:chOff x="204635" y="1322388"/>
            <a:chExt cx="4882897" cy="4175101"/>
          </a:xfrm>
        </p:grpSpPr>
        <p:grpSp>
          <p:nvGrpSpPr>
            <p:cNvPr id="4" name="Group 3"/>
            <p:cNvGrpSpPr/>
            <p:nvPr/>
          </p:nvGrpSpPr>
          <p:grpSpPr>
            <a:xfrm>
              <a:off x="204635" y="1322388"/>
              <a:ext cx="3908444" cy="4175101"/>
              <a:chOff x="549275" y="1322388"/>
              <a:chExt cx="3908444" cy="4175101"/>
            </a:xfrm>
          </p:grpSpPr>
          <p:grpSp>
            <p:nvGrpSpPr>
              <p:cNvPr id="5" name="Group 34"/>
              <p:cNvGrpSpPr>
                <a:grpSpLocks/>
              </p:cNvGrpSpPr>
              <p:nvPr/>
            </p:nvGrpSpPr>
            <p:grpSpPr bwMode="auto">
              <a:xfrm>
                <a:off x="549275" y="1322388"/>
                <a:ext cx="3908444" cy="4137025"/>
                <a:chOff x="549547" y="914400"/>
                <a:chExt cx="3907507" cy="4136978"/>
              </a:xfrm>
            </p:grpSpPr>
            <p:sp>
              <p:nvSpPr>
                <p:cNvPr id="10" name="Oval 9"/>
                <p:cNvSpPr/>
                <p:nvPr/>
              </p:nvSpPr>
              <p:spPr bwMode="auto">
                <a:xfrm>
                  <a:off x="2498453" y="914400"/>
                  <a:ext cx="974453" cy="974632"/>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1600" dirty="0">
                      <a:solidFill>
                        <a:schemeClr val="bg1"/>
                      </a:solidFill>
                      <a:latin typeface="Century Gothic"/>
                      <a:cs typeface="Century Gothic"/>
                    </a:rPr>
                    <a:t>CA</a:t>
                  </a:r>
                  <a:r>
                    <a:rPr lang="en-US" sz="1600" baseline="-25000" dirty="0">
                      <a:solidFill>
                        <a:schemeClr val="bg1"/>
                      </a:solidFill>
                      <a:latin typeface="Century Gothic"/>
                      <a:cs typeface="Century Gothic"/>
                    </a:rPr>
                    <a:t>1</a:t>
                  </a:r>
                  <a:endParaRPr lang="en-US" sz="1600" dirty="0">
                    <a:solidFill>
                      <a:schemeClr val="bg1"/>
                    </a:solidFill>
                    <a:latin typeface="Century Gothic"/>
                    <a:cs typeface="Century Gothic"/>
                  </a:endParaRPr>
                </a:p>
              </p:txBody>
            </p:sp>
            <p:sp>
              <p:nvSpPr>
                <p:cNvPr id="11" name="Oval 10"/>
                <p:cNvSpPr/>
                <p:nvPr/>
              </p:nvSpPr>
              <p:spPr bwMode="auto">
                <a:xfrm>
                  <a:off x="1524000" y="2514600"/>
                  <a:ext cx="974453" cy="974632"/>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1600" dirty="0">
                      <a:solidFill>
                        <a:srgbClr val="FFFFFF"/>
                      </a:solidFill>
                      <a:latin typeface="Century Gothic"/>
                      <a:cs typeface="Century Gothic"/>
                    </a:rPr>
                    <a:t>CA</a:t>
                  </a:r>
                  <a:r>
                    <a:rPr lang="en-US" sz="1600" baseline="-25000" dirty="0">
                      <a:solidFill>
                        <a:srgbClr val="FFFFFF"/>
                      </a:solidFill>
                      <a:latin typeface="Century Gothic"/>
                      <a:cs typeface="Century Gothic"/>
                    </a:rPr>
                    <a:t>2</a:t>
                  </a:r>
                  <a:endParaRPr lang="en-US" sz="1600" dirty="0">
                    <a:solidFill>
                      <a:srgbClr val="FFFFFF"/>
                    </a:solidFill>
                    <a:latin typeface="Century Gothic"/>
                    <a:cs typeface="Century Gothic"/>
                  </a:endParaRPr>
                </a:p>
              </p:txBody>
            </p:sp>
            <p:cxnSp>
              <p:nvCxnSpPr>
                <p:cNvPr id="12" name="Straight Arrow Connector 40"/>
                <p:cNvCxnSpPr>
                  <a:cxnSpLocks noChangeShapeType="1"/>
                </p:cNvCxnSpPr>
                <p:nvPr/>
              </p:nvCxnSpPr>
              <p:spPr bwMode="auto">
                <a:xfrm rot="5400000">
                  <a:off x="1942043" y="1815485"/>
                  <a:ext cx="768300" cy="629931"/>
                </a:xfrm>
                <a:prstGeom prst="straightConnector1">
                  <a:avLst/>
                </a:prstGeom>
                <a:noFill/>
                <a:ln w="53975">
                  <a:solidFill>
                    <a:schemeClr val="tx1"/>
                  </a:solidFill>
                  <a:round/>
                  <a:headEnd/>
                  <a:tailEnd type="triangle" w="med" len="med"/>
                </a:ln>
              </p:spPr>
            </p:cxnSp>
            <p:cxnSp>
              <p:nvCxnSpPr>
                <p:cNvPr id="13" name="Straight Arrow Connector 40"/>
                <p:cNvCxnSpPr>
                  <a:cxnSpLocks noChangeShapeType="1"/>
                </p:cNvCxnSpPr>
                <p:nvPr/>
              </p:nvCxnSpPr>
              <p:spPr bwMode="auto">
                <a:xfrm rot="16200000" flipH="1">
                  <a:off x="3241990" y="1834511"/>
                  <a:ext cx="806354" cy="629932"/>
                </a:xfrm>
                <a:prstGeom prst="straightConnector1">
                  <a:avLst/>
                </a:prstGeom>
                <a:noFill/>
                <a:ln w="53975">
                  <a:solidFill>
                    <a:schemeClr val="tx1"/>
                  </a:solidFill>
                  <a:round/>
                  <a:headEnd/>
                  <a:tailEnd type="triangle" w="med" len="med"/>
                </a:ln>
              </p:spPr>
            </p:cxnSp>
            <p:sp>
              <p:nvSpPr>
                <p:cNvPr id="14" name="Oval 13"/>
                <p:cNvSpPr/>
                <p:nvPr/>
              </p:nvSpPr>
              <p:spPr bwMode="auto">
                <a:xfrm>
                  <a:off x="549547" y="4076746"/>
                  <a:ext cx="974453" cy="974632"/>
                </a:xfrm>
                <a:prstGeom prst="ellipse">
                  <a:avLst/>
                </a:prstGeom>
                <a:gradFill flip="none" rotWithShape="1">
                  <a:gsLst>
                    <a:gs pos="0">
                      <a:srgbClr val="154D15"/>
                    </a:gs>
                    <a:gs pos="100000">
                      <a:srgbClr val="00FF00"/>
                    </a:gs>
                  </a:gsLst>
                  <a:path path="circle">
                    <a:fillToRect l="100000" t="100000"/>
                  </a:path>
                  <a:tileRect r="-100000" b="-100000"/>
                </a:gradFill>
                <a:ln w="9525" cap="flat" cmpd="sng" algn="ctr">
                  <a:solidFill>
                    <a:srgbClr val="154D15"/>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1600" dirty="0">
                      <a:solidFill>
                        <a:srgbClr val="FFFFFF"/>
                      </a:solidFill>
                      <a:latin typeface="Century Gothic"/>
                      <a:cs typeface="Century Gothic"/>
                    </a:rPr>
                    <a:t>User</a:t>
                  </a:r>
                  <a:r>
                    <a:rPr lang="en-US" sz="1600" baseline="-25000" dirty="0">
                      <a:solidFill>
                        <a:srgbClr val="FFFFFF"/>
                      </a:solidFill>
                      <a:latin typeface="Century Gothic"/>
                      <a:cs typeface="Century Gothic"/>
                    </a:rPr>
                    <a:t>1</a:t>
                  </a:r>
                  <a:endParaRPr lang="en-US" sz="1600" dirty="0">
                    <a:solidFill>
                      <a:srgbClr val="FFFFFF"/>
                    </a:solidFill>
                    <a:latin typeface="Century Gothic"/>
                    <a:cs typeface="Century Gothic"/>
                  </a:endParaRPr>
                </a:p>
              </p:txBody>
            </p:sp>
            <p:cxnSp>
              <p:nvCxnSpPr>
                <p:cNvPr id="15" name="Straight Arrow Connector 40"/>
                <p:cNvCxnSpPr>
                  <a:cxnSpLocks noChangeShapeType="1"/>
                </p:cNvCxnSpPr>
                <p:nvPr/>
              </p:nvCxnSpPr>
              <p:spPr bwMode="auto">
                <a:xfrm rot="5400000">
                  <a:off x="986617" y="3396658"/>
                  <a:ext cx="730246" cy="629931"/>
                </a:xfrm>
                <a:prstGeom prst="straightConnector1">
                  <a:avLst/>
                </a:prstGeom>
                <a:noFill/>
                <a:ln w="53975">
                  <a:solidFill>
                    <a:schemeClr val="tx1"/>
                  </a:solidFill>
                  <a:round/>
                  <a:headEnd/>
                  <a:tailEnd type="triangle" w="med" len="med"/>
                </a:ln>
              </p:spPr>
            </p:cxnSp>
            <p:cxnSp>
              <p:nvCxnSpPr>
                <p:cNvPr id="16" name="Straight Arrow Connector 40"/>
                <p:cNvCxnSpPr>
                  <a:cxnSpLocks noChangeShapeType="1"/>
                </p:cNvCxnSpPr>
                <p:nvPr/>
              </p:nvCxnSpPr>
              <p:spPr bwMode="auto">
                <a:xfrm rot="16200000" flipH="1">
                  <a:off x="2286564" y="3415684"/>
                  <a:ext cx="768300" cy="629932"/>
                </a:xfrm>
                <a:prstGeom prst="straightConnector1">
                  <a:avLst/>
                </a:prstGeom>
                <a:noFill/>
                <a:ln w="53975">
                  <a:solidFill>
                    <a:schemeClr val="tx1"/>
                  </a:solidFill>
                  <a:round/>
                  <a:headEnd/>
                  <a:tailEnd type="triangle" w="med" len="med"/>
                </a:ln>
              </p:spPr>
            </p:cxnSp>
            <p:sp>
              <p:nvSpPr>
                <p:cNvPr id="17" name="Oval 16"/>
                <p:cNvSpPr/>
                <p:nvPr/>
              </p:nvSpPr>
              <p:spPr bwMode="auto">
                <a:xfrm>
                  <a:off x="3482601" y="2552654"/>
                  <a:ext cx="974453" cy="974632"/>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1600" dirty="0">
                      <a:solidFill>
                        <a:srgbClr val="FFFFFF"/>
                      </a:solidFill>
                      <a:latin typeface="Century Gothic"/>
                      <a:cs typeface="Century Gothic"/>
                    </a:rPr>
                    <a:t>CA</a:t>
                  </a:r>
                  <a:r>
                    <a:rPr lang="en-US" sz="1600" baseline="-25000" dirty="0">
                      <a:solidFill>
                        <a:srgbClr val="FFFFFF"/>
                      </a:solidFill>
                      <a:latin typeface="Century Gothic"/>
                      <a:cs typeface="Century Gothic"/>
                    </a:rPr>
                    <a:t>3</a:t>
                  </a:r>
                  <a:endParaRPr lang="en-US" sz="1600" dirty="0">
                    <a:solidFill>
                      <a:srgbClr val="FFFFFF"/>
                    </a:solidFill>
                    <a:latin typeface="Century Gothic"/>
                    <a:cs typeface="Century Gothic"/>
                  </a:endParaRPr>
                </a:p>
              </p:txBody>
            </p:sp>
          </p:grpSp>
          <p:sp>
            <p:nvSpPr>
              <p:cNvPr id="8" name="Oval 7"/>
              <p:cNvSpPr/>
              <p:nvPr/>
            </p:nvSpPr>
            <p:spPr bwMode="auto">
              <a:xfrm>
                <a:off x="2498453" y="4522857"/>
                <a:ext cx="974453" cy="974632"/>
              </a:xfrm>
              <a:prstGeom prst="ellipse">
                <a:avLst/>
              </a:prstGeom>
              <a:gradFill flip="none" rotWithShape="1">
                <a:gsLst>
                  <a:gs pos="0">
                    <a:srgbClr val="154D15"/>
                  </a:gs>
                  <a:gs pos="100000">
                    <a:srgbClr val="00FF00"/>
                  </a:gs>
                </a:gsLst>
                <a:path path="circle">
                  <a:fillToRect l="100000" t="100000"/>
                </a:path>
                <a:tileRect r="-100000" b="-100000"/>
              </a:gradFill>
              <a:ln w="9525" cap="flat" cmpd="sng" algn="ctr">
                <a:solidFill>
                  <a:srgbClr val="154D15"/>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1600" dirty="0">
                    <a:solidFill>
                      <a:srgbClr val="FFFFFF"/>
                    </a:solidFill>
                    <a:latin typeface="Century Gothic"/>
                    <a:cs typeface="Century Gothic"/>
                  </a:rPr>
                  <a:t>User</a:t>
                </a:r>
                <a:r>
                  <a:rPr lang="en-US" sz="1600" baseline="-25000" dirty="0">
                    <a:solidFill>
                      <a:srgbClr val="FFFFFF"/>
                    </a:solidFill>
                    <a:latin typeface="Century Gothic"/>
                    <a:cs typeface="Century Gothic"/>
                  </a:rPr>
                  <a:t>2</a:t>
                </a:r>
                <a:endParaRPr lang="en-US" sz="1600" dirty="0">
                  <a:solidFill>
                    <a:srgbClr val="FFFFFF"/>
                  </a:solidFill>
                  <a:latin typeface="Century Gothic"/>
                  <a:cs typeface="Century Gothic"/>
                </a:endParaRPr>
              </a:p>
            </p:txBody>
          </p:sp>
        </p:grpSp>
        <p:cxnSp>
          <p:nvCxnSpPr>
            <p:cNvPr id="33" name="Straight Arrow Connector 40"/>
            <p:cNvCxnSpPr>
              <a:cxnSpLocks noChangeShapeType="1"/>
              <a:stCxn id="17" idx="5"/>
              <a:endCxn id="34" idx="0"/>
            </p:cNvCxnSpPr>
            <p:nvPr/>
          </p:nvCxnSpPr>
          <p:spPr bwMode="auto">
            <a:xfrm>
              <a:off x="3970339" y="3792571"/>
              <a:ext cx="629967" cy="730286"/>
            </a:xfrm>
            <a:prstGeom prst="straightConnector1">
              <a:avLst/>
            </a:prstGeom>
            <a:noFill/>
            <a:ln w="53975">
              <a:solidFill>
                <a:schemeClr val="tx1"/>
              </a:solidFill>
              <a:round/>
              <a:headEnd/>
              <a:tailEnd type="triangle" w="med" len="med"/>
            </a:ln>
          </p:spPr>
        </p:cxnSp>
        <p:sp>
          <p:nvSpPr>
            <p:cNvPr id="34" name="Oval 33"/>
            <p:cNvSpPr/>
            <p:nvPr/>
          </p:nvSpPr>
          <p:spPr bwMode="auto">
            <a:xfrm>
              <a:off x="4113079" y="4522857"/>
              <a:ext cx="974453" cy="974632"/>
            </a:xfrm>
            <a:prstGeom prst="ellipse">
              <a:avLst/>
            </a:prstGeom>
            <a:gradFill flip="none" rotWithShape="1">
              <a:gsLst>
                <a:gs pos="0">
                  <a:srgbClr val="154D15"/>
                </a:gs>
                <a:gs pos="100000">
                  <a:srgbClr val="00FF00"/>
                </a:gs>
              </a:gsLst>
              <a:path path="circle">
                <a:fillToRect l="100000" t="100000"/>
              </a:path>
              <a:tileRect r="-100000" b="-100000"/>
            </a:gradFill>
            <a:ln w="9525" cap="flat" cmpd="sng" algn="ctr">
              <a:solidFill>
                <a:srgbClr val="154D15"/>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1600" dirty="0" smtClean="0">
                  <a:solidFill>
                    <a:srgbClr val="FFFFFF"/>
                  </a:solidFill>
                  <a:latin typeface="Century Gothic"/>
                  <a:cs typeface="Century Gothic"/>
                </a:rPr>
                <a:t>User</a:t>
              </a:r>
              <a:r>
                <a:rPr lang="en-US" sz="1600" baseline="-25000" dirty="0" smtClean="0">
                  <a:solidFill>
                    <a:srgbClr val="FFFFFF"/>
                  </a:solidFill>
                  <a:latin typeface="Century Gothic"/>
                  <a:cs typeface="Century Gothic"/>
                </a:rPr>
                <a:t>3</a:t>
              </a:r>
              <a:endParaRPr lang="en-US" sz="1600" dirty="0">
                <a:solidFill>
                  <a:srgbClr val="FFFFFF"/>
                </a:solidFill>
                <a:latin typeface="Century Gothic"/>
                <a:cs typeface="Century Gothic"/>
              </a:endParaRPr>
            </a:p>
          </p:txBody>
        </p:sp>
      </p:grpSp>
      <p:sp>
        <p:nvSpPr>
          <p:cNvPr id="2" name="Slide Number Placeholder 1"/>
          <p:cNvSpPr>
            <a:spLocks noGrp="1"/>
          </p:cNvSpPr>
          <p:nvPr>
            <p:ph type="sldNum" sz="quarter" idx="12"/>
          </p:nvPr>
        </p:nvSpPr>
        <p:spPr/>
        <p:txBody>
          <a:bodyPr/>
          <a:lstStyle/>
          <a:p>
            <a:fld id="{A7E347E3-C33F-6F47-AC47-1BCADEE5EFCC}" type="slidenum">
              <a:rPr lang="en-US" smtClean="0"/>
              <a:t>145</a:t>
            </a:fld>
            <a:endParaRPr lang="en-US" dirty="0"/>
          </a:p>
        </p:txBody>
      </p:sp>
    </p:spTree>
    <p:extLst>
      <p:ext uri="{BB962C8B-B14F-4D97-AF65-F5344CB8AC3E}">
        <p14:creationId xmlns:p14="http://schemas.microsoft.com/office/powerpoint/2010/main" val="2680730503"/>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5"/>
          </p:nvPr>
        </p:nvSpPr>
        <p:spPr>
          <a:xfrm>
            <a:off x="457200" y="545354"/>
            <a:ext cx="8229600" cy="6312646"/>
          </a:xfrm>
        </p:spPr>
        <p:txBody>
          <a:bodyPr>
            <a:normAutofit/>
          </a:bodyPr>
          <a:lstStyle/>
          <a:p>
            <a:pPr marL="457200" indent="-457200" algn="l">
              <a:buFont typeface="Arial"/>
              <a:buChar char="•"/>
            </a:pPr>
            <a:r>
              <a:rPr lang="en-US" sz="2400" dirty="0">
                <a:latin typeface="Century Gothic"/>
                <a:cs typeface="Century Gothic"/>
              </a:rPr>
              <a:t>Many trust models assume that trust is transitive:</a:t>
            </a:r>
          </a:p>
          <a:p>
            <a:pPr marL="457200" indent="-457200" algn="l">
              <a:buFont typeface="Arial"/>
              <a:buChar char="•"/>
            </a:pPr>
            <a:endParaRPr lang="en-US" sz="2400" dirty="0">
              <a:latin typeface="Century Gothic"/>
              <a:cs typeface="Century Gothic"/>
            </a:endParaRPr>
          </a:p>
          <a:p>
            <a:pPr marL="457200" indent="-457200" algn="l">
              <a:buFont typeface="Arial"/>
              <a:buChar char="•"/>
            </a:pPr>
            <a:r>
              <a:rPr lang="en-US" sz="2400" dirty="0">
                <a:latin typeface="Century Gothic"/>
                <a:cs typeface="Century Gothic"/>
              </a:rPr>
              <a:t>If Alice trusts Bob and Bob trusts Charlie, then Alice must trust Charlie</a:t>
            </a:r>
          </a:p>
          <a:p>
            <a:pPr marL="457200" indent="-457200" algn="l">
              <a:buFont typeface="Arial"/>
              <a:buChar char="•"/>
            </a:pPr>
            <a:endParaRPr lang="en-US" sz="2400" dirty="0">
              <a:latin typeface="Century Gothic"/>
              <a:cs typeface="Century Gothic"/>
            </a:endParaRPr>
          </a:p>
          <a:p>
            <a:pPr marL="457200" indent="-457200" algn="l">
              <a:buFont typeface="Arial"/>
              <a:buChar char="•"/>
            </a:pPr>
            <a:r>
              <a:rPr lang="en-US" sz="2400" dirty="0">
                <a:latin typeface="Century Gothic"/>
                <a:cs typeface="Century Gothic"/>
              </a:rPr>
              <a:t>Trust in the real world is almost never transitive</a:t>
            </a:r>
          </a:p>
          <a:p>
            <a:pPr marL="457200" indent="-457200" algn="l">
              <a:buFont typeface="Arial"/>
              <a:buChar char="•"/>
            </a:pPr>
            <a:endParaRPr lang="en-US" sz="2400" dirty="0"/>
          </a:p>
          <a:p>
            <a:pPr marL="457200" indent="-457200" algn="l">
              <a:buFont typeface="Arial"/>
              <a:buChar char="•"/>
            </a:pPr>
            <a:endParaRPr lang="en-US" sz="2400" dirty="0"/>
          </a:p>
        </p:txBody>
      </p:sp>
      <p:sp>
        <p:nvSpPr>
          <p:cNvPr id="6"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a:solidFill>
                  <a:schemeClr val="bg1"/>
                </a:solidFill>
              </a:rPr>
              <a:t>The Transitivity Problem</a:t>
            </a:r>
          </a:p>
        </p:txBody>
      </p:sp>
      <p:sp>
        <p:nvSpPr>
          <p:cNvPr id="2" name="Slide Number Placeholder 1"/>
          <p:cNvSpPr>
            <a:spLocks noGrp="1"/>
          </p:cNvSpPr>
          <p:nvPr>
            <p:ph type="sldNum" sz="quarter" idx="12"/>
          </p:nvPr>
        </p:nvSpPr>
        <p:spPr/>
        <p:txBody>
          <a:bodyPr/>
          <a:lstStyle/>
          <a:p>
            <a:fld id="{A7E347E3-C33F-6F47-AC47-1BCADEE5EFCC}" type="slidenum">
              <a:rPr lang="en-US" smtClean="0"/>
              <a:t>146</a:t>
            </a:fld>
            <a:endParaRPr lang="en-US" dirty="0"/>
          </a:p>
        </p:txBody>
      </p:sp>
    </p:spTree>
    <p:extLst>
      <p:ext uri="{BB962C8B-B14F-4D97-AF65-F5344CB8AC3E}">
        <p14:creationId xmlns:p14="http://schemas.microsoft.com/office/powerpoint/2010/main" val="1882235864"/>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a:solidFill>
                  <a:schemeClr val="bg1"/>
                </a:solidFill>
              </a:rPr>
              <a:t>Centralized Trust</a:t>
            </a:r>
          </a:p>
        </p:txBody>
      </p:sp>
      <p:sp>
        <p:nvSpPr>
          <p:cNvPr id="19" name="Text Placeholder 8"/>
          <p:cNvSpPr>
            <a:spLocks noGrp="1"/>
          </p:cNvSpPr>
          <p:nvPr>
            <p:ph type="body" sz="quarter" idx="14"/>
          </p:nvPr>
        </p:nvSpPr>
        <p:spPr>
          <a:xfrm>
            <a:off x="0" y="6334780"/>
            <a:ext cx="9144000" cy="523220"/>
          </a:xfrm>
          <a:solidFill>
            <a:schemeClr val="accent1">
              <a:lumMod val="75000"/>
            </a:schemeClr>
          </a:solidFill>
        </p:spPr>
        <p:txBody>
          <a:bodyPr vert="horz" lIns="91440" tIns="45720" rIns="91440" bIns="45720" rtlCol="0">
            <a:spAutoFit/>
          </a:bodyPr>
          <a:lstStyle/>
          <a:p>
            <a:r>
              <a:rPr lang="en-US" dirty="0" smtClean="0">
                <a:solidFill>
                  <a:schemeClr val="bg1"/>
                </a:solidFill>
                <a:latin typeface="Century Gothic"/>
                <a:cs typeface="Century Gothic"/>
              </a:rPr>
              <a:t>The </a:t>
            </a:r>
            <a:r>
              <a:rPr lang="en-US" dirty="0">
                <a:solidFill>
                  <a:schemeClr val="bg1"/>
                </a:solidFill>
                <a:latin typeface="Century Gothic"/>
                <a:cs typeface="Century Gothic"/>
              </a:rPr>
              <a:t>Comodo Attack</a:t>
            </a:r>
          </a:p>
        </p:txBody>
      </p:sp>
      <p:grpSp>
        <p:nvGrpSpPr>
          <p:cNvPr id="9" name="Group 8"/>
          <p:cNvGrpSpPr/>
          <p:nvPr/>
        </p:nvGrpSpPr>
        <p:grpSpPr>
          <a:xfrm>
            <a:off x="277230" y="1303374"/>
            <a:ext cx="4882897" cy="4175101"/>
            <a:chOff x="204635" y="1322388"/>
            <a:chExt cx="4882897" cy="4175101"/>
          </a:xfrm>
        </p:grpSpPr>
        <p:grpSp>
          <p:nvGrpSpPr>
            <p:cNvPr id="4" name="Group 3"/>
            <p:cNvGrpSpPr/>
            <p:nvPr/>
          </p:nvGrpSpPr>
          <p:grpSpPr>
            <a:xfrm>
              <a:off x="204635" y="1322388"/>
              <a:ext cx="3908444" cy="4175101"/>
              <a:chOff x="549275" y="1322388"/>
              <a:chExt cx="3908444" cy="4175101"/>
            </a:xfrm>
          </p:grpSpPr>
          <p:grpSp>
            <p:nvGrpSpPr>
              <p:cNvPr id="5" name="Group 34"/>
              <p:cNvGrpSpPr>
                <a:grpSpLocks/>
              </p:cNvGrpSpPr>
              <p:nvPr/>
            </p:nvGrpSpPr>
            <p:grpSpPr bwMode="auto">
              <a:xfrm>
                <a:off x="549275" y="1322388"/>
                <a:ext cx="3908444" cy="4137025"/>
                <a:chOff x="549547" y="914400"/>
                <a:chExt cx="3907507" cy="4136978"/>
              </a:xfrm>
            </p:grpSpPr>
            <p:sp>
              <p:nvSpPr>
                <p:cNvPr id="10" name="Oval 9"/>
                <p:cNvSpPr/>
                <p:nvPr/>
              </p:nvSpPr>
              <p:spPr bwMode="auto">
                <a:xfrm>
                  <a:off x="2498453" y="914400"/>
                  <a:ext cx="974453" cy="974632"/>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900" dirty="0" smtClean="0">
                      <a:solidFill>
                        <a:schemeClr val="bg1"/>
                      </a:solidFill>
                      <a:latin typeface="Century Gothic"/>
                      <a:cs typeface="Century Gothic"/>
                    </a:rPr>
                    <a:t>Comodo</a:t>
                  </a:r>
                </a:p>
                <a:p>
                  <a:pPr algn="ctr" eaLnBrk="1" fontAlgn="auto" hangingPunct="1">
                    <a:spcBef>
                      <a:spcPts val="0"/>
                    </a:spcBef>
                    <a:spcAft>
                      <a:spcPts val="0"/>
                    </a:spcAft>
                    <a:defRPr/>
                  </a:pPr>
                  <a:r>
                    <a:rPr lang="en-US" sz="900" dirty="0" smtClean="0">
                      <a:solidFill>
                        <a:schemeClr val="bg1"/>
                      </a:solidFill>
                      <a:latin typeface="Century Gothic"/>
                      <a:cs typeface="Century Gothic"/>
                    </a:rPr>
                    <a:t>Root CA</a:t>
                  </a:r>
                  <a:endParaRPr lang="en-US" sz="900" dirty="0">
                    <a:solidFill>
                      <a:schemeClr val="bg1"/>
                    </a:solidFill>
                    <a:latin typeface="Century Gothic"/>
                    <a:cs typeface="Century Gothic"/>
                  </a:endParaRPr>
                </a:p>
              </p:txBody>
            </p:sp>
            <p:sp>
              <p:nvSpPr>
                <p:cNvPr id="11" name="Oval 10"/>
                <p:cNvSpPr/>
                <p:nvPr/>
              </p:nvSpPr>
              <p:spPr bwMode="auto">
                <a:xfrm>
                  <a:off x="1524000" y="2514600"/>
                  <a:ext cx="974453" cy="974632"/>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lvl="0" algn="ctr">
                    <a:defRPr/>
                  </a:pPr>
                  <a:r>
                    <a:rPr lang="en-US" sz="900" dirty="0">
                      <a:solidFill>
                        <a:prstClr val="white"/>
                      </a:solidFill>
                      <a:latin typeface="Century Gothic"/>
                      <a:cs typeface="Century Gothic"/>
                    </a:rPr>
                    <a:t>Comodo Trusted Partner</a:t>
                  </a:r>
                </a:p>
              </p:txBody>
            </p:sp>
            <p:cxnSp>
              <p:nvCxnSpPr>
                <p:cNvPr id="12" name="Straight Arrow Connector 40"/>
                <p:cNvCxnSpPr>
                  <a:cxnSpLocks noChangeShapeType="1"/>
                </p:cNvCxnSpPr>
                <p:nvPr/>
              </p:nvCxnSpPr>
              <p:spPr bwMode="auto">
                <a:xfrm rot="5400000">
                  <a:off x="1942043" y="1815485"/>
                  <a:ext cx="768300" cy="629931"/>
                </a:xfrm>
                <a:prstGeom prst="straightConnector1">
                  <a:avLst/>
                </a:prstGeom>
                <a:noFill/>
                <a:ln w="53975">
                  <a:solidFill>
                    <a:schemeClr val="tx1"/>
                  </a:solidFill>
                  <a:round/>
                  <a:headEnd/>
                  <a:tailEnd type="triangle" w="med" len="med"/>
                </a:ln>
              </p:spPr>
            </p:cxnSp>
            <p:cxnSp>
              <p:nvCxnSpPr>
                <p:cNvPr id="13" name="Straight Arrow Connector 40"/>
                <p:cNvCxnSpPr>
                  <a:cxnSpLocks noChangeShapeType="1"/>
                </p:cNvCxnSpPr>
                <p:nvPr/>
              </p:nvCxnSpPr>
              <p:spPr bwMode="auto">
                <a:xfrm rot="16200000" flipH="1">
                  <a:off x="3241990" y="1834511"/>
                  <a:ext cx="806354" cy="629932"/>
                </a:xfrm>
                <a:prstGeom prst="straightConnector1">
                  <a:avLst/>
                </a:prstGeom>
                <a:noFill/>
                <a:ln w="53975">
                  <a:solidFill>
                    <a:schemeClr val="tx1"/>
                  </a:solidFill>
                  <a:round/>
                  <a:headEnd/>
                  <a:tailEnd type="triangle" w="med" len="med"/>
                </a:ln>
              </p:spPr>
            </p:cxnSp>
            <p:sp>
              <p:nvSpPr>
                <p:cNvPr id="14" name="Oval 13"/>
                <p:cNvSpPr/>
                <p:nvPr/>
              </p:nvSpPr>
              <p:spPr bwMode="auto">
                <a:xfrm>
                  <a:off x="549547" y="4076746"/>
                  <a:ext cx="974453" cy="974632"/>
                </a:xfrm>
                <a:prstGeom prst="ellipse">
                  <a:avLst/>
                </a:prstGeom>
                <a:gradFill flip="none" rotWithShape="1">
                  <a:gsLst>
                    <a:gs pos="0">
                      <a:srgbClr val="154D15"/>
                    </a:gs>
                    <a:gs pos="100000">
                      <a:srgbClr val="00FF00"/>
                    </a:gs>
                  </a:gsLst>
                  <a:path path="circle">
                    <a:fillToRect l="100000" t="100000"/>
                  </a:path>
                  <a:tileRect r="-100000" b="-100000"/>
                </a:gradFill>
                <a:ln w="9525" cap="flat" cmpd="sng" algn="ctr">
                  <a:solidFill>
                    <a:srgbClr val="154D15"/>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1600" dirty="0">
                      <a:solidFill>
                        <a:srgbClr val="FFFFFF"/>
                      </a:solidFill>
                      <a:latin typeface="Century Gothic"/>
                      <a:cs typeface="Century Gothic"/>
                    </a:rPr>
                    <a:t>User</a:t>
                  </a:r>
                  <a:r>
                    <a:rPr lang="en-US" sz="1600" baseline="-25000" dirty="0">
                      <a:solidFill>
                        <a:srgbClr val="FFFFFF"/>
                      </a:solidFill>
                      <a:latin typeface="Century Gothic"/>
                      <a:cs typeface="Century Gothic"/>
                    </a:rPr>
                    <a:t>1</a:t>
                  </a:r>
                  <a:endParaRPr lang="en-US" sz="1600" dirty="0">
                    <a:solidFill>
                      <a:srgbClr val="FFFFFF"/>
                    </a:solidFill>
                    <a:latin typeface="Century Gothic"/>
                    <a:cs typeface="Century Gothic"/>
                  </a:endParaRPr>
                </a:p>
              </p:txBody>
            </p:sp>
            <p:cxnSp>
              <p:nvCxnSpPr>
                <p:cNvPr id="15" name="Straight Arrow Connector 40"/>
                <p:cNvCxnSpPr>
                  <a:cxnSpLocks noChangeShapeType="1"/>
                </p:cNvCxnSpPr>
                <p:nvPr/>
              </p:nvCxnSpPr>
              <p:spPr bwMode="auto">
                <a:xfrm rot="5400000">
                  <a:off x="986617" y="3396658"/>
                  <a:ext cx="730246" cy="629931"/>
                </a:xfrm>
                <a:prstGeom prst="straightConnector1">
                  <a:avLst/>
                </a:prstGeom>
                <a:noFill/>
                <a:ln w="53975">
                  <a:solidFill>
                    <a:schemeClr val="tx1"/>
                  </a:solidFill>
                  <a:round/>
                  <a:headEnd/>
                  <a:tailEnd type="triangle" w="med" len="med"/>
                </a:ln>
              </p:spPr>
            </p:cxnSp>
            <p:cxnSp>
              <p:nvCxnSpPr>
                <p:cNvPr id="16" name="Straight Arrow Connector 40"/>
                <p:cNvCxnSpPr>
                  <a:cxnSpLocks noChangeShapeType="1"/>
                </p:cNvCxnSpPr>
                <p:nvPr/>
              </p:nvCxnSpPr>
              <p:spPr bwMode="auto">
                <a:xfrm rot="16200000" flipH="1">
                  <a:off x="2286564" y="3415684"/>
                  <a:ext cx="768300" cy="629932"/>
                </a:xfrm>
                <a:prstGeom prst="straightConnector1">
                  <a:avLst/>
                </a:prstGeom>
                <a:noFill/>
                <a:ln w="53975">
                  <a:solidFill>
                    <a:schemeClr val="tx1"/>
                  </a:solidFill>
                  <a:round/>
                  <a:headEnd/>
                  <a:tailEnd type="triangle" w="med" len="med"/>
                </a:ln>
              </p:spPr>
            </p:cxnSp>
            <p:sp>
              <p:nvSpPr>
                <p:cNvPr id="17" name="Oval 16"/>
                <p:cNvSpPr/>
                <p:nvPr/>
              </p:nvSpPr>
              <p:spPr bwMode="auto">
                <a:xfrm>
                  <a:off x="3482601" y="2552654"/>
                  <a:ext cx="974453" cy="974632"/>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900" dirty="0">
                      <a:solidFill>
                        <a:schemeClr val="bg1"/>
                      </a:solidFill>
                      <a:latin typeface="Century Gothic"/>
                      <a:cs typeface="Century Gothic"/>
                    </a:rPr>
                    <a:t>Comodo Trusted Partner</a:t>
                  </a:r>
                </a:p>
              </p:txBody>
            </p:sp>
          </p:grpSp>
          <p:sp>
            <p:nvSpPr>
              <p:cNvPr id="8" name="Oval 7"/>
              <p:cNvSpPr/>
              <p:nvPr/>
            </p:nvSpPr>
            <p:spPr bwMode="auto">
              <a:xfrm>
                <a:off x="2498453" y="4522857"/>
                <a:ext cx="974453" cy="974632"/>
              </a:xfrm>
              <a:prstGeom prst="ellipse">
                <a:avLst/>
              </a:prstGeom>
              <a:gradFill flip="none" rotWithShape="1">
                <a:gsLst>
                  <a:gs pos="0">
                    <a:srgbClr val="154D15"/>
                  </a:gs>
                  <a:gs pos="100000">
                    <a:srgbClr val="00FF00"/>
                  </a:gs>
                </a:gsLst>
                <a:path path="circle">
                  <a:fillToRect l="100000" t="100000"/>
                </a:path>
                <a:tileRect r="-100000" b="-100000"/>
              </a:gradFill>
              <a:ln w="9525" cap="flat" cmpd="sng" algn="ctr">
                <a:solidFill>
                  <a:srgbClr val="154D15"/>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1600" dirty="0">
                    <a:solidFill>
                      <a:srgbClr val="FFFFFF"/>
                    </a:solidFill>
                    <a:latin typeface="Century Gothic"/>
                    <a:cs typeface="Century Gothic"/>
                  </a:rPr>
                  <a:t>User</a:t>
                </a:r>
                <a:r>
                  <a:rPr lang="en-US" sz="1600" baseline="-25000" dirty="0">
                    <a:solidFill>
                      <a:srgbClr val="FFFFFF"/>
                    </a:solidFill>
                    <a:latin typeface="Century Gothic"/>
                    <a:cs typeface="Century Gothic"/>
                  </a:rPr>
                  <a:t>2</a:t>
                </a:r>
                <a:endParaRPr lang="en-US" sz="1600" dirty="0">
                  <a:solidFill>
                    <a:srgbClr val="FFFFFF"/>
                  </a:solidFill>
                  <a:latin typeface="Century Gothic"/>
                  <a:cs typeface="Century Gothic"/>
                </a:endParaRPr>
              </a:p>
            </p:txBody>
          </p:sp>
        </p:grpSp>
        <p:cxnSp>
          <p:nvCxnSpPr>
            <p:cNvPr id="33" name="Straight Arrow Connector 40"/>
            <p:cNvCxnSpPr>
              <a:cxnSpLocks noChangeShapeType="1"/>
              <a:stCxn id="17" idx="5"/>
              <a:endCxn id="34" idx="0"/>
            </p:cNvCxnSpPr>
            <p:nvPr/>
          </p:nvCxnSpPr>
          <p:spPr bwMode="auto">
            <a:xfrm>
              <a:off x="3970339" y="3792571"/>
              <a:ext cx="629967" cy="730286"/>
            </a:xfrm>
            <a:prstGeom prst="straightConnector1">
              <a:avLst/>
            </a:prstGeom>
            <a:noFill/>
            <a:ln w="53975">
              <a:solidFill>
                <a:schemeClr val="tx1"/>
              </a:solidFill>
              <a:round/>
              <a:headEnd/>
              <a:tailEnd type="triangle" w="med" len="med"/>
            </a:ln>
          </p:spPr>
        </p:cxnSp>
        <p:sp>
          <p:nvSpPr>
            <p:cNvPr id="34" name="Oval 33"/>
            <p:cNvSpPr/>
            <p:nvPr/>
          </p:nvSpPr>
          <p:spPr bwMode="auto">
            <a:xfrm>
              <a:off x="4113079" y="4522857"/>
              <a:ext cx="974453" cy="974632"/>
            </a:xfrm>
            <a:prstGeom prst="ellipse">
              <a:avLst/>
            </a:prstGeom>
            <a:gradFill flip="none" rotWithShape="1">
              <a:gsLst>
                <a:gs pos="0">
                  <a:srgbClr val="154D15"/>
                </a:gs>
                <a:gs pos="100000">
                  <a:srgbClr val="00FF00"/>
                </a:gs>
              </a:gsLst>
              <a:path path="circle">
                <a:fillToRect l="100000" t="100000"/>
              </a:path>
              <a:tileRect r="-100000" b="-100000"/>
            </a:gradFill>
            <a:ln w="9525" cap="flat" cmpd="sng" algn="ctr">
              <a:solidFill>
                <a:srgbClr val="154D15"/>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1600" dirty="0" smtClean="0">
                  <a:solidFill>
                    <a:srgbClr val="FFFFFF"/>
                  </a:solidFill>
                  <a:latin typeface="Century Gothic"/>
                  <a:cs typeface="Century Gothic"/>
                </a:rPr>
                <a:t>User</a:t>
              </a:r>
              <a:r>
                <a:rPr lang="en-US" sz="1600" baseline="-25000" dirty="0" smtClean="0">
                  <a:solidFill>
                    <a:srgbClr val="FFFFFF"/>
                  </a:solidFill>
                  <a:latin typeface="Century Gothic"/>
                  <a:cs typeface="Century Gothic"/>
                </a:rPr>
                <a:t>3</a:t>
              </a:r>
              <a:endParaRPr lang="en-US" sz="1600" dirty="0">
                <a:solidFill>
                  <a:srgbClr val="FFFFFF"/>
                </a:solidFill>
                <a:latin typeface="Century Gothic"/>
                <a:cs typeface="Century Gothic"/>
              </a:endParaRPr>
            </a:p>
          </p:txBody>
        </p:sp>
      </p:grpSp>
      <p:sp>
        <p:nvSpPr>
          <p:cNvPr id="21" name="Rectangle 20"/>
          <p:cNvSpPr/>
          <p:nvPr/>
        </p:nvSpPr>
        <p:spPr>
          <a:xfrm>
            <a:off x="5295075" y="3089170"/>
            <a:ext cx="3344861" cy="646331"/>
          </a:xfrm>
          <a:prstGeom prst="rect">
            <a:avLst/>
          </a:prstGeom>
        </p:spPr>
        <p:txBody>
          <a:bodyPr wrap="none">
            <a:spAutoFit/>
          </a:bodyPr>
          <a:lstStyle/>
          <a:p>
            <a:r>
              <a:rPr lang="en-US" dirty="0" smtClean="0">
                <a:solidFill>
                  <a:srgbClr val="000000"/>
                </a:solidFill>
                <a:latin typeface="Century Gothic"/>
                <a:cs typeface="Century Gothic"/>
              </a:rPr>
              <a:t>The root CA Comodo was</a:t>
            </a:r>
          </a:p>
          <a:p>
            <a:r>
              <a:rPr lang="en-US" dirty="0" smtClean="0">
                <a:solidFill>
                  <a:srgbClr val="000000"/>
                </a:solidFill>
                <a:latin typeface="Century Gothic"/>
                <a:cs typeface="Century Gothic"/>
              </a:rPr>
              <a:t>trusted by all major browsers</a:t>
            </a:r>
            <a:endParaRPr lang="en-US" dirty="0">
              <a:solidFill>
                <a:srgbClr val="000000"/>
              </a:solidFill>
            </a:endParaRPr>
          </a:p>
        </p:txBody>
      </p:sp>
      <p:sp>
        <p:nvSpPr>
          <p:cNvPr id="2" name="Slide Number Placeholder 1"/>
          <p:cNvSpPr>
            <a:spLocks noGrp="1"/>
          </p:cNvSpPr>
          <p:nvPr>
            <p:ph type="sldNum" sz="quarter" idx="12"/>
          </p:nvPr>
        </p:nvSpPr>
        <p:spPr/>
        <p:txBody>
          <a:bodyPr/>
          <a:lstStyle/>
          <a:p>
            <a:fld id="{A7E347E3-C33F-6F47-AC47-1BCADEE5EFCC}" type="slidenum">
              <a:rPr lang="en-US" smtClean="0"/>
              <a:t>147</a:t>
            </a:fld>
            <a:endParaRPr lang="en-US" dirty="0"/>
          </a:p>
        </p:txBody>
      </p:sp>
    </p:spTree>
    <p:extLst>
      <p:ext uri="{BB962C8B-B14F-4D97-AF65-F5344CB8AC3E}">
        <p14:creationId xmlns:p14="http://schemas.microsoft.com/office/powerpoint/2010/main" val="3059994297"/>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a:solidFill>
                  <a:schemeClr val="bg1"/>
                </a:solidFill>
              </a:rPr>
              <a:t>Centralized Trust</a:t>
            </a:r>
          </a:p>
        </p:txBody>
      </p:sp>
      <p:sp>
        <p:nvSpPr>
          <p:cNvPr id="19" name="Text Placeholder 8"/>
          <p:cNvSpPr>
            <a:spLocks noGrp="1"/>
          </p:cNvSpPr>
          <p:nvPr>
            <p:ph type="body" sz="quarter" idx="14"/>
          </p:nvPr>
        </p:nvSpPr>
        <p:spPr>
          <a:xfrm>
            <a:off x="0" y="6334780"/>
            <a:ext cx="9144000" cy="523220"/>
          </a:xfrm>
          <a:solidFill>
            <a:schemeClr val="accent1">
              <a:lumMod val="75000"/>
            </a:schemeClr>
          </a:solidFill>
        </p:spPr>
        <p:txBody>
          <a:bodyPr vert="horz" lIns="91440" tIns="45720" rIns="91440" bIns="45720" rtlCol="0">
            <a:spAutoFit/>
          </a:bodyPr>
          <a:lstStyle/>
          <a:p>
            <a:r>
              <a:rPr lang="en-US" dirty="0" smtClean="0">
                <a:solidFill>
                  <a:schemeClr val="bg1"/>
                </a:solidFill>
                <a:latin typeface="Century Gothic"/>
                <a:cs typeface="Century Gothic"/>
              </a:rPr>
              <a:t>The </a:t>
            </a:r>
            <a:r>
              <a:rPr lang="en-US" dirty="0">
                <a:solidFill>
                  <a:schemeClr val="bg1"/>
                </a:solidFill>
                <a:latin typeface="Century Gothic"/>
                <a:cs typeface="Century Gothic"/>
              </a:rPr>
              <a:t>Comodo Attack</a:t>
            </a:r>
          </a:p>
        </p:txBody>
      </p:sp>
      <p:grpSp>
        <p:nvGrpSpPr>
          <p:cNvPr id="9" name="Group 8"/>
          <p:cNvGrpSpPr/>
          <p:nvPr/>
        </p:nvGrpSpPr>
        <p:grpSpPr>
          <a:xfrm>
            <a:off x="277230" y="1303374"/>
            <a:ext cx="4882897" cy="4175101"/>
            <a:chOff x="204635" y="1322388"/>
            <a:chExt cx="4882897" cy="4175101"/>
          </a:xfrm>
        </p:grpSpPr>
        <p:grpSp>
          <p:nvGrpSpPr>
            <p:cNvPr id="4" name="Group 3"/>
            <p:cNvGrpSpPr/>
            <p:nvPr/>
          </p:nvGrpSpPr>
          <p:grpSpPr>
            <a:xfrm>
              <a:off x="204635" y="1322388"/>
              <a:ext cx="3908444" cy="4175101"/>
              <a:chOff x="549275" y="1322388"/>
              <a:chExt cx="3908444" cy="4175101"/>
            </a:xfrm>
          </p:grpSpPr>
          <p:grpSp>
            <p:nvGrpSpPr>
              <p:cNvPr id="5" name="Group 34"/>
              <p:cNvGrpSpPr>
                <a:grpSpLocks/>
              </p:cNvGrpSpPr>
              <p:nvPr/>
            </p:nvGrpSpPr>
            <p:grpSpPr bwMode="auto">
              <a:xfrm>
                <a:off x="549275" y="1322388"/>
                <a:ext cx="3908444" cy="4137025"/>
                <a:chOff x="549547" y="914400"/>
                <a:chExt cx="3907507" cy="4136978"/>
              </a:xfrm>
            </p:grpSpPr>
            <p:sp>
              <p:nvSpPr>
                <p:cNvPr id="10" name="Oval 9"/>
                <p:cNvSpPr/>
                <p:nvPr/>
              </p:nvSpPr>
              <p:spPr bwMode="auto">
                <a:xfrm>
                  <a:off x="2498453" y="914400"/>
                  <a:ext cx="974453" cy="974632"/>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900" dirty="0" smtClean="0">
                      <a:solidFill>
                        <a:schemeClr val="bg1"/>
                      </a:solidFill>
                      <a:latin typeface="Century Gothic"/>
                      <a:cs typeface="Century Gothic"/>
                    </a:rPr>
                    <a:t>Comodo</a:t>
                  </a:r>
                </a:p>
                <a:p>
                  <a:pPr algn="ctr" eaLnBrk="1" fontAlgn="auto" hangingPunct="1">
                    <a:spcBef>
                      <a:spcPts val="0"/>
                    </a:spcBef>
                    <a:spcAft>
                      <a:spcPts val="0"/>
                    </a:spcAft>
                    <a:defRPr/>
                  </a:pPr>
                  <a:r>
                    <a:rPr lang="en-US" sz="900" dirty="0" smtClean="0">
                      <a:solidFill>
                        <a:schemeClr val="bg1"/>
                      </a:solidFill>
                      <a:latin typeface="Century Gothic"/>
                      <a:cs typeface="Century Gothic"/>
                    </a:rPr>
                    <a:t>Root CA</a:t>
                  </a:r>
                  <a:endParaRPr lang="en-US" sz="900" dirty="0">
                    <a:solidFill>
                      <a:schemeClr val="bg1"/>
                    </a:solidFill>
                    <a:latin typeface="Century Gothic"/>
                    <a:cs typeface="Century Gothic"/>
                  </a:endParaRPr>
                </a:p>
              </p:txBody>
            </p:sp>
            <p:sp>
              <p:nvSpPr>
                <p:cNvPr id="11" name="Oval 10"/>
                <p:cNvSpPr/>
                <p:nvPr/>
              </p:nvSpPr>
              <p:spPr bwMode="auto">
                <a:xfrm>
                  <a:off x="1524000" y="2514600"/>
                  <a:ext cx="974453" cy="974632"/>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lvl="0" algn="ctr">
                    <a:defRPr/>
                  </a:pPr>
                  <a:r>
                    <a:rPr lang="en-US" sz="900" dirty="0">
                      <a:solidFill>
                        <a:prstClr val="white"/>
                      </a:solidFill>
                      <a:latin typeface="Century Gothic"/>
                      <a:cs typeface="Century Gothic"/>
                    </a:rPr>
                    <a:t>Comodo Trusted Partner</a:t>
                  </a:r>
                </a:p>
              </p:txBody>
            </p:sp>
            <p:cxnSp>
              <p:nvCxnSpPr>
                <p:cNvPr id="12" name="Straight Arrow Connector 40"/>
                <p:cNvCxnSpPr>
                  <a:cxnSpLocks noChangeShapeType="1"/>
                </p:cNvCxnSpPr>
                <p:nvPr/>
              </p:nvCxnSpPr>
              <p:spPr bwMode="auto">
                <a:xfrm rot="5400000">
                  <a:off x="1942043" y="1815485"/>
                  <a:ext cx="768300" cy="629931"/>
                </a:xfrm>
                <a:prstGeom prst="straightConnector1">
                  <a:avLst/>
                </a:prstGeom>
                <a:noFill/>
                <a:ln w="53975">
                  <a:solidFill>
                    <a:schemeClr val="tx1"/>
                  </a:solidFill>
                  <a:round/>
                  <a:headEnd/>
                  <a:tailEnd type="triangle" w="med" len="med"/>
                </a:ln>
              </p:spPr>
            </p:cxnSp>
            <p:cxnSp>
              <p:nvCxnSpPr>
                <p:cNvPr id="13" name="Straight Arrow Connector 40"/>
                <p:cNvCxnSpPr>
                  <a:cxnSpLocks noChangeShapeType="1"/>
                </p:cNvCxnSpPr>
                <p:nvPr/>
              </p:nvCxnSpPr>
              <p:spPr bwMode="auto">
                <a:xfrm rot="16200000" flipH="1">
                  <a:off x="3241990" y="1834511"/>
                  <a:ext cx="806354" cy="629932"/>
                </a:xfrm>
                <a:prstGeom prst="straightConnector1">
                  <a:avLst/>
                </a:prstGeom>
                <a:noFill/>
                <a:ln w="53975">
                  <a:solidFill>
                    <a:schemeClr val="tx1"/>
                  </a:solidFill>
                  <a:round/>
                  <a:headEnd/>
                  <a:tailEnd type="triangle" w="med" len="med"/>
                </a:ln>
              </p:spPr>
            </p:cxnSp>
            <p:sp>
              <p:nvSpPr>
                <p:cNvPr id="14" name="Oval 13"/>
                <p:cNvSpPr/>
                <p:nvPr/>
              </p:nvSpPr>
              <p:spPr bwMode="auto">
                <a:xfrm>
                  <a:off x="549547" y="4076746"/>
                  <a:ext cx="974453" cy="974632"/>
                </a:xfrm>
                <a:prstGeom prst="ellipse">
                  <a:avLst/>
                </a:prstGeom>
                <a:gradFill flip="none" rotWithShape="1">
                  <a:gsLst>
                    <a:gs pos="0">
                      <a:srgbClr val="154D15"/>
                    </a:gs>
                    <a:gs pos="100000">
                      <a:srgbClr val="00FF00"/>
                    </a:gs>
                  </a:gsLst>
                  <a:path path="circle">
                    <a:fillToRect l="100000" t="100000"/>
                  </a:path>
                  <a:tileRect r="-100000" b="-100000"/>
                </a:gradFill>
                <a:ln w="9525" cap="flat" cmpd="sng" algn="ctr">
                  <a:solidFill>
                    <a:srgbClr val="154D15"/>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1600" dirty="0">
                      <a:solidFill>
                        <a:srgbClr val="FFFFFF"/>
                      </a:solidFill>
                      <a:latin typeface="Century Gothic"/>
                      <a:cs typeface="Century Gothic"/>
                    </a:rPr>
                    <a:t>User</a:t>
                  </a:r>
                  <a:r>
                    <a:rPr lang="en-US" sz="1600" baseline="-25000" dirty="0">
                      <a:solidFill>
                        <a:srgbClr val="FFFFFF"/>
                      </a:solidFill>
                      <a:latin typeface="Century Gothic"/>
                      <a:cs typeface="Century Gothic"/>
                    </a:rPr>
                    <a:t>1</a:t>
                  </a:r>
                  <a:endParaRPr lang="en-US" sz="1600" dirty="0">
                    <a:solidFill>
                      <a:srgbClr val="FFFFFF"/>
                    </a:solidFill>
                    <a:latin typeface="Century Gothic"/>
                    <a:cs typeface="Century Gothic"/>
                  </a:endParaRPr>
                </a:p>
              </p:txBody>
            </p:sp>
            <p:cxnSp>
              <p:nvCxnSpPr>
                <p:cNvPr id="15" name="Straight Arrow Connector 40"/>
                <p:cNvCxnSpPr>
                  <a:cxnSpLocks noChangeShapeType="1"/>
                </p:cNvCxnSpPr>
                <p:nvPr/>
              </p:nvCxnSpPr>
              <p:spPr bwMode="auto">
                <a:xfrm rot="5400000">
                  <a:off x="986617" y="3396658"/>
                  <a:ext cx="730246" cy="629931"/>
                </a:xfrm>
                <a:prstGeom prst="straightConnector1">
                  <a:avLst/>
                </a:prstGeom>
                <a:noFill/>
                <a:ln w="53975">
                  <a:solidFill>
                    <a:schemeClr val="tx1"/>
                  </a:solidFill>
                  <a:round/>
                  <a:headEnd/>
                  <a:tailEnd type="triangle" w="med" len="med"/>
                </a:ln>
              </p:spPr>
            </p:cxnSp>
            <p:cxnSp>
              <p:nvCxnSpPr>
                <p:cNvPr id="16" name="Straight Arrow Connector 40"/>
                <p:cNvCxnSpPr>
                  <a:cxnSpLocks noChangeShapeType="1"/>
                </p:cNvCxnSpPr>
                <p:nvPr/>
              </p:nvCxnSpPr>
              <p:spPr bwMode="auto">
                <a:xfrm rot="16200000" flipH="1">
                  <a:off x="2286564" y="3415684"/>
                  <a:ext cx="768300" cy="629932"/>
                </a:xfrm>
                <a:prstGeom prst="straightConnector1">
                  <a:avLst/>
                </a:prstGeom>
                <a:noFill/>
                <a:ln w="53975">
                  <a:solidFill>
                    <a:schemeClr val="tx1"/>
                  </a:solidFill>
                  <a:round/>
                  <a:headEnd/>
                  <a:tailEnd type="triangle" w="med" len="med"/>
                </a:ln>
              </p:spPr>
            </p:cxnSp>
            <p:sp>
              <p:nvSpPr>
                <p:cNvPr id="17" name="Oval 16"/>
                <p:cNvSpPr/>
                <p:nvPr/>
              </p:nvSpPr>
              <p:spPr bwMode="auto">
                <a:xfrm>
                  <a:off x="3482601" y="2552654"/>
                  <a:ext cx="974453" cy="974632"/>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r>
                    <a:rPr lang="en-US" sz="900" dirty="0">
                      <a:solidFill>
                        <a:schemeClr val="bg1"/>
                      </a:solidFill>
                      <a:latin typeface="Century Gothic"/>
                      <a:cs typeface="Century Gothic"/>
                    </a:rPr>
                    <a:t>Comodo Trusted Partner</a:t>
                  </a:r>
                </a:p>
              </p:txBody>
            </p:sp>
          </p:grpSp>
          <p:sp>
            <p:nvSpPr>
              <p:cNvPr id="8" name="Oval 7"/>
              <p:cNvSpPr/>
              <p:nvPr/>
            </p:nvSpPr>
            <p:spPr bwMode="auto">
              <a:xfrm>
                <a:off x="2498453" y="4522857"/>
                <a:ext cx="974453" cy="974632"/>
              </a:xfrm>
              <a:prstGeom prst="ellipse">
                <a:avLst/>
              </a:prstGeom>
              <a:gradFill flip="none" rotWithShape="1">
                <a:gsLst>
                  <a:gs pos="0">
                    <a:srgbClr val="154D15"/>
                  </a:gs>
                  <a:gs pos="100000">
                    <a:srgbClr val="00FF00"/>
                  </a:gs>
                </a:gsLst>
                <a:path path="circle">
                  <a:fillToRect l="100000" t="100000"/>
                </a:path>
                <a:tileRect r="-100000" b="-100000"/>
              </a:gradFill>
              <a:ln w="9525" cap="flat" cmpd="sng" algn="ctr">
                <a:solidFill>
                  <a:srgbClr val="154D15"/>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1600" dirty="0">
                    <a:solidFill>
                      <a:srgbClr val="FFFFFF"/>
                    </a:solidFill>
                    <a:latin typeface="Century Gothic"/>
                    <a:cs typeface="Century Gothic"/>
                  </a:rPr>
                  <a:t>User</a:t>
                </a:r>
                <a:r>
                  <a:rPr lang="en-US" sz="1600" baseline="-25000" dirty="0">
                    <a:solidFill>
                      <a:srgbClr val="FFFFFF"/>
                    </a:solidFill>
                    <a:latin typeface="Century Gothic"/>
                    <a:cs typeface="Century Gothic"/>
                  </a:rPr>
                  <a:t>2</a:t>
                </a:r>
                <a:endParaRPr lang="en-US" sz="1600" dirty="0">
                  <a:solidFill>
                    <a:srgbClr val="FFFFFF"/>
                  </a:solidFill>
                  <a:latin typeface="Century Gothic"/>
                  <a:cs typeface="Century Gothic"/>
                </a:endParaRPr>
              </a:p>
            </p:txBody>
          </p:sp>
        </p:grpSp>
        <p:cxnSp>
          <p:nvCxnSpPr>
            <p:cNvPr id="33" name="Straight Arrow Connector 40"/>
            <p:cNvCxnSpPr>
              <a:cxnSpLocks noChangeShapeType="1"/>
              <a:stCxn id="17" idx="5"/>
              <a:endCxn id="34" idx="0"/>
            </p:cNvCxnSpPr>
            <p:nvPr/>
          </p:nvCxnSpPr>
          <p:spPr bwMode="auto">
            <a:xfrm>
              <a:off x="3970339" y="3792571"/>
              <a:ext cx="629967" cy="730286"/>
            </a:xfrm>
            <a:prstGeom prst="straightConnector1">
              <a:avLst/>
            </a:prstGeom>
            <a:noFill/>
            <a:ln w="53975">
              <a:solidFill>
                <a:schemeClr val="tx1"/>
              </a:solidFill>
              <a:round/>
              <a:headEnd/>
              <a:tailEnd type="triangle" w="med" len="med"/>
            </a:ln>
          </p:spPr>
        </p:cxnSp>
        <p:sp>
          <p:nvSpPr>
            <p:cNvPr id="34" name="Oval 33"/>
            <p:cNvSpPr/>
            <p:nvPr/>
          </p:nvSpPr>
          <p:spPr bwMode="auto">
            <a:xfrm>
              <a:off x="4113079" y="4522857"/>
              <a:ext cx="974453" cy="974632"/>
            </a:xfrm>
            <a:prstGeom prst="ellipse">
              <a:avLst/>
            </a:prstGeom>
            <a:gradFill flip="none" rotWithShape="1">
              <a:gsLst>
                <a:gs pos="0">
                  <a:srgbClr val="154D15"/>
                </a:gs>
                <a:gs pos="100000">
                  <a:srgbClr val="00FF00"/>
                </a:gs>
              </a:gsLst>
              <a:path path="circle">
                <a:fillToRect l="100000" t="100000"/>
              </a:path>
              <a:tileRect r="-100000" b="-100000"/>
            </a:gradFill>
            <a:ln w="9525" cap="flat" cmpd="sng" algn="ctr">
              <a:solidFill>
                <a:srgbClr val="154D15"/>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1600" dirty="0" smtClean="0">
                  <a:solidFill>
                    <a:srgbClr val="FFFFFF"/>
                  </a:solidFill>
                  <a:latin typeface="Century Gothic"/>
                  <a:cs typeface="Century Gothic"/>
                </a:rPr>
                <a:t>User</a:t>
              </a:r>
              <a:r>
                <a:rPr lang="en-US" sz="1600" baseline="-25000" dirty="0" smtClean="0">
                  <a:solidFill>
                    <a:srgbClr val="FFFFFF"/>
                  </a:solidFill>
                  <a:latin typeface="Century Gothic"/>
                  <a:cs typeface="Century Gothic"/>
                </a:rPr>
                <a:t>3</a:t>
              </a:r>
              <a:endParaRPr lang="en-US" sz="1600" dirty="0">
                <a:solidFill>
                  <a:srgbClr val="FFFFFF"/>
                </a:solidFill>
                <a:latin typeface="Century Gothic"/>
                <a:cs typeface="Century Gothic"/>
              </a:endParaRPr>
            </a:p>
          </p:txBody>
        </p:sp>
      </p:grpSp>
      <p:sp>
        <p:nvSpPr>
          <p:cNvPr id="18" name="Oval 17"/>
          <p:cNvSpPr/>
          <p:nvPr/>
        </p:nvSpPr>
        <p:spPr bwMode="auto">
          <a:xfrm>
            <a:off x="6385070" y="2923437"/>
            <a:ext cx="974687" cy="974643"/>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r>
              <a:rPr lang="en-US" sz="900" dirty="0" smtClean="0">
                <a:solidFill>
                  <a:schemeClr val="bg1"/>
                </a:solidFill>
                <a:latin typeface="Century Gothic"/>
                <a:cs typeface="Century Gothic"/>
              </a:rPr>
              <a:t>Attacker</a:t>
            </a:r>
            <a:endParaRPr lang="en-US" sz="900" dirty="0">
              <a:solidFill>
                <a:schemeClr val="bg1"/>
              </a:solidFill>
              <a:latin typeface="Century Gothic"/>
              <a:cs typeface="Century Gothic"/>
            </a:endParaRPr>
          </a:p>
        </p:txBody>
      </p:sp>
      <p:cxnSp>
        <p:nvCxnSpPr>
          <p:cNvPr id="20" name="Straight Arrow Connector 40"/>
          <p:cNvCxnSpPr>
            <a:cxnSpLocks noChangeShapeType="1"/>
            <a:stCxn id="18" idx="2"/>
            <a:endCxn id="17" idx="6"/>
          </p:cNvCxnSpPr>
          <p:nvPr/>
        </p:nvCxnSpPr>
        <p:spPr bwMode="auto">
          <a:xfrm flipH="1">
            <a:off x="4185674" y="3410759"/>
            <a:ext cx="2199396" cy="18210"/>
          </a:xfrm>
          <a:prstGeom prst="straightConnector1">
            <a:avLst/>
          </a:prstGeom>
          <a:noFill/>
          <a:ln w="53975">
            <a:solidFill>
              <a:srgbClr val="FF0000"/>
            </a:solidFill>
            <a:round/>
            <a:headEnd/>
            <a:tailEnd type="triangle" w="med" len="med"/>
          </a:ln>
        </p:spPr>
      </p:cxnSp>
      <p:sp>
        <p:nvSpPr>
          <p:cNvPr id="2" name="Rectangle 1"/>
          <p:cNvSpPr/>
          <p:nvPr/>
        </p:nvSpPr>
        <p:spPr>
          <a:xfrm>
            <a:off x="4934463" y="2959294"/>
            <a:ext cx="934759" cy="369332"/>
          </a:xfrm>
          <a:prstGeom prst="rect">
            <a:avLst/>
          </a:prstGeom>
        </p:spPr>
        <p:txBody>
          <a:bodyPr wrap="none">
            <a:spAutoFit/>
          </a:bodyPr>
          <a:lstStyle/>
          <a:p>
            <a:r>
              <a:rPr lang="en-US" dirty="0" smtClean="0">
                <a:solidFill>
                  <a:srgbClr val="000000"/>
                </a:solidFill>
                <a:latin typeface="Century Gothic"/>
                <a:cs typeface="Century Gothic"/>
              </a:rPr>
              <a:t>Attack</a:t>
            </a:r>
            <a:endParaRPr lang="en-US" dirty="0">
              <a:solidFill>
                <a:srgbClr val="000000"/>
              </a:solidFill>
            </a:endParaRPr>
          </a:p>
        </p:txBody>
      </p:sp>
      <p:sp>
        <p:nvSpPr>
          <p:cNvPr id="3" name="Slide Number Placeholder 2"/>
          <p:cNvSpPr>
            <a:spLocks noGrp="1"/>
          </p:cNvSpPr>
          <p:nvPr>
            <p:ph type="sldNum" sz="quarter" idx="12"/>
          </p:nvPr>
        </p:nvSpPr>
        <p:spPr/>
        <p:txBody>
          <a:bodyPr/>
          <a:lstStyle/>
          <a:p>
            <a:fld id="{A7E347E3-C33F-6F47-AC47-1BCADEE5EFCC}" type="slidenum">
              <a:rPr lang="en-US" smtClean="0"/>
              <a:t>148</a:t>
            </a:fld>
            <a:endParaRPr lang="en-US" dirty="0"/>
          </a:p>
        </p:txBody>
      </p:sp>
    </p:spTree>
    <p:extLst>
      <p:ext uri="{BB962C8B-B14F-4D97-AF65-F5344CB8AC3E}">
        <p14:creationId xmlns:p14="http://schemas.microsoft.com/office/powerpoint/2010/main" val="2877882258"/>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a:solidFill>
                  <a:schemeClr val="bg1"/>
                </a:solidFill>
              </a:rPr>
              <a:t>Centralized Trust</a:t>
            </a:r>
          </a:p>
        </p:txBody>
      </p:sp>
      <p:sp>
        <p:nvSpPr>
          <p:cNvPr id="19" name="Text Placeholder 8"/>
          <p:cNvSpPr>
            <a:spLocks noGrp="1"/>
          </p:cNvSpPr>
          <p:nvPr>
            <p:ph type="body" sz="quarter" idx="14"/>
          </p:nvPr>
        </p:nvSpPr>
        <p:spPr>
          <a:xfrm>
            <a:off x="0" y="6334780"/>
            <a:ext cx="9144000" cy="523220"/>
          </a:xfrm>
          <a:solidFill>
            <a:schemeClr val="accent1">
              <a:lumMod val="75000"/>
            </a:schemeClr>
          </a:solidFill>
        </p:spPr>
        <p:txBody>
          <a:bodyPr vert="horz" lIns="91440" tIns="45720" rIns="91440" bIns="45720" rtlCol="0">
            <a:spAutoFit/>
          </a:bodyPr>
          <a:lstStyle/>
          <a:p>
            <a:r>
              <a:rPr lang="en-US" dirty="0" smtClean="0">
                <a:solidFill>
                  <a:schemeClr val="bg1"/>
                </a:solidFill>
                <a:latin typeface="Century Gothic"/>
                <a:cs typeface="Century Gothic"/>
              </a:rPr>
              <a:t>The </a:t>
            </a:r>
            <a:r>
              <a:rPr lang="en-US" dirty="0">
                <a:solidFill>
                  <a:schemeClr val="bg1"/>
                </a:solidFill>
                <a:latin typeface="Century Gothic"/>
                <a:cs typeface="Century Gothic"/>
              </a:rPr>
              <a:t>Comodo Attack</a:t>
            </a:r>
          </a:p>
        </p:txBody>
      </p:sp>
      <p:grpSp>
        <p:nvGrpSpPr>
          <p:cNvPr id="9" name="Group 8"/>
          <p:cNvGrpSpPr/>
          <p:nvPr/>
        </p:nvGrpSpPr>
        <p:grpSpPr>
          <a:xfrm>
            <a:off x="277230" y="1303374"/>
            <a:ext cx="4882897" cy="4175101"/>
            <a:chOff x="204635" y="1322388"/>
            <a:chExt cx="4882897" cy="4175101"/>
          </a:xfrm>
        </p:grpSpPr>
        <p:grpSp>
          <p:nvGrpSpPr>
            <p:cNvPr id="4" name="Group 3"/>
            <p:cNvGrpSpPr/>
            <p:nvPr/>
          </p:nvGrpSpPr>
          <p:grpSpPr>
            <a:xfrm>
              <a:off x="204635" y="1322388"/>
              <a:ext cx="3908444" cy="4175101"/>
              <a:chOff x="549275" y="1322388"/>
              <a:chExt cx="3908444" cy="4175101"/>
            </a:xfrm>
          </p:grpSpPr>
          <p:grpSp>
            <p:nvGrpSpPr>
              <p:cNvPr id="5" name="Group 34"/>
              <p:cNvGrpSpPr>
                <a:grpSpLocks/>
              </p:cNvGrpSpPr>
              <p:nvPr/>
            </p:nvGrpSpPr>
            <p:grpSpPr bwMode="auto">
              <a:xfrm>
                <a:off x="549275" y="1322388"/>
                <a:ext cx="3908444" cy="4137025"/>
                <a:chOff x="549547" y="914400"/>
                <a:chExt cx="3907507" cy="4136978"/>
              </a:xfrm>
            </p:grpSpPr>
            <p:sp>
              <p:nvSpPr>
                <p:cNvPr id="10" name="Oval 9"/>
                <p:cNvSpPr/>
                <p:nvPr/>
              </p:nvSpPr>
              <p:spPr bwMode="auto">
                <a:xfrm>
                  <a:off x="2498453" y="914400"/>
                  <a:ext cx="974453" cy="974632"/>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900" dirty="0" smtClean="0">
                      <a:solidFill>
                        <a:schemeClr val="bg1"/>
                      </a:solidFill>
                      <a:latin typeface="Century Gothic"/>
                      <a:cs typeface="Century Gothic"/>
                    </a:rPr>
                    <a:t>Comodo</a:t>
                  </a:r>
                </a:p>
                <a:p>
                  <a:pPr algn="ctr" eaLnBrk="1" fontAlgn="auto" hangingPunct="1">
                    <a:spcBef>
                      <a:spcPts val="0"/>
                    </a:spcBef>
                    <a:spcAft>
                      <a:spcPts val="0"/>
                    </a:spcAft>
                    <a:defRPr/>
                  </a:pPr>
                  <a:r>
                    <a:rPr lang="en-US" sz="900" dirty="0" smtClean="0">
                      <a:solidFill>
                        <a:schemeClr val="bg1"/>
                      </a:solidFill>
                      <a:latin typeface="Century Gothic"/>
                      <a:cs typeface="Century Gothic"/>
                    </a:rPr>
                    <a:t>Root CA</a:t>
                  </a:r>
                  <a:endParaRPr lang="en-US" sz="900" dirty="0">
                    <a:solidFill>
                      <a:schemeClr val="bg1"/>
                    </a:solidFill>
                    <a:latin typeface="Century Gothic"/>
                    <a:cs typeface="Century Gothic"/>
                  </a:endParaRPr>
                </a:p>
              </p:txBody>
            </p:sp>
            <p:sp>
              <p:nvSpPr>
                <p:cNvPr id="11" name="Oval 10"/>
                <p:cNvSpPr/>
                <p:nvPr/>
              </p:nvSpPr>
              <p:spPr bwMode="auto">
                <a:xfrm>
                  <a:off x="1524000" y="2514600"/>
                  <a:ext cx="974453" cy="974632"/>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lvl="0" algn="ctr">
                    <a:defRPr/>
                  </a:pPr>
                  <a:r>
                    <a:rPr lang="en-US" sz="900" dirty="0">
                      <a:solidFill>
                        <a:prstClr val="white"/>
                      </a:solidFill>
                      <a:latin typeface="Century Gothic"/>
                      <a:cs typeface="Century Gothic"/>
                    </a:rPr>
                    <a:t>Comodo Trusted Partner</a:t>
                  </a:r>
                </a:p>
              </p:txBody>
            </p:sp>
            <p:cxnSp>
              <p:nvCxnSpPr>
                <p:cNvPr id="12" name="Straight Arrow Connector 40"/>
                <p:cNvCxnSpPr>
                  <a:cxnSpLocks noChangeShapeType="1"/>
                </p:cNvCxnSpPr>
                <p:nvPr/>
              </p:nvCxnSpPr>
              <p:spPr bwMode="auto">
                <a:xfrm rot="5400000">
                  <a:off x="1942043" y="1815485"/>
                  <a:ext cx="768300" cy="629931"/>
                </a:xfrm>
                <a:prstGeom prst="straightConnector1">
                  <a:avLst/>
                </a:prstGeom>
                <a:noFill/>
                <a:ln w="53975">
                  <a:solidFill>
                    <a:schemeClr val="tx1"/>
                  </a:solidFill>
                  <a:round/>
                  <a:headEnd/>
                  <a:tailEnd type="triangle" w="med" len="med"/>
                </a:ln>
              </p:spPr>
            </p:cxnSp>
            <p:cxnSp>
              <p:nvCxnSpPr>
                <p:cNvPr id="13" name="Straight Arrow Connector 40"/>
                <p:cNvCxnSpPr>
                  <a:cxnSpLocks noChangeShapeType="1"/>
                </p:cNvCxnSpPr>
                <p:nvPr/>
              </p:nvCxnSpPr>
              <p:spPr bwMode="auto">
                <a:xfrm rot="16200000" flipH="1">
                  <a:off x="3241990" y="1834511"/>
                  <a:ext cx="806354" cy="629932"/>
                </a:xfrm>
                <a:prstGeom prst="straightConnector1">
                  <a:avLst/>
                </a:prstGeom>
                <a:noFill/>
                <a:ln w="53975">
                  <a:solidFill>
                    <a:schemeClr val="tx1"/>
                  </a:solidFill>
                  <a:round/>
                  <a:headEnd/>
                  <a:tailEnd type="triangle" w="med" len="med"/>
                </a:ln>
              </p:spPr>
            </p:cxnSp>
            <p:sp>
              <p:nvSpPr>
                <p:cNvPr id="14" name="Oval 13"/>
                <p:cNvSpPr/>
                <p:nvPr/>
              </p:nvSpPr>
              <p:spPr bwMode="auto">
                <a:xfrm>
                  <a:off x="549547" y="4076746"/>
                  <a:ext cx="974453" cy="974632"/>
                </a:xfrm>
                <a:prstGeom prst="ellipse">
                  <a:avLst/>
                </a:prstGeom>
                <a:gradFill flip="none" rotWithShape="1">
                  <a:gsLst>
                    <a:gs pos="0">
                      <a:srgbClr val="154D15"/>
                    </a:gs>
                    <a:gs pos="100000">
                      <a:srgbClr val="00FF00"/>
                    </a:gs>
                  </a:gsLst>
                  <a:path path="circle">
                    <a:fillToRect l="100000" t="100000"/>
                  </a:path>
                  <a:tileRect r="-100000" b="-100000"/>
                </a:gradFill>
                <a:ln w="9525" cap="flat" cmpd="sng" algn="ctr">
                  <a:solidFill>
                    <a:srgbClr val="154D15"/>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1600" dirty="0">
                      <a:solidFill>
                        <a:srgbClr val="FFFFFF"/>
                      </a:solidFill>
                      <a:latin typeface="Century Gothic"/>
                      <a:cs typeface="Century Gothic"/>
                    </a:rPr>
                    <a:t>User</a:t>
                  </a:r>
                  <a:r>
                    <a:rPr lang="en-US" sz="1600" baseline="-25000" dirty="0">
                      <a:solidFill>
                        <a:srgbClr val="FFFFFF"/>
                      </a:solidFill>
                      <a:latin typeface="Century Gothic"/>
                      <a:cs typeface="Century Gothic"/>
                    </a:rPr>
                    <a:t>1</a:t>
                  </a:r>
                  <a:endParaRPr lang="en-US" sz="1600" dirty="0">
                    <a:solidFill>
                      <a:srgbClr val="FFFFFF"/>
                    </a:solidFill>
                    <a:latin typeface="Century Gothic"/>
                    <a:cs typeface="Century Gothic"/>
                  </a:endParaRPr>
                </a:p>
              </p:txBody>
            </p:sp>
            <p:cxnSp>
              <p:nvCxnSpPr>
                <p:cNvPr id="15" name="Straight Arrow Connector 40"/>
                <p:cNvCxnSpPr>
                  <a:cxnSpLocks noChangeShapeType="1"/>
                </p:cNvCxnSpPr>
                <p:nvPr/>
              </p:nvCxnSpPr>
              <p:spPr bwMode="auto">
                <a:xfrm rot="5400000">
                  <a:off x="986617" y="3396658"/>
                  <a:ext cx="730246" cy="629931"/>
                </a:xfrm>
                <a:prstGeom prst="straightConnector1">
                  <a:avLst/>
                </a:prstGeom>
                <a:noFill/>
                <a:ln w="53975">
                  <a:solidFill>
                    <a:schemeClr val="tx1"/>
                  </a:solidFill>
                  <a:round/>
                  <a:headEnd/>
                  <a:tailEnd type="triangle" w="med" len="med"/>
                </a:ln>
              </p:spPr>
            </p:cxnSp>
            <p:cxnSp>
              <p:nvCxnSpPr>
                <p:cNvPr id="16" name="Straight Arrow Connector 40"/>
                <p:cNvCxnSpPr>
                  <a:cxnSpLocks noChangeShapeType="1"/>
                </p:cNvCxnSpPr>
                <p:nvPr/>
              </p:nvCxnSpPr>
              <p:spPr bwMode="auto">
                <a:xfrm rot="16200000" flipH="1">
                  <a:off x="2286564" y="3415684"/>
                  <a:ext cx="768300" cy="629932"/>
                </a:xfrm>
                <a:prstGeom prst="straightConnector1">
                  <a:avLst/>
                </a:prstGeom>
                <a:noFill/>
                <a:ln w="53975">
                  <a:solidFill>
                    <a:schemeClr val="tx1"/>
                  </a:solidFill>
                  <a:round/>
                  <a:headEnd/>
                  <a:tailEnd type="triangle" w="med" len="med"/>
                </a:ln>
              </p:spPr>
            </p:cxnSp>
            <p:sp>
              <p:nvSpPr>
                <p:cNvPr id="17" name="Oval 16"/>
                <p:cNvSpPr/>
                <p:nvPr/>
              </p:nvSpPr>
              <p:spPr bwMode="auto">
                <a:xfrm>
                  <a:off x="3482601" y="2552654"/>
                  <a:ext cx="974453" cy="974632"/>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r>
                    <a:rPr lang="en-US" sz="900" dirty="0">
                      <a:solidFill>
                        <a:schemeClr val="bg1"/>
                      </a:solidFill>
                      <a:latin typeface="Century Gothic"/>
                      <a:cs typeface="Century Gothic"/>
                    </a:rPr>
                    <a:t>Comodo Trusted Partner</a:t>
                  </a:r>
                </a:p>
              </p:txBody>
            </p:sp>
          </p:grpSp>
          <p:sp>
            <p:nvSpPr>
              <p:cNvPr id="8" name="Oval 7"/>
              <p:cNvSpPr/>
              <p:nvPr/>
            </p:nvSpPr>
            <p:spPr bwMode="auto">
              <a:xfrm>
                <a:off x="2498453" y="4522857"/>
                <a:ext cx="974453" cy="974632"/>
              </a:xfrm>
              <a:prstGeom prst="ellipse">
                <a:avLst/>
              </a:prstGeom>
              <a:gradFill flip="none" rotWithShape="1">
                <a:gsLst>
                  <a:gs pos="0">
                    <a:srgbClr val="154D15"/>
                  </a:gs>
                  <a:gs pos="100000">
                    <a:srgbClr val="00FF00"/>
                  </a:gs>
                </a:gsLst>
                <a:path path="circle">
                  <a:fillToRect l="100000" t="100000"/>
                </a:path>
                <a:tileRect r="-100000" b="-100000"/>
              </a:gradFill>
              <a:ln w="9525" cap="flat" cmpd="sng" algn="ctr">
                <a:solidFill>
                  <a:srgbClr val="154D15"/>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1600" dirty="0">
                    <a:solidFill>
                      <a:srgbClr val="FFFFFF"/>
                    </a:solidFill>
                    <a:latin typeface="Century Gothic"/>
                    <a:cs typeface="Century Gothic"/>
                  </a:rPr>
                  <a:t>User</a:t>
                </a:r>
                <a:r>
                  <a:rPr lang="en-US" sz="1600" baseline="-25000" dirty="0">
                    <a:solidFill>
                      <a:srgbClr val="FFFFFF"/>
                    </a:solidFill>
                    <a:latin typeface="Century Gothic"/>
                    <a:cs typeface="Century Gothic"/>
                  </a:rPr>
                  <a:t>2</a:t>
                </a:r>
                <a:endParaRPr lang="en-US" sz="1600" dirty="0">
                  <a:solidFill>
                    <a:srgbClr val="FFFFFF"/>
                  </a:solidFill>
                  <a:latin typeface="Century Gothic"/>
                  <a:cs typeface="Century Gothic"/>
                </a:endParaRPr>
              </a:p>
            </p:txBody>
          </p:sp>
        </p:grpSp>
        <p:cxnSp>
          <p:nvCxnSpPr>
            <p:cNvPr id="33" name="Straight Arrow Connector 40"/>
            <p:cNvCxnSpPr>
              <a:cxnSpLocks noChangeShapeType="1"/>
              <a:stCxn id="17" idx="5"/>
              <a:endCxn id="34" idx="0"/>
            </p:cNvCxnSpPr>
            <p:nvPr/>
          </p:nvCxnSpPr>
          <p:spPr bwMode="auto">
            <a:xfrm>
              <a:off x="3970339" y="3792571"/>
              <a:ext cx="629967" cy="730286"/>
            </a:xfrm>
            <a:prstGeom prst="straightConnector1">
              <a:avLst/>
            </a:prstGeom>
            <a:noFill/>
            <a:ln w="53975">
              <a:solidFill>
                <a:schemeClr val="tx1"/>
              </a:solidFill>
              <a:round/>
              <a:headEnd/>
              <a:tailEnd type="triangle" w="med" len="med"/>
            </a:ln>
          </p:spPr>
        </p:cxnSp>
        <p:sp>
          <p:nvSpPr>
            <p:cNvPr id="34" name="Oval 33"/>
            <p:cNvSpPr/>
            <p:nvPr/>
          </p:nvSpPr>
          <p:spPr bwMode="auto">
            <a:xfrm>
              <a:off x="4113079" y="4522857"/>
              <a:ext cx="974453" cy="974632"/>
            </a:xfrm>
            <a:prstGeom prst="ellipse">
              <a:avLst/>
            </a:prstGeom>
            <a:gradFill flip="none" rotWithShape="1">
              <a:gsLst>
                <a:gs pos="0">
                  <a:srgbClr val="154D15"/>
                </a:gs>
                <a:gs pos="100000">
                  <a:srgbClr val="00FF00"/>
                </a:gs>
              </a:gsLst>
              <a:path path="circle">
                <a:fillToRect l="100000" t="100000"/>
              </a:path>
              <a:tileRect r="-100000" b="-100000"/>
            </a:gradFill>
            <a:ln w="9525" cap="flat" cmpd="sng" algn="ctr">
              <a:solidFill>
                <a:srgbClr val="154D15"/>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1600" dirty="0" smtClean="0">
                  <a:solidFill>
                    <a:srgbClr val="FFFFFF"/>
                  </a:solidFill>
                  <a:latin typeface="Century Gothic"/>
                  <a:cs typeface="Century Gothic"/>
                </a:rPr>
                <a:t>User</a:t>
              </a:r>
              <a:r>
                <a:rPr lang="en-US" sz="1600" baseline="-25000" dirty="0" smtClean="0">
                  <a:solidFill>
                    <a:srgbClr val="FFFFFF"/>
                  </a:solidFill>
                  <a:latin typeface="Century Gothic"/>
                  <a:cs typeface="Century Gothic"/>
                </a:rPr>
                <a:t>3</a:t>
              </a:r>
              <a:endParaRPr lang="en-US" sz="1600" dirty="0">
                <a:solidFill>
                  <a:srgbClr val="FFFFFF"/>
                </a:solidFill>
                <a:latin typeface="Century Gothic"/>
                <a:cs typeface="Century Gothic"/>
              </a:endParaRPr>
            </a:p>
          </p:txBody>
        </p:sp>
      </p:grpSp>
      <p:sp>
        <p:nvSpPr>
          <p:cNvPr id="2" name="Rectangle 1"/>
          <p:cNvSpPr/>
          <p:nvPr/>
        </p:nvSpPr>
        <p:spPr>
          <a:xfrm>
            <a:off x="4619552" y="2959294"/>
            <a:ext cx="1749097" cy="369332"/>
          </a:xfrm>
          <a:prstGeom prst="rect">
            <a:avLst/>
          </a:prstGeom>
        </p:spPr>
        <p:txBody>
          <a:bodyPr wrap="none">
            <a:spAutoFit/>
          </a:bodyPr>
          <a:lstStyle/>
          <a:p>
            <a:r>
              <a:rPr lang="en-US" dirty="0" smtClean="0">
                <a:solidFill>
                  <a:srgbClr val="000000"/>
                </a:solidFill>
                <a:latin typeface="Century Gothic"/>
                <a:cs typeface="Century Gothic"/>
              </a:rPr>
              <a:t>“I’m Google!”</a:t>
            </a:r>
            <a:endParaRPr lang="en-US" dirty="0">
              <a:solidFill>
                <a:srgbClr val="000000"/>
              </a:solidFill>
            </a:endParaRPr>
          </a:p>
        </p:txBody>
      </p:sp>
      <p:sp>
        <p:nvSpPr>
          <p:cNvPr id="6" name="Slide Number Placeholder 5"/>
          <p:cNvSpPr>
            <a:spLocks noGrp="1"/>
          </p:cNvSpPr>
          <p:nvPr>
            <p:ph type="sldNum" sz="quarter" idx="12"/>
          </p:nvPr>
        </p:nvSpPr>
        <p:spPr/>
        <p:txBody>
          <a:bodyPr/>
          <a:lstStyle/>
          <a:p>
            <a:fld id="{A7E347E3-C33F-6F47-AC47-1BCADEE5EFCC}" type="slidenum">
              <a:rPr lang="en-US" smtClean="0"/>
              <a:t>149</a:t>
            </a:fld>
            <a:endParaRPr lang="en-US" dirty="0"/>
          </a:p>
        </p:txBody>
      </p:sp>
      <p:sp>
        <p:nvSpPr>
          <p:cNvPr id="22" name="Oval 21"/>
          <p:cNvSpPr/>
          <p:nvPr/>
        </p:nvSpPr>
        <p:spPr bwMode="auto">
          <a:xfrm>
            <a:off x="6385070" y="2923437"/>
            <a:ext cx="974687" cy="974643"/>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r>
              <a:rPr lang="en-US" sz="900" dirty="0" smtClean="0">
                <a:solidFill>
                  <a:schemeClr val="bg1"/>
                </a:solidFill>
                <a:latin typeface="Century Gothic"/>
                <a:cs typeface="Century Gothic"/>
              </a:rPr>
              <a:t>Attacker</a:t>
            </a:r>
            <a:endParaRPr lang="en-US" sz="900" dirty="0">
              <a:solidFill>
                <a:schemeClr val="bg1"/>
              </a:solidFill>
              <a:latin typeface="Century Gothic"/>
              <a:cs typeface="Century Gothic"/>
            </a:endParaRPr>
          </a:p>
        </p:txBody>
      </p:sp>
      <p:cxnSp>
        <p:nvCxnSpPr>
          <p:cNvPr id="23" name="Straight Arrow Connector 40"/>
          <p:cNvCxnSpPr>
            <a:cxnSpLocks noChangeShapeType="1"/>
            <a:stCxn id="22" idx="2"/>
          </p:cNvCxnSpPr>
          <p:nvPr/>
        </p:nvCxnSpPr>
        <p:spPr bwMode="auto">
          <a:xfrm flipH="1">
            <a:off x="4185674" y="3410759"/>
            <a:ext cx="2199396" cy="18210"/>
          </a:xfrm>
          <a:prstGeom prst="straightConnector1">
            <a:avLst/>
          </a:prstGeom>
          <a:noFill/>
          <a:ln w="53975">
            <a:solidFill>
              <a:srgbClr val="FF0000"/>
            </a:solidFill>
            <a:round/>
            <a:headEnd/>
            <a:tailEnd type="triangle" w="med" len="med"/>
          </a:ln>
        </p:spPr>
      </p:cxnSp>
    </p:spTree>
    <p:extLst>
      <p:ext uri="{BB962C8B-B14F-4D97-AF65-F5344CB8AC3E}">
        <p14:creationId xmlns:p14="http://schemas.microsoft.com/office/powerpoint/2010/main" val="417265656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Identities</a:t>
            </a:r>
            <a:endParaRPr lang="en-US" dirty="0"/>
          </a:p>
        </p:txBody>
      </p:sp>
      <p:sp>
        <p:nvSpPr>
          <p:cNvPr id="3" name="Rectangle 2"/>
          <p:cNvSpPr/>
          <p:nvPr/>
        </p:nvSpPr>
        <p:spPr>
          <a:xfrm>
            <a:off x="4728659" y="1366898"/>
            <a:ext cx="4415341" cy="4124205"/>
          </a:xfrm>
          <a:prstGeom prst="rect">
            <a:avLst/>
          </a:prstGeom>
        </p:spPr>
        <p:txBody>
          <a:bodyPr wrap="none">
            <a:spAutoFit/>
          </a:bodyPr>
          <a:lstStyle/>
          <a:p>
            <a:r>
              <a:rPr lang="en-US" sz="2400" dirty="0" smtClean="0"/>
              <a:t>Identity of a car:</a:t>
            </a:r>
            <a:endParaRPr lang="en-US" sz="2400" dirty="0" smtClean="0">
              <a:effectLst/>
            </a:endParaRPr>
          </a:p>
          <a:p>
            <a:endParaRPr lang="en-US" sz="2400" dirty="0" smtClean="0"/>
          </a:p>
          <a:p>
            <a:pPr>
              <a:lnSpc>
                <a:spcPct val="150000"/>
              </a:lnSpc>
            </a:pPr>
            <a:r>
              <a:rPr lang="en-US" sz="2400" dirty="0" smtClean="0"/>
              <a:t>p</a:t>
            </a:r>
            <a:r>
              <a:rPr lang="en-US" sz="2400" baseline="-25000" dirty="0" smtClean="0"/>
              <a:t>1</a:t>
            </a:r>
            <a:r>
              <a:rPr lang="en-US" sz="2400" dirty="0" smtClean="0"/>
              <a:t> </a:t>
            </a:r>
            <a:r>
              <a:rPr lang="en-US" sz="2400" dirty="0"/>
              <a:t>= (make, Toyota)</a:t>
            </a:r>
            <a:br>
              <a:rPr lang="en-US" sz="2400" dirty="0"/>
            </a:br>
            <a:r>
              <a:rPr lang="en-US" sz="2400" dirty="0"/>
              <a:t>p</a:t>
            </a:r>
            <a:r>
              <a:rPr lang="en-US" sz="2400" baseline="-25000" dirty="0"/>
              <a:t>2</a:t>
            </a:r>
            <a:r>
              <a:rPr lang="en-US" sz="2400" dirty="0"/>
              <a:t> = (model, Prius)</a:t>
            </a:r>
            <a:br>
              <a:rPr lang="en-US" sz="2400" dirty="0"/>
            </a:br>
            <a:r>
              <a:rPr lang="en-US" sz="2400" dirty="0"/>
              <a:t>p</a:t>
            </a:r>
            <a:r>
              <a:rPr lang="en-US" sz="2400" baseline="-25000" dirty="0"/>
              <a:t>3</a:t>
            </a:r>
            <a:r>
              <a:rPr lang="en-US" sz="2400" dirty="0"/>
              <a:t> = (year, 2012)</a:t>
            </a:r>
            <a:br>
              <a:rPr lang="en-US" sz="2400" dirty="0"/>
            </a:br>
            <a:r>
              <a:rPr lang="en-US" sz="2400" dirty="0"/>
              <a:t>p</a:t>
            </a:r>
            <a:r>
              <a:rPr lang="en-US" sz="2400" baseline="-25000" dirty="0"/>
              <a:t>4</a:t>
            </a:r>
            <a:r>
              <a:rPr lang="en-US" sz="2400" dirty="0"/>
              <a:t> = (color, silver)</a:t>
            </a:r>
            <a:br>
              <a:rPr lang="en-US" sz="2400" dirty="0"/>
            </a:br>
            <a:r>
              <a:rPr lang="en-US" sz="2400" dirty="0"/>
              <a:t>p</a:t>
            </a:r>
            <a:r>
              <a:rPr lang="en-US" sz="2400" baseline="-25000" dirty="0"/>
              <a:t>5</a:t>
            </a:r>
            <a:r>
              <a:rPr lang="en-US" sz="2400" dirty="0"/>
              <a:t> = (</a:t>
            </a:r>
            <a:r>
              <a:rPr lang="en-US" sz="2400" dirty="0" smtClean="0"/>
              <a:t>registered in</a:t>
            </a:r>
            <a:r>
              <a:rPr lang="en-US" sz="2400" dirty="0"/>
              <a:t>, </a:t>
            </a:r>
            <a:r>
              <a:rPr lang="en-US" sz="2400" dirty="0" smtClean="0"/>
              <a:t>MD)</a:t>
            </a:r>
            <a:r>
              <a:rPr lang="en-US" sz="2400" dirty="0"/>
              <a:t/>
            </a:r>
            <a:br>
              <a:rPr lang="en-US" sz="2400" dirty="0"/>
            </a:br>
            <a:r>
              <a:rPr lang="en-US" sz="2400" dirty="0"/>
              <a:t>p</a:t>
            </a:r>
            <a:r>
              <a:rPr lang="en-US" sz="2400" baseline="-25000" dirty="0"/>
              <a:t>6</a:t>
            </a:r>
            <a:r>
              <a:rPr lang="en-US" sz="2400" dirty="0"/>
              <a:t> = (</a:t>
            </a:r>
            <a:r>
              <a:rPr lang="en-US" sz="2400" dirty="0" smtClean="0"/>
              <a:t>license plate</a:t>
            </a:r>
            <a:r>
              <a:rPr lang="en-US" sz="2400" dirty="0"/>
              <a:t>, ABC 123) </a:t>
            </a:r>
            <a:endParaRPr lang="en-US" sz="2400" dirty="0">
              <a:effectLst/>
            </a:endParaRPr>
          </a:p>
        </p:txBody>
      </p:sp>
      <p:pic>
        <p:nvPicPr>
          <p:cNvPr id="5" name="Picture 4"/>
          <p:cNvPicPr>
            <a:picLocks noChangeAspect="1"/>
          </p:cNvPicPr>
          <p:nvPr/>
        </p:nvPicPr>
        <p:blipFill>
          <a:blip r:embed="rId3"/>
          <a:stretch>
            <a:fillRect/>
          </a:stretch>
        </p:blipFill>
        <p:spPr>
          <a:xfrm>
            <a:off x="0" y="2224446"/>
            <a:ext cx="4503008" cy="2409109"/>
          </a:xfrm>
          <a:prstGeom prst="rect">
            <a:avLst/>
          </a:prstGeom>
        </p:spPr>
      </p:pic>
      <p:sp>
        <p:nvSpPr>
          <p:cNvPr id="6" name="Slide Number Placeholder 5"/>
          <p:cNvSpPr>
            <a:spLocks noGrp="1"/>
          </p:cNvSpPr>
          <p:nvPr>
            <p:ph type="sldNum" sz="quarter" idx="12"/>
          </p:nvPr>
        </p:nvSpPr>
        <p:spPr/>
        <p:txBody>
          <a:bodyPr/>
          <a:lstStyle/>
          <a:p>
            <a:fld id="{E3981485-6142-644C-AB0F-5A9188E1EB0B}" type="slidenum">
              <a:rPr lang="en-US" smtClean="0"/>
              <a:t>15</a:t>
            </a:fld>
            <a:endParaRPr lang="en-US" dirty="0"/>
          </a:p>
        </p:txBody>
      </p:sp>
    </p:spTree>
    <p:extLst>
      <p:ext uri="{BB962C8B-B14F-4D97-AF65-F5344CB8AC3E}">
        <p14:creationId xmlns:p14="http://schemas.microsoft.com/office/powerpoint/2010/main" val="179761931"/>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a:solidFill>
                  <a:schemeClr val="bg1"/>
                </a:solidFill>
              </a:rPr>
              <a:t>Centralized Trust</a:t>
            </a:r>
          </a:p>
        </p:txBody>
      </p:sp>
      <p:sp>
        <p:nvSpPr>
          <p:cNvPr id="19" name="Text Placeholder 8"/>
          <p:cNvSpPr>
            <a:spLocks noGrp="1"/>
          </p:cNvSpPr>
          <p:nvPr>
            <p:ph type="body" sz="quarter" idx="14"/>
          </p:nvPr>
        </p:nvSpPr>
        <p:spPr>
          <a:xfrm>
            <a:off x="0" y="6334780"/>
            <a:ext cx="9144000" cy="523220"/>
          </a:xfrm>
          <a:solidFill>
            <a:schemeClr val="accent1">
              <a:lumMod val="75000"/>
            </a:schemeClr>
          </a:solidFill>
        </p:spPr>
        <p:txBody>
          <a:bodyPr vert="horz" lIns="91440" tIns="45720" rIns="91440" bIns="45720" rtlCol="0">
            <a:spAutoFit/>
          </a:bodyPr>
          <a:lstStyle/>
          <a:p>
            <a:r>
              <a:rPr lang="en-US" dirty="0" smtClean="0">
                <a:solidFill>
                  <a:schemeClr val="bg1"/>
                </a:solidFill>
                <a:latin typeface="Century Gothic"/>
                <a:cs typeface="Century Gothic"/>
              </a:rPr>
              <a:t>The </a:t>
            </a:r>
            <a:r>
              <a:rPr lang="en-US" dirty="0">
                <a:solidFill>
                  <a:schemeClr val="bg1"/>
                </a:solidFill>
                <a:latin typeface="Century Gothic"/>
                <a:cs typeface="Century Gothic"/>
              </a:rPr>
              <a:t>Comodo Attack</a:t>
            </a:r>
          </a:p>
        </p:txBody>
      </p:sp>
      <p:grpSp>
        <p:nvGrpSpPr>
          <p:cNvPr id="9" name="Group 8"/>
          <p:cNvGrpSpPr/>
          <p:nvPr/>
        </p:nvGrpSpPr>
        <p:grpSpPr>
          <a:xfrm>
            <a:off x="277230" y="1303374"/>
            <a:ext cx="4882897" cy="4175101"/>
            <a:chOff x="204635" y="1322388"/>
            <a:chExt cx="4882897" cy="4175101"/>
          </a:xfrm>
        </p:grpSpPr>
        <p:grpSp>
          <p:nvGrpSpPr>
            <p:cNvPr id="4" name="Group 3"/>
            <p:cNvGrpSpPr/>
            <p:nvPr/>
          </p:nvGrpSpPr>
          <p:grpSpPr>
            <a:xfrm>
              <a:off x="204635" y="1322388"/>
              <a:ext cx="3908444" cy="4175101"/>
              <a:chOff x="549275" y="1322388"/>
              <a:chExt cx="3908444" cy="4175101"/>
            </a:xfrm>
          </p:grpSpPr>
          <p:grpSp>
            <p:nvGrpSpPr>
              <p:cNvPr id="5" name="Group 34"/>
              <p:cNvGrpSpPr>
                <a:grpSpLocks/>
              </p:cNvGrpSpPr>
              <p:nvPr/>
            </p:nvGrpSpPr>
            <p:grpSpPr bwMode="auto">
              <a:xfrm>
                <a:off x="549275" y="1322388"/>
                <a:ext cx="3908444" cy="4137025"/>
                <a:chOff x="549547" y="914400"/>
                <a:chExt cx="3907507" cy="4136978"/>
              </a:xfrm>
            </p:grpSpPr>
            <p:sp>
              <p:nvSpPr>
                <p:cNvPr id="10" name="Oval 9"/>
                <p:cNvSpPr/>
                <p:nvPr/>
              </p:nvSpPr>
              <p:spPr bwMode="auto">
                <a:xfrm>
                  <a:off x="2498453" y="914400"/>
                  <a:ext cx="974453" cy="974632"/>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900" dirty="0" smtClean="0">
                      <a:solidFill>
                        <a:schemeClr val="bg1"/>
                      </a:solidFill>
                      <a:latin typeface="Century Gothic"/>
                      <a:cs typeface="Century Gothic"/>
                    </a:rPr>
                    <a:t>Comodo</a:t>
                  </a:r>
                </a:p>
                <a:p>
                  <a:pPr algn="ctr" eaLnBrk="1" fontAlgn="auto" hangingPunct="1">
                    <a:spcBef>
                      <a:spcPts val="0"/>
                    </a:spcBef>
                    <a:spcAft>
                      <a:spcPts val="0"/>
                    </a:spcAft>
                    <a:defRPr/>
                  </a:pPr>
                  <a:r>
                    <a:rPr lang="en-US" sz="900" dirty="0" smtClean="0">
                      <a:solidFill>
                        <a:schemeClr val="bg1"/>
                      </a:solidFill>
                      <a:latin typeface="Century Gothic"/>
                      <a:cs typeface="Century Gothic"/>
                    </a:rPr>
                    <a:t>Root CA</a:t>
                  </a:r>
                  <a:endParaRPr lang="en-US" sz="900" dirty="0">
                    <a:solidFill>
                      <a:schemeClr val="bg1"/>
                    </a:solidFill>
                    <a:latin typeface="Century Gothic"/>
                    <a:cs typeface="Century Gothic"/>
                  </a:endParaRPr>
                </a:p>
              </p:txBody>
            </p:sp>
            <p:sp>
              <p:nvSpPr>
                <p:cNvPr id="11" name="Oval 10"/>
                <p:cNvSpPr/>
                <p:nvPr/>
              </p:nvSpPr>
              <p:spPr bwMode="auto">
                <a:xfrm>
                  <a:off x="1524000" y="2514600"/>
                  <a:ext cx="974453" cy="974632"/>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lvl="0" algn="ctr">
                    <a:defRPr/>
                  </a:pPr>
                  <a:r>
                    <a:rPr lang="en-US" sz="900" dirty="0">
                      <a:solidFill>
                        <a:prstClr val="white"/>
                      </a:solidFill>
                      <a:latin typeface="Century Gothic"/>
                      <a:cs typeface="Century Gothic"/>
                    </a:rPr>
                    <a:t>Comodo Trusted Partner</a:t>
                  </a:r>
                </a:p>
              </p:txBody>
            </p:sp>
            <p:cxnSp>
              <p:nvCxnSpPr>
                <p:cNvPr id="12" name="Straight Arrow Connector 40"/>
                <p:cNvCxnSpPr>
                  <a:cxnSpLocks noChangeShapeType="1"/>
                </p:cNvCxnSpPr>
                <p:nvPr/>
              </p:nvCxnSpPr>
              <p:spPr bwMode="auto">
                <a:xfrm rot="5400000">
                  <a:off x="1942043" y="1815485"/>
                  <a:ext cx="768300" cy="629931"/>
                </a:xfrm>
                <a:prstGeom prst="straightConnector1">
                  <a:avLst/>
                </a:prstGeom>
                <a:noFill/>
                <a:ln w="53975">
                  <a:solidFill>
                    <a:schemeClr val="tx1"/>
                  </a:solidFill>
                  <a:round/>
                  <a:headEnd/>
                  <a:tailEnd type="triangle" w="med" len="med"/>
                </a:ln>
              </p:spPr>
            </p:cxnSp>
            <p:cxnSp>
              <p:nvCxnSpPr>
                <p:cNvPr id="13" name="Straight Arrow Connector 40"/>
                <p:cNvCxnSpPr>
                  <a:cxnSpLocks noChangeShapeType="1"/>
                </p:cNvCxnSpPr>
                <p:nvPr/>
              </p:nvCxnSpPr>
              <p:spPr bwMode="auto">
                <a:xfrm rot="16200000" flipH="1">
                  <a:off x="3241990" y="1834511"/>
                  <a:ext cx="806354" cy="629932"/>
                </a:xfrm>
                <a:prstGeom prst="straightConnector1">
                  <a:avLst/>
                </a:prstGeom>
                <a:noFill/>
                <a:ln w="53975">
                  <a:solidFill>
                    <a:schemeClr val="tx1"/>
                  </a:solidFill>
                  <a:round/>
                  <a:headEnd/>
                  <a:tailEnd type="triangle" w="med" len="med"/>
                </a:ln>
              </p:spPr>
            </p:cxnSp>
            <p:sp>
              <p:nvSpPr>
                <p:cNvPr id="14" name="Oval 13"/>
                <p:cNvSpPr/>
                <p:nvPr/>
              </p:nvSpPr>
              <p:spPr bwMode="auto">
                <a:xfrm>
                  <a:off x="549547" y="4076746"/>
                  <a:ext cx="974453" cy="974632"/>
                </a:xfrm>
                <a:prstGeom prst="ellipse">
                  <a:avLst/>
                </a:prstGeom>
                <a:gradFill flip="none" rotWithShape="1">
                  <a:gsLst>
                    <a:gs pos="0">
                      <a:srgbClr val="154D15"/>
                    </a:gs>
                    <a:gs pos="100000">
                      <a:srgbClr val="00FF00"/>
                    </a:gs>
                  </a:gsLst>
                  <a:path path="circle">
                    <a:fillToRect l="100000" t="100000"/>
                  </a:path>
                  <a:tileRect r="-100000" b="-100000"/>
                </a:gradFill>
                <a:ln w="9525" cap="flat" cmpd="sng" algn="ctr">
                  <a:solidFill>
                    <a:srgbClr val="154D15"/>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1600" dirty="0">
                      <a:solidFill>
                        <a:srgbClr val="FFFFFF"/>
                      </a:solidFill>
                      <a:latin typeface="Century Gothic"/>
                      <a:cs typeface="Century Gothic"/>
                    </a:rPr>
                    <a:t>User</a:t>
                  </a:r>
                  <a:r>
                    <a:rPr lang="en-US" sz="1600" baseline="-25000" dirty="0">
                      <a:solidFill>
                        <a:srgbClr val="FFFFFF"/>
                      </a:solidFill>
                      <a:latin typeface="Century Gothic"/>
                      <a:cs typeface="Century Gothic"/>
                    </a:rPr>
                    <a:t>1</a:t>
                  </a:r>
                  <a:endParaRPr lang="en-US" sz="1600" dirty="0">
                    <a:solidFill>
                      <a:srgbClr val="FFFFFF"/>
                    </a:solidFill>
                    <a:latin typeface="Century Gothic"/>
                    <a:cs typeface="Century Gothic"/>
                  </a:endParaRPr>
                </a:p>
              </p:txBody>
            </p:sp>
            <p:cxnSp>
              <p:nvCxnSpPr>
                <p:cNvPr id="15" name="Straight Arrow Connector 40"/>
                <p:cNvCxnSpPr>
                  <a:cxnSpLocks noChangeShapeType="1"/>
                </p:cNvCxnSpPr>
                <p:nvPr/>
              </p:nvCxnSpPr>
              <p:spPr bwMode="auto">
                <a:xfrm rot="5400000">
                  <a:off x="986617" y="3396658"/>
                  <a:ext cx="730246" cy="629931"/>
                </a:xfrm>
                <a:prstGeom prst="straightConnector1">
                  <a:avLst/>
                </a:prstGeom>
                <a:noFill/>
                <a:ln w="53975">
                  <a:solidFill>
                    <a:schemeClr val="tx1"/>
                  </a:solidFill>
                  <a:round/>
                  <a:headEnd/>
                  <a:tailEnd type="triangle" w="med" len="med"/>
                </a:ln>
              </p:spPr>
            </p:cxnSp>
            <p:cxnSp>
              <p:nvCxnSpPr>
                <p:cNvPr id="16" name="Straight Arrow Connector 40"/>
                <p:cNvCxnSpPr>
                  <a:cxnSpLocks noChangeShapeType="1"/>
                </p:cNvCxnSpPr>
                <p:nvPr/>
              </p:nvCxnSpPr>
              <p:spPr bwMode="auto">
                <a:xfrm rot="16200000" flipH="1">
                  <a:off x="2286564" y="3415684"/>
                  <a:ext cx="768300" cy="629932"/>
                </a:xfrm>
                <a:prstGeom prst="straightConnector1">
                  <a:avLst/>
                </a:prstGeom>
                <a:noFill/>
                <a:ln w="53975">
                  <a:solidFill>
                    <a:schemeClr val="tx1"/>
                  </a:solidFill>
                  <a:round/>
                  <a:headEnd/>
                  <a:tailEnd type="triangle" w="med" len="med"/>
                </a:ln>
              </p:spPr>
            </p:cxnSp>
            <p:sp>
              <p:nvSpPr>
                <p:cNvPr id="17" name="Oval 16"/>
                <p:cNvSpPr/>
                <p:nvPr/>
              </p:nvSpPr>
              <p:spPr bwMode="auto">
                <a:xfrm>
                  <a:off x="3482601" y="2552654"/>
                  <a:ext cx="974453" cy="974632"/>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r>
                    <a:rPr lang="en-US" sz="900" dirty="0">
                      <a:solidFill>
                        <a:schemeClr val="bg1"/>
                      </a:solidFill>
                      <a:latin typeface="Century Gothic"/>
                      <a:cs typeface="Century Gothic"/>
                    </a:rPr>
                    <a:t>Comodo Trusted Partner</a:t>
                  </a:r>
                </a:p>
              </p:txBody>
            </p:sp>
          </p:grpSp>
          <p:sp>
            <p:nvSpPr>
              <p:cNvPr id="8" name="Oval 7"/>
              <p:cNvSpPr/>
              <p:nvPr/>
            </p:nvSpPr>
            <p:spPr bwMode="auto">
              <a:xfrm>
                <a:off x="2498453" y="4522857"/>
                <a:ext cx="974453" cy="974632"/>
              </a:xfrm>
              <a:prstGeom prst="ellipse">
                <a:avLst/>
              </a:prstGeom>
              <a:gradFill flip="none" rotWithShape="1">
                <a:gsLst>
                  <a:gs pos="0">
                    <a:srgbClr val="154D15"/>
                  </a:gs>
                  <a:gs pos="100000">
                    <a:srgbClr val="00FF00"/>
                  </a:gs>
                </a:gsLst>
                <a:path path="circle">
                  <a:fillToRect l="100000" t="100000"/>
                </a:path>
                <a:tileRect r="-100000" b="-100000"/>
              </a:gradFill>
              <a:ln w="9525" cap="flat" cmpd="sng" algn="ctr">
                <a:solidFill>
                  <a:srgbClr val="154D15"/>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1600" dirty="0">
                    <a:solidFill>
                      <a:srgbClr val="FFFFFF"/>
                    </a:solidFill>
                    <a:latin typeface="Century Gothic"/>
                    <a:cs typeface="Century Gothic"/>
                  </a:rPr>
                  <a:t>User</a:t>
                </a:r>
                <a:r>
                  <a:rPr lang="en-US" sz="1600" baseline="-25000" dirty="0">
                    <a:solidFill>
                      <a:srgbClr val="FFFFFF"/>
                    </a:solidFill>
                    <a:latin typeface="Century Gothic"/>
                    <a:cs typeface="Century Gothic"/>
                  </a:rPr>
                  <a:t>2</a:t>
                </a:r>
                <a:endParaRPr lang="en-US" sz="1600" dirty="0">
                  <a:solidFill>
                    <a:srgbClr val="FFFFFF"/>
                  </a:solidFill>
                  <a:latin typeface="Century Gothic"/>
                  <a:cs typeface="Century Gothic"/>
                </a:endParaRPr>
              </a:p>
            </p:txBody>
          </p:sp>
        </p:grpSp>
        <p:cxnSp>
          <p:nvCxnSpPr>
            <p:cNvPr id="33" name="Straight Arrow Connector 40"/>
            <p:cNvCxnSpPr>
              <a:cxnSpLocks noChangeShapeType="1"/>
              <a:stCxn id="17" idx="5"/>
              <a:endCxn id="34" idx="0"/>
            </p:cNvCxnSpPr>
            <p:nvPr/>
          </p:nvCxnSpPr>
          <p:spPr bwMode="auto">
            <a:xfrm>
              <a:off x="3970339" y="3792571"/>
              <a:ext cx="629967" cy="730286"/>
            </a:xfrm>
            <a:prstGeom prst="straightConnector1">
              <a:avLst/>
            </a:prstGeom>
            <a:noFill/>
            <a:ln w="53975">
              <a:solidFill>
                <a:schemeClr val="tx1"/>
              </a:solidFill>
              <a:round/>
              <a:headEnd/>
              <a:tailEnd type="triangle" w="med" len="med"/>
            </a:ln>
          </p:spPr>
        </p:cxnSp>
        <p:sp>
          <p:nvSpPr>
            <p:cNvPr id="34" name="Oval 33"/>
            <p:cNvSpPr/>
            <p:nvPr/>
          </p:nvSpPr>
          <p:spPr bwMode="auto">
            <a:xfrm>
              <a:off x="4113079" y="4522857"/>
              <a:ext cx="974453" cy="974632"/>
            </a:xfrm>
            <a:prstGeom prst="ellipse">
              <a:avLst/>
            </a:prstGeom>
            <a:gradFill flip="none" rotWithShape="1">
              <a:gsLst>
                <a:gs pos="0">
                  <a:srgbClr val="154D15"/>
                </a:gs>
                <a:gs pos="100000">
                  <a:srgbClr val="00FF00"/>
                </a:gs>
              </a:gsLst>
              <a:path path="circle">
                <a:fillToRect l="100000" t="100000"/>
              </a:path>
              <a:tileRect r="-100000" b="-100000"/>
            </a:gradFill>
            <a:ln w="9525" cap="flat" cmpd="sng" algn="ctr">
              <a:solidFill>
                <a:srgbClr val="154D15"/>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1600" dirty="0" smtClean="0">
                  <a:solidFill>
                    <a:srgbClr val="FFFFFF"/>
                  </a:solidFill>
                  <a:latin typeface="Century Gothic"/>
                  <a:cs typeface="Century Gothic"/>
                </a:rPr>
                <a:t>User</a:t>
              </a:r>
              <a:r>
                <a:rPr lang="en-US" sz="1600" baseline="-25000" dirty="0" smtClean="0">
                  <a:solidFill>
                    <a:srgbClr val="FFFFFF"/>
                  </a:solidFill>
                  <a:latin typeface="Century Gothic"/>
                  <a:cs typeface="Century Gothic"/>
                </a:rPr>
                <a:t>3</a:t>
              </a:r>
              <a:endParaRPr lang="en-US" sz="1600" dirty="0">
                <a:solidFill>
                  <a:srgbClr val="FFFFFF"/>
                </a:solidFill>
                <a:latin typeface="Century Gothic"/>
                <a:cs typeface="Century Gothic"/>
              </a:endParaRPr>
            </a:p>
          </p:txBody>
        </p:sp>
      </p:grpSp>
      <p:cxnSp>
        <p:nvCxnSpPr>
          <p:cNvPr id="6" name="Curved Connector 5"/>
          <p:cNvCxnSpPr>
            <a:stCxn id="17" idx="6"/>
            <a:endCxn id="10" idx="6"/>
          </p:cNvCxnSpPr>
          <p:nvPr/>
        </p:nvCxnSpPr>
        <p:spPr>
          <a:xfrm flipH="1" flipV="1">
            <a:off x="3201290" y="1790696"/>
            <a:ext cx="984384" cy="1638273"/>
          </a:xfrm>
          <a:prstGeom prst="curvedConnector3">
            <a:avLst>
              <a:gd name="adj1" fmla="val -64129"/>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3805078" y="1381944"/>
            <a:ext cx="2206817" cy="523220"/>
          </a:xfrm>
          <a:prstGeom prst="rect">
            <a:avLst/>
          </a:prstGeom>
        </p:spPr>
        <p:txBody>
          <a:bodyPr wrap="none">
            <a:spAutoFit/>
          </a:bodyPr>
          <a:lstStyle/>
          <a:p>
            <a:r>
              <a:rPr lang="en-US" sz="1400" dirty="0" smtClean="0">
                <a:solidFill>
                  <a:srgbClr val="000000"/>
                </a:solidFill>
                <a:latin typeface="Century Gothic"/>
                <a:cs typeface="Century Gothic"/>
              </a:rPr>
              <a:t>“This certificate request</a:t>
            </a:r>
          </a:p>
          <a:p>
            <a:r>
              <a:rPr lang="en-US" sz="1400" dirty="0" smtClean="0">
                <a:solidFill>
                  <a:srgbClr val="000000"/>
                </a:solidFill>
                <a:latin typeface="Century Gothic"/>
                <a:cs typeface="Century Gothic"/>
              </a:rPr>
              <a:t>came from Google.”</a:t>
            </a:r>
          </a:p>
        </p:txBody>
      </p:sp>
      <p:sp>
        <p:nvSpPr>
          <p:cNvPr id="25" name="Slide Number Placeholder 24"/>
          <p:cNvSpPr>
            <a:spLocks noGrp="1"/>
          </p:cNvSpPr>
          <p:nvPr>
            <p:ph type="sldNum" sz="quarter" idx="12"/>
          </p:nvPr>
        </p:nvSpPr>
        <p:spPr/>
        <p:txBody>
          <a:bodyPr/>
          <a:lstStyle/>
          <a:p>
            <a:fld id="{A7E347E3-C33F-6F47-AC47-1BCADEE5EFCC}" type="slidenum">
              <a:rPr lang="en-US" smtClean="0"/>
              <a:t>150</a:t>
            </a:fld>
            <a:endParaRPr lang="en-US" dirty="0"/>
          </a:p>
        </p:txBody>
      </p:sp>
      <p:sp>
        <p:nvSpPr>
          <p:cNvPr id="22" name="Oval 21"/>
          <p:cNvSpPr/>
          <p:nvPr/>
        </p:nvSpPr>
        <p:spPr bwMode="auto">
          <a:xfrm>
            <a:off x="6385070" y="2923437"/>
            <a:ext cx="974687" cy="974643"/>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r>
              <a:rPr lang="en-US" sz="900" dirty="0" smtClean="0">
                <a:solidFill>
                  <a:schemeClr val="bg1"/>
                </a:solidFill>
                <a:latin typeface="Century Gothic"/>
                <a:cs typeface="Century Gothic"/>
              </a:rPr>
              <a:t>Attacker</a:t>
            </a:r>
            <a:endParaRPr lang="en-US" sz="900" dirty="0">
              <a:solidFill>
                <a:schemeClr val="bg1"/>
              </a:solidFill>
              <a:latin typeface="Century Gothic"/>
              <a:cs typeface="Century Gothic"/>
            </a:endParaRPr>
          </a:p>
        </p:txBody>
      </p:sp>
    </p:spTree>
    <p:extLst>
      <p:ext uri="{BB962C8B-B14F-4D97-AF65-F5344CB8AC3E}">
        <p14:creationId xmlns:p14="http://schemas.microsoft.com/office/powerpoint/2010/main" val="2914558810"/>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a:solidFill>
                  <a:schemeClr val="bg1"/>
                </a:solidFill>
              </a:rPr>
              <a:t>Centralized Trust</a:t>
            </a:r>
          </a:p>
        </p:txBody>
      </p:sp>
      <p:sp>
        <p:nvSpPr>
          <p:cNvPr id="19" name="Text Placeholder 8"/>
          <p:cNvSpPr>
            <a:spLocks noGrp="1"/>
          </p:cNvSpPr>
          <p:nvPr>
            <p:ph type="body" sz="quarter" idx="14"/>
          </p:nvPr>
        </p:nvSpPr>
        <p:spPr>
          <a:xfrm>
            <a:off x="0" y="6334780"/>
            <a:ext cx="9144000" cy="523220"/>
          </a:xfrm>
          <a:solidFill>
            <a:schemeClr val="accent1">
              <a:lumMod val="75000"/>
            </a:schemeClr>
          </a:solidFill>
        </p:spPr>
        <p:txBody>
          <a:bodyPr vert="horz" lIns="91440" tIns="45720" rIns="91440" bIns="45720" rtlCol="0">
            <a:spAutoFit/>
          </a:bodyPr>
          <a:lstStyle/>
          <a:p>
            <a:r>
              <a:rPr lang="en-US" dirty="0" smtClean="0">
                <a:solidFill>
                  <a:schemeClr val="bg1"/>
                </a:solidFill>
                <a:latin typeface="Century Gothic"/>
                <a:cs typeface="Century Gothic"/>
              </a:rPr>
              <a:t>The </a:t>
            </a:r>
            <a:r>
              <a:rPr lang="en-US" dirty="0">
                <a:solidFill>
                  <a:schemeClr val="bg1"/>
                </a:solidFill>
                <a:latin typeface="Century Gothic"/>
                <a:cs typeface="Century Gothic"/>
              </a:rPr>
              <a:t>Comodo Attack</a:t>
            </a:r>
          </a:p>
        </p:txBody>
      </p:sp>
      <p:grpSp>
        <p:nvGrpSpPr>
          <p:cNvPr id="9" name="Group 8"/>
          <p:cNvGrpSpPr/>
          <p:nvPr/>
        </p:nvGrpSpPr>
        <p:grpSpPr>
          <a:xfrm>
            <a:off x="277230" y="1303374"/>
            <a:ext cx="4882897" cy="4175101"/>
            <a:chOff x="204635" y="1322388"/>
            <a:chExt cx="4882897" cy="4175101"/>
          </a:xfrm>
        </p:grpSpPr>
        <p:grpSp>
          <p:nvGrpSpPr>
            <p:cNvPr id="4" name="Group 3"/>
            <p:cNvGrpSpPr/>
            <p:nvPr/>
          </p:nvGrpSpPr>
          <p:grpSpPr>
            <a:xfrm>
              <a:off x="204635" y="1322388"/>
              <a:ext cx="3908444" cy="4175101"/>
              <a:chOff x="549275" y="1322388"/>
              <a:chExt cx="3908444" cy="4175101"/>
            </a:xfrm>
          </p:grpSpPr>
          <p:grpSp>
            <p:nvGrpSpPr>
              <p:cNvPr id="5" name="Group 34"/>
              <p:cNvGrpSpPr>
                <a:grpSpLocks/>
              </p:cNvGrpSpPr>
              <p:nvPr/>
            </p:nvGrpSpPr>
            <p:grpSpPr bwMode="auto">
              <a:xfrm>
                <a:off x="549275" y="1322388"/>
                <a:ext cx="3908444" cy="4137025"/>
                <a:chOff x="549547" y="914400"/>
                <a:chExt cx="3907507" cy="4136978"/>
              </a:xfrm>
            </p:grpSpPr>
            <p:sp>
              <p:nvSpPr>
                <p:cNvPr id="10" name="Oval 9"/>
                <p:cNvSpPr/>
                <p:nvPr/>
              </p:nvSpPr>
              <p:spPr bwMode="auto">
                <a:xfrm>
                  <a:off x="2498453" y="914400"/>
                  <a:ext cx="974453" cy="974632"/>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900" dirty="0" smtClean="0">
                      <a:solidFill>
                        <a:schemeClr val="bg1"/>
                      </a:solidFill>
                      <a:latin typeface="Century Gothic"/>
                      <a:cs typeface="Century Gothic"/>
                    </a:rPr>
                    <a:t>Comodo</a:t>
                  </a:r>
                </a:p>
                <a:p>
                  <a:pPr algn="ctr" eaLnBrk="1" fontAlgn="auto" hangingPunct="1">
                    <a:spcBef>
                      <a:spcPts val="0"/>
                    </a:spcBef>
                    <a:spcAft>
                      <a:spcPts val="0"/>
                    </a:spcAft>
                    <a:defRPr/>
                  </a:pPr>
                  <a:r>
                    <a:rPr lang="en-US" sz="900" dirty="0" smtClean="0">
                      <a:solidFill>
                        <a:schemeClr val="bg1"/>
                      </a:solidFill>
                      <a:latin typeface="Century Gothic"/>
                      <a:cs typeface="Century Gothic"/>
                    </a:rPr>
                    <a:t>Root CA</a:t>
                  </a:r>
                  <a:endParaRPr lang="en-US" sz="900" dirty="0">
                    <a:solidFill>
                      <a:schemeClr val="bg1"/>
                    </a:solidFill>
                    <a:latin typeface="Century Gothic"/>
                    <a:cs typeface="Century Gothic"/>
                  </a:endParaRPr>
                </a:p>
              </p:txBody>
            </p:sp>
            <p:sp>
              <p:nvSpPr>
                <p:cNvPr id="11" name="Oval 10"/>
                <p:cNvSpPr/>
                <p:nvPr/>
              </p:nvSpPr>
              <p:spPr bwMode="auto">
                <a:xfrm>
                  <a:off x="1524000" y="2514600"/>
                  <a:ext cx="974453" cy="974632"/>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lvl="0" algn="ctr">
                    <a:defRPr/>
                  </a:pPr>
                  <a:r>
                    <a:rPr lang="en-US" sz="900" dirty="0">
                      <a:solidFill>
                        <a:prstClr val="white"/>
                      </a:solidFill>
                      <a:latin typeface="Century Gothic"/>
                      <a:cs typeface="Century Gothic"/>
                    </a:rPr>
                    <a:t>Comodo Trusted Partner</a:t>
                  </a:r>
                </a:p>
              </p:txBody>
            </p:sp>
            <p:cxnSp>
              <p:nvCxnSpPr>
                <p:cNvPr id="12" name="Straight Arrow Connector 40"/>
                <p:cNvCxnSpPr>
                  <a:cxnSpLocks noChangeShapeType="1"/>
                </p:cNvCxnSpPr>
                <p:nvPr/>
              </p:nvCxnSpPr>
              <p:spPr bwMode="auto">
                <a:xfrm rot="5400000">
                  <a:off x="1942043" y="1815485"/>
                  <a:ext cx="768300" cy="629931"/>
                </a:xfrm>
                <a:prstGeom prst="straightConnector1">
                  <a:avLst/>
                </a:prstGeom>
                <a:noFill/>
                <a:ln w="53975">
                  <a:solidFill>
                    <a:schemeClr val="tx1"/>
                  </a:solidFill>
                  <a:round/>
                  <a:headEnd/>
                  <a:tailEnd type="triangle" w="med" len="med"/>
                </a:ln>
              </p:spPr>
            </p:cxnSp>
            <p:cxnSp>
              <p:nvCxnSpPr>
                <p:cNvPr id="13" name="Straight Arrow Connector 40"/>
                <p:cNvCxnSpPr>
                  <a:cxnSpLocks noChangeShapeType="1"/>
                </p:cNvCxnSpPr>
                <p:nvPr/>
              </p:nvCxnSpPr>
              <p:spPr bwMode="auto">
                <a:xfrm rot="16200000" flipH="1">
                  <a:off x="3241990" y="1834511"/>
                  <a:ext cx="806354" cy="629932"/>
                </a:xfrm>
                <a:prstGeom prst="straightConnector1">
                  <a:avLst/>
                </a:prstGeom>
                <a:noFill/>
                <a:ln w="53975">
                  <a:solidFill>
                    <a:schemeClr val="tx1"/>
                  </a:solidFill>
                  <a:round/>
                  <a:headEnd/>
                  <a:tailEnd type="triangle" w="med" len="med"/>
                </a:ln>
              </p:spPr>
            </p:cxnSp>
            <p:sp>
              <p:nvSpPr>
                <p:cNvPr id="14" name="Oval 13"/>
                <p:cNvSpPr/>
                <p:nvPr/>
              </p:nvSpPr>
              <p:spPr bwMode="auto">
                <a:xfrm>
                  <a:off x="549547" y="4076746"/>
                  <a:ext cx="974453" cy="974632"/>
                </a:xfrm>
                <a:prstGeom prst="ellipse">
                  <a:avLst/>
                </a:prstGeom>
                <a:gradFill flip="none" rotWithShape="1">
                  <a:gsLst>
                    <a:gs pos="0">
                      <a:srgbClr val="154D15"/>
                    </a:gs>
                    <a:gs pos="100000">
                      <a:srgbClr val="00FF00"/>
                    </a:gs>
                  </a:gsLst>
                  <a:path path="circle">
                    <a:fillToRect l="100000" t="100000"/>
                  </a:path>
                  <a:tileRect r="-100000" b="-100000"/>
                </a:gradFill>
                <a:ln w="9525" cap="flat" cmpd="sng" algn="ctr">
                  <a:solidFill>
                    <a:srgbClr val="154D15"/>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1600" dirty="0">
                      <a:solidFill>
                        <a:srgbClr val="FFFFFF"/>
                      </a:solidFill>
                      <a:latin typeface="Century Gothic"/>
                      <a:cs typeface="Century Gothic"/>
                    </a:rPr>
                    <a:t>User</a:t>
                  </a:r>
                  <a:r>
                    <a:rPr lang="en-US" sz="1600" baseline="-25000" dirty="0">
                      <a:solidFill>
                        <a:srgbClr val="FFFFFF"/>
                      </a:solidFill>
                      <a:latin typeface="Century Gothic"/>
                      <a:cs typeface="Century Gothic"/>
                    </a:rPr>
                    <a:t>1</a:t>
                  </a:r>
                  <a:endParaRPr lang="en-US" sz="1600" dirty="0">
                    <a:solidFill>
                      <a:srgbClr val="FFFFFF"/>
                    </a:solidFill>
                    <a:latin typeface="Century Gothic"/>
                    <a:cs typeface="Century Gothic"/>
                  </a:endParaRPr>
                </a:p>
              </p:txBody>
            </p:sp>
            <p:cxnSp>
              <p:nvCxnSpPr>
                <p:cNvPr id="15" name="Straight Arrow Connector 40"/>
                <p:cNvCxnSpPr>
                  <a:cxnSpLocks noChangeShapeType="1"/>
                </p:cNvCxnSpPr>
                <p:nvPr/>
              </p:nvCxnSpPr>
              <p:spPr bwMode="auto">
                <a:xfrm rot="5400000">
                  <a:off x="986617" y="3396658"/>
                  <a:ext cx="730246" cy="629931"/>
                </a:xfrm>
                <a:prstGeom prst="straightConnector1">
                  <a:avLst/>
                </a:prstGeom>
                <a:noFill/>
                <a:ln w="53975">
                  <a:solidFill>
                    <a:schemeClr val="tx1"/>
                  </a:solidFill>
                  <a:round/>
                  <a:headEnd/>
                  <a:tailEnd type="triangle" w="med" len="med"/>
                </a:ln>
              </p:spPr>
            </p:cxnSp>
            <p:cxnSp>
              <p:nvCxnSpPr>
                <p:cNvPr id="16" name="Straight Arrow Connector 40"/>
                <p:cNvCxnSpPr>
                  <a:cxnSpLocks noChangeShapeType="1"/>
                </p:cNvCxnSpPr>
                <p:nvPr/>
              </p:nvCxnSpPr>
              <p:spPr bwMode="auto">
                <a:xfrm rot="16200000" flipH="1">
                  <a:off x="2286564" y="3415684"/>
                  <a:ext cx="768300" cy="629932"/>
                </a:xfrm>
                <a:prstGeom prst="straightConnector1">
                  <a:avLst/>
                </a:prstGeom>
                <a:noFill/>
                <a:ln w="53975">
                  <a:solidFill>
                    <a:schemeClr val="tx1"/>
                  </a:solidFill>
                  <a:round/>
                  <a:headEnd/>
                  <a:tailEnd type="triangle" w="med" len="med"/>
                </a:ln>
              </p:spPr>
            </p:cxnSp>
            <p:sp>
              <p:nvSpPr>
                <p:cNvPr id="17" name="Oval 16"/>
                <p:cNvSpPr/>
                <p:nvPr/>
              </p:nvSpPr>
              <p:spPr bwMode="auto">
                <a:xfrm>
                  <a:off x="3482601" y="2552654"/>
                  <a:ext cx="974453" cy="974632"/>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r>
                    <a:rPr lang="en-US" sz="900" dirty="0">
                      <a:solidFill>
                        <a:schemeClr val="bg1"/>
                      </a:solidFill>
                      <a:latin typeface="Century Gothic"/>
                      <a:cs typeface="Century Gothic"/>
                    </a:rPr>
                    <a:t>Comodo Trusted Partner</a:t>
                  </a:r>
                </a:p>
              </p:txBody>
            </p:sp>
          </p:grpSp>
          <p:sp>
            <p:nvSpPr>
              <p:cNvPr id="8" name="Oval 7"/>
              <p:cNvSpPr/>
              <p:nvPr/>
            </p:nvSpPr>
            <p:spPr bwMode="auto">
              <a:xfrm>
                <a:off x="2498453" y="4522857"/>
                <a:ext cx="974453" cy="974632"/>
              </a:xfrm>
              <a:prstGeom prst="ellipse">
                <a:avLst/>
              </a:prstGeom>
              <a:gradFill flip="none" rotWithShape="1">
                <a:gsLst>
                  <a:gs pos="0">
                    <a:srgbClr val="154D15"/>
                  </a:gs>
                  <a:gs pos="100000">
                    <a:srgbClr val="00FF00"/>
                  </a:gs>
                </a:gsLst>
                <a:path path="circle">
                  <a:fillToRect l="100000" t="100000"/>
                </a:path>
                <a:tileRect r="-100000" b="-100000"/>
              </a:gradFill>
              <a:ln w="9525" cap="flat" cmpd="sng" algn="ctr">
                <a:solidFill>
                  <a:srgbClr val="154D15"/>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1600" dirty="0">
                    <a:solidFill>
                      <a:srgbClr val="FFFFFF"/>
                    </a:solidFill>
                    <a:latin typeface="Century Gothic"/>
                    <a:cs typeface="Century Gothic"/>
                  </a:rPr>
                  <a:t>User</a:t>
                </a:r>
                <a:r>
                  <a:rPr lang="en-US" sz="1600" baseline="-25000" dirty="0">
                    <a:solidFill>
                      <a:srgbClr val="FFFFFF"/>
                    </a:solidFill>
                    <a:latin typeface="Century Gothic"/>
                    <a:cs typeface="Century Gothic"/>
                  </a:rPr>
                  <a:t>2</a:t>
                </a:r>
                <a:endParaRPr lang="en-US" sz="1600" dirty="0">
                  <a:solidFill>
                    <a:srgbClr val="FFFFFF"/>
                  </a:solidFill>
                  <a:latin typeface="Century Gothic"/>
                  <a:cs typeface="Century Gothic"/>
                </a:endParaRPr>
              </a:p>
            </p:txBody>
          </p:sp>
        </p:grpSp>
        <p:cxnSp>
          <p:nvCxnSpPr>
            <p:cNvPr id="33" name="Straight Arrow Connector 40"/>
            <p:cNvCxnSpPr>
              <a:cxnSpLocks noChangeShapeType="1"/>
              <a:stCxn id="17" idx="5"/>
              <a:endCxn id="34" idx="0"/>
            </p:cNvCxnSpPr>
            <p:nvPr/>
          </p:nvCxnSpPr>
          <p:spPr bwMode="auto">
            <a:xfrm>
              <a:off x="3970339" y="3792571"/>
              <a:ext cx="629967" cy="730286"/>
            </a:xfrm>
            <a:prstGeom prst="straightConnector1">
              <a:avLst/>
            </a:prstGeom>
            <a:noFill/>
            <a:ln w="53975">
              <a:solidFill>
                <a:schemeClr val="tx1"/>
              </a:solidFill>
              <a:round/>
              <a:headEnd/>
              <a:tailEnd type="triangle" w="med" len="med"/>
            </a:ln>
          </p:spPr>
        </p:cxnSp>
        <p:sp>
          <p:nvSpPr>
            <p:cNvPr id="34" name="Oval 33"/>
            <p:cNvSpPr/>
            <p:nvPr/>
          </p:nvSpPr>
          <p:spPr bwMode="auto">
            <a:xfrm>
              <a:off x="4113079" y="4522857"/>
              <a:ext cx="974453" cy="974632"/>
            </a:xfrm>
            <a:prstGeom prst="ellipse">
              <a:avLst/>
            </a:prstGeom>
            <a:gradFill flip="none" rotWithShape="1">
              <a:gsLst>
                <a:gs pos="0">
                  <a:srgbClr val="154D15"/>
                </a:gs>
                <a:gs pos="100000">
                  <a:srgbClr val="00FF00"/>
                </a:gs>
              </a:gsLst>
              <a:path path="circle">
                <a:fillToRect l="100000" t="100000"/>
              </a:path>
              <a:tileRect r="-100000" b="-100000"/>
            </a:gradFill>
            <a:ln w="9525" cap="flat" cmpd="sng" algn="ctr">
              <a:solidFill>
                <a:srgbClr val="154D15"/>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1600" dirty="0" smtClean="0">
                  <a:solidFill>
                    <a:srgbClr val="FFFFFF"/>
                  </a:solidFill>
                  <a:latin typeface="Century Gothic"/>
                  <a:cs typeface="Century Gothic"/>
                </a:rPr>
                <a:t>User</a:t>
              </a:r>
              <a:r>
                <a:rPr lang="en-US" sz="1600" baseline="-25000" dirty="0" smtClean="0">
                  <a:solidFill>
                    <a:srgbClr val="FFFFFF"/>
                  </a:solidFill>
                  <a:latin typeface="Century Gothic"/>
                  <a:cs typeface="Century Gothic"/>
                </a:rPr>
                <a:t>3</a:t>
              </a:r>
              <a:endParaRPr lang="en-US" sz="1600" dirty="0">
                <a:solidFill>
                  <a:srgbClr val="FFFFFF"/>
                </a:solidFill>
                <a:latin typeface="Century Gothic"/>
                <a:cs typeface="Century Gothic"/>
              </a:endParaRPr>
            </a:p>
          </p:txBody>
        </p:sp>
      </p:grpSp>
      <p:sp>
        <p:nvSpPr>
          <p:cNvPr id="27" name="Rectangle 26"/>
          <p:cNvSpPr/>
          <p:nvPr/>
        </p:nvSpPr>
        <p:spPr>
          <a:xfrm>
            <a:off x="3982771" y="1711163"/>
            <a:ext cx="2637248" cy="307777"/>
          </a:xfrm>
          <a:prstGeom prst="rect">
            <a:avLst/>
          </a:prstGeom>
        </p:spPr>
        <p:txBody>
          <a:bodyPr wrap="none">
            <a:spAutoFit/>
          </a:bodyPr>
          <a:lstStyle/>
          <a:p>
            <a:r>
              <a:rPr lang="en-US" sz="1400" dirty="0" smtClean="0">
                <a:solidFill>
                  <a:srgbClr val="000000"/>
                </a:solidFill>
                <a:latin typeface="Century Gothic"/>
                <a:cs typeface="Century Gothic"/>
              </a:rPr>
              <a:t>“I certify that this is Google.”</a:t>
            </a:r>
          </a:p>
        </p:txBody>
      </p:sp>
      <p:cxnSp>
        <p:nvCxnSpPr>
          <p:cNvPr id="21" name="Straight Arrow Connector 40"/>
          <p:cNvCxnSpPr>
            <a:cxnSpLocks noChangeShapeType="1"/>
            <a:stCxn id="10" idx="6"/>
          </p:cNvCxnSpPr>
          <p:nvPr/>
        </p:nvCxnSpPr>
        <p:spPr bwMode="auto">
          <a:xfrm>
            <a:off x="3201290" y="1790696"/>
            <a:ext cx="3326520" cy="1275474"/>
          </a:xfrm>
          <a:prstGeom prst="straightConnector1">
            <a:avLst/>
          </a:prstGeom>
          <a:noFill/>
          <a:ln w="53975">
            <a:solidFill>
              <a:srgbClr val="FF0000"/>
            </a:solidFill>
            <a:round/>
            <a:headEnd/>
            <a:tailEnd type="triangle" w="med" len="med"/>
          </a:ln>
        </p:spPr>
      </p:cxnSp>
      <p:sp>
        <p:nvSpPr>
          <p:cNvPr id="20" name="Slide Number Placeholder 19"/>
          <p:cNvSpPr>
            <a:spLocks noGrp="1"/>
          </p:cNvSpPr>
          <p:nvPr>
            <p:ph type="sldNum" sz="quarter" idx="12"/>
          </p:nvPr>
        </p:nvSpPr>
        <p:spPr/>
        <p:txBody>
          <a:bodyPr/>
          <a:lstStyle/>
          <a:p>
            <a:fld id="{A7E347E3-C33F-6F47-AC47-1BCADEE5EFCC}" type="slidenum">
              <a:rPr lang="en-US" smtClean="0"/>
              <a:t>151</a:t>
            </a:fld>
            <a:endParaRPr lang="en-US" dirty="0"/>
          </a:p>
        </p:txBody>
      </p:sp>
      <p:sp>
        <p:nvSpPr>
          <p:cNvPr id="25" name="Oval 24"/>
          <p:cNvSpPr/>
          <p:nvPr/>
        </p:nvSpPr>
        <p:spPr bwMode="auto">
          <a:xfrm>
            <a:off x="6385070" y="2923437"/>
            <a:ext cx="974687" cy="974643"/>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r>
              <a:rPr lang="en-US" sz="900" dirty="0" smtClean="0">
                <a:solidFill>
                  <a:schemeClr val="bg1"/>
                </a:solidFill>
                <a:latin typeface="Century Gothic"/>
                <a:cs typeface="Century Gothic"/>
              </a:rPr>
              <a:t>Attacker</a:t>
            </a:r>
            <a:endParaRPr lang="en-US" sz="900" dirty="0">
              <a:solidFill>
                <a:schemeClr val="bg1"/>
              </a:solidFill>
              <a:latin typeface="Century Gothic"/>
              <a:cs typeface="Century Gothic"/>
            </a:endParaRPr>
          </a:p>
        </p:txBody>
      </p:sp>
    </p:spTree>
    <p:extLst>
      <p:ext uri="{BB962C8B-B14F-4D97-AF65-F5344CB8AC3E}">
        <p14:creationId xmlns:p14="http://schemas.microsoft.com/office/powerpoint/2010/main" val="3562954909"/>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a:solidFill>
                  <a:schemeClr val="bg1"/>
                </a:solidFill>
              </a:rPr>
              <a:t>Centralized Trust</a:t>
            </a:r>
          </a:p>
        </p:txBody>
      </p:sp>
      <p:sp>
        <p:nvSpPr>
          <p:cNvPr id="19" name="Text Placeholder 8"/>
          <p:cNvSpPr>
            <a:spLocks noGrp="1"/>
          </p:cNvSpPr>
          <p:nvPr>
            <p:ph type="body" sz="quarter" idx="14"/>
          </p:nvPr>
        </p:nvSpPr>
        <p:spPr>
          <a:xfrm>
            <a:off x="0" y="6334780"/>
            <a:ext cx="9144000" cy="523220"/>
          </a:xfrm>
          <a:solidFill>
            <a:schemeClr val="accent1">
              <a:lumMod val="75000"/>
            </a:schemeClr>
          </a:solidFill>
        </p:spPr>
        <p:txBody>
          <a:bodyPr vert="horz" lIns="91440" tIns="45720" rIns="91440" bIns="45720" rtlCol="0">
            <a:spAutoFit/>
          </a:bodyPr>
          <a:lstStyle/>
          <a:p>
            <a:r>
              <a:rPr lang="en-US" dirty="0" smtClean="0">
                <a:solidFill>
                  <a:schemeClr val="bg1"/>
                </a:solidFill>
                <a:latin typeface="Century Gothic"/>
                <a:cs typeface="Century Gothic"/>
              </a:rPr>
              <a:t>The </a:t>
            </a:r>
            <a:r>
              <a:rPr lang="en-US" dirty="0">
                <a:solidFill>
                  <a:schemeClr val="bg1"/>
                </a:solidFill>
                <a:latin typeface="Century Gothic"/>
                <a:cs typeface="Century Gothic"/>
              </a:rPr>
              <a:t>Comodo Attack</a:t>
            </a:r>
          </a:p>
        </p:txBody>
      </p:sp>
      <p:grpSp>
        <p:nvGrpSpPr>
          <p:cNvPr id="9" name="Group 8"/>
          <p:cNvGrpSpPr/>
          <p:nvPr/>
        </p:nvGrpSpPr>
        <p:grpSpPr>
          <a:xfrm>
            <a:off x="277230" y="1303374"/>
            <a:ext cx="4882897" cy="4175101"/>
            <a:chOff x="204635" y="1322388"/>
            <a:chExt cx="4882897" cy="4175101"/>
          </a:xfrm>
        </p:grpSpPr>
        <p:grpSp>
          <p:nvGrpSpPr>
            <p:cNvPr id="4" name="Group 3"/>
            <p:cNvGrpSpPr/>
            <p:nvPr/>
          </p:nvGrpSpPr>
          <p:grpSpPr>
            <a:xfrm>
              <a:off x="204635" y="1322388"/>
              <a:ext cx="3908444" cy="4175101"/>
              <a:chOff x="549275" y="1322388"/>
              <a:chExt cx="3908444" cy="4175101"/>
            </a:xfrm>
          </p:grpSpPr>
          <p:grpSp>
            <p:nvGrpSpPr>
              <p:cNvPr id="5" name="Group 34"/>
              <p:cNvGrpSpPr>
                <a:grpSpLocks/>
              </p:cNvGrpSpPr>
              <p:nvPr/>
            </p:nvGrpSpPr>
            <p:grpSpPr bwMode="auto">
              <a:xfrm>
                <a:off x="549275" y="1322388"/>
                <a:ext cx="3908444" cy="4137025"/>
                <a:chOff x="549547" y="914400"/>
                <a:chExt cx="3907507" cy="4136978"/>
              </a:xfrm>
            </p:grpSpPr>
            <p:sp>
              <p:nvSpPr>
                <p:cNvPr id="10" name="Oval 9"/>
                <p:cNvSpPr/>
                <p:nvPr/>
              </p:nvSpPr>
              <p:spPr bwMode="auto">
                <a:xfrm>
                  <a:off x="2498453" y="914400"/>
                  <a:ext cx="974453" cy="974632"/>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900" dirty="0" smtClean="0">
                      <a:solidFill>
                        <a:schemeClr val="bg1"/>
                      </a:solidFill>
                      <a:latin typeface="Century Gothic"/>
                      <a:cs typeface="Century Gothic"/>
                    </a:rPr>
                    <a:t>Comodo</a:t>
                  </a:r>
                </a:p>
                <a:p>
                  <a:pPr algn="ctr" eaLnBrk="1" fontAlgn="auto" hangingPunct="1">
                    <a:spcBef>
                      <a:spcPts val="0"/>
                    </a:spcBef>
                    <a:spcAft>
                      <a:spcPts val="0"/>
                    </a:spcAft>
                    <a:defRPr/>
                  </a:pPr>
                  <a:r>
                    <a:rPr lang="en-US" sz="900" dirty="0" smtClean="0">
                      <a:solidFill>
                        <a:schemeClr val="bg1"/>
                      </a:solidFill>
                      <a:latin typeface="Century Gothic"/>
                      <a:cs typeface="Century Gothic"/>
                    </a:rPr>
                    <a:t>Root CA</a:t>
                  </a:r>
                  <a:endParaRPr lang="en-US" sz="900" dirty="0">
                    <a:solidFill>
                      <a:schemeClr val="bg1"/>
                    </a:solidFill>
                    <a:latin typeface="Century Gothic"/>
                    <a:cs typeface="Century Gothic"/>
                  </a:endParaRPr>
                </a:p>
              </p:txBody>
            </p:sp>
            <p:sp>
              <p:nvSpPr>
                <p:cNvPr id="11" name="Oval 10"/>
                <p:cNvSpPr/>
                <p:nvPr/>
              </p:nvSpPr>
              <p:spPr bwMode="auto">
                <a:xfrm>
                  <a:off x="1524000" y="2514600"/>
                  <a:ext cx="974453" cy="974632"/>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lvl="0" algn="ctr">
                    <a:defRPr/>
                  </a:pPr>
                  <a:r>
                    <a:rPr lang="en-US" sz="900" dirty="0">
                      <a:solidFill>
                        <a:prstClr val="white"/>
                      </a:solidFill>
                      <a:latin typeface="Century Gothic"/>
                      <a:cs typeface="Century Gothic"/>
                    </a:rPr>
                    <a:t>Comodo Trusted Partner</a:t>
                  </a:r>
                </a:p>
              </p:txBody>
            </p:sp>
            <p:cxnSp>
              <p:nvCxnSpPr>
                <p:cNvPr id="12" name="Straight Arrow Connector 40"/>
                <p:cNvCxnSpPr>
                  <a:cxnSpLocks noChangeShapeType="1"/>
                </p:cNvCxnSpPr>
                <p:nvPr/>
              </p:nvCxnSpPr>
              <p:spPr bwMode="auto">
                <a:xfrm rot="5400000">
                  <a:off x="1942043" y="1815485"/>
                  <a:ext cx="768300" cy="629931"/>
                </a:xfrm>
                <a:prstGeom prst="straightConnector1">
                  <a:avLst/>
                </a:prstGeom>
                <a:noFill/>
                <a:ln w="53975">
                  <a:solidFill>
                    <a:schemeClr val="tx1"/>
                  </a:solidFill>
                  <a:round/>
                  <a:headEnd/>
                  <a:tailEnd type="triangle" w="med" len="med"/>
                </a:ln>
              </p:spPr>
            </p:cxnSp>
            <p:cxnSp>
              <p:nvCxnSpPr>
                <p:cNvPr id="13" name="Straight Arrow Connector 40"/>
                <p:cNvCxnSpPr>
                  <a:cxnSpLocks noChangeShapeType="1"/>
                </p:cNvCxnSpPr>
                <p:nvPr/>
              </p:nvCxnSpPr>
              <p:spPr bwMode="auto">
                <a:xfrm rot="16200000" flipH="1">
                  <a:off x="3241990" y="1834511"/>
                  <a:ext cx="806354" cy="629932"/>
                </a:xfrm>
                <a:prstGeom prst="straightConnector1">
                  <a:avLst/>
                </a:prstGeom>
                <a:noFill/>
                <a:ln w="53975">
                  <a:solidFill>
                    <a:schemeClr val="tx1"/>
                  </a:solidFill>
                  <a:round/>
                  <a:headEnd/>
                  <a:tailEnd type="triangle" w="med" len="med"/>
                </a:ln>
              </p:spPr>
            </p:cxnSp>
            <p:sp>
              <p:nvSpPr>
                <p:cNvPr id="14" name="Oval 13"/>
                <p:cNvSpPr/>
                <p:nvPr/>
              </p:nvSpPr>
              <p:spPr bwMode="auto">
                <a:xfrm>
                  <a:off x="549547" y="4076746"/>
                  <a:ext cx="974453" cy="974632"/>
                </a:xfrm>
                <a:prstGeom prst="ellipse">
                  <a:avLst/>
                </a:prstGeom>
                <a:gradFill flip="none" rotWithShape="1">
                  <a:gsLst>
                    <a:gs pos="0">
                      <a:srgbClr val="154D15"/>
                    </a:gs>
                    <a:gs pos="100000">
                      <a:srgbClr val="00FF00"/>
                    </a:gs>
                  </a:gsLst>
                  <a:path path="circle">
                    <a:fillToRect l="100000" t="100000"/>
                  </a:path>
                  <a:tileRect r="-100000" b="-100000"/>
                </a:gradFill>
                <a:ln w="9525" cap="flat" cmpd="sng" algn="ctr">
                  <a:solidFill>
                    <a:srgbClr val="154D15"/>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1600" dirty="0">
                      <a:solidFill>
                        <a:srgbClr val="FFFFFF"/>
                      </a:solidFill>
                      <a:latin typeface="Century Gothic"/>
                      <a:cs typeface="Century Gothic"/>
                    </a:rPr>
                    <a:t>User</a:t>
                  </a:r>
                  <a:r>
                    <a:rPr lang="en-US" sz="1600" baseline="-25000" dirty="0">
                      <a:solidFill>
                        <a:srgbClr val="FFFFFF"/>
                      </a:solidFill>
                      <a:latin typeface="Century Gothic"/>
                      <a:cs typeface="Century Gothic"/>
                    </a:rPr>
                    <a:t>1</a:t>
                  </a:r>
                  <a:endParaRPr lang="en-US" sz="1600" dirty="0">
                    <a:solidFill>
                      <a:srgbClr val="FFFFFF"/>
                    </a:solidFill>
                    <a:latin typeface="Century Gothic"/>
                    <a:cs typeface="Century Gothic"/>
                  </a:endParaRPr>
                </a:p>
              </p:txBody>
            </p:sp>
            <p:cxnSp>
              <p:nvCxnSpPr>
                <p:cNvPr id="15" name="Straight Arrow Connector 40"/>
                <p:cNvCxnSpPr>
                  <a:cxnSpLocks noChangeShapeType="1"/>
                </p:cNvCxnSpPr>
                <p:nvPr/>
              </p:nvCxnSpPr>
              <p:spPr bwMode="auto">
                <a:xfrm rot="5400000">
                  <a:off x="986617" y="3396658"/>
                  <a:ext cx="730246" cy="629931"/>
                </a:xfrm>
                <a:prstGeom prst="straightConnector1">
                  <a:avLst/>
                </a:prstGeom>
                <a:noFill/>
                <a:ln w="53975">
                  <a:solidFill>
                    <a:schemeClr val="tx1"/>
                  </a:solidFill>
                  <a:round/>
                  <a:headEnd/>
                  <a:tailEnd type="triangle" w="med" len="med"/>
                </a:ln>
              </p:spPr>
            </p:cxnSp>
            <p:cxnSp>
              <p:nvCxnSpPr>
                <p:cNvPr id="16" name="Straight Arrow Connector 40"/>
                <p:cNvCxnSpPr>
                  <a:cxnSpLocks noChangeShapeType="1"/>
                </p:cNvCxnSpPr>
                <p:nvPr/>
              </p:nvCxnSpPr>
              <p:spPr bwMode="auto">
                <a:xfrm rot="16200000" flipH="1">
                  <a:off x="2286564" y="3415684"/>
                  <a:ext cx="768300" cy="629932"/>
                </a:xfrm>
                <a:prstGeom prst="straightConnector1">
                  <a:avLst/>
                </a:prstGeom>
                <a:noFill/>
                <a:ln w="53975">
                  <a:solidFill>
                    <a:schemeClr val="tx1"/>
                  </a:solidFill>
                  <a:round/>
                  <a:headEnd/>
                  <a:tailEnd type="triangle" w="med" len="med"/>
                </a:ln>
              </p:spPr>
            </p:cxnSp>
            <p:sp>
              <p:nvSpPr>
                <p:cNvPr id="17" name="Oval 16"/>
                <p:cNvSpPr/>
                <p:nvPr/>
              </p:nvSpPr>
              <p:spPr bwMode="auto">
                <a:xfrm>
                  <a:off x="3482601" y="2552654"/>
                  <a:ext cx="974453" cy="974632"/>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r>
                    <a:rPr lang="en-US" sz="900" dirty="0">
                      <a:solidFill>
                        <a:schemeClr val="bg1"/>
                      </a:solidFill>
                      <a:latin typeface="Century Gothic"/>
                      <a:cs typeface="Century Gothic"/>
                    </a:rPr>
                    <a:t>Comodo Trusted Partner</a:t>
                  </a:r>
                </a:p>
              </p:txBody>
            </p:sp>
          </p:grpSp>
          <p:sp>
            <p:nvSpPr>
              <p:cNvPr id="8" name="Oval 7"/>
              <p:cNvSpPr/>
              <p:nvPr/>
            </p:nvSpPr>
            <p:spPr bwMode="auto">
              <a:xfrm>
                <a:off x="2498453" y="4522857"/>
                <a:ext cx="974453" cy="974632"/>
              </a:xfrm>
              <a:prstGeom prst="ellipse">
                <a:avLst/>
              </a:prstGeom>
              <a:gradFill flip="none" rotWithShape="1">
                <a:gsLst>
                  <a:gs pos="0">
                    <a:srgbClr val="154D15"/>
                  </a:gs>
                  <a:gs pos="100000">
                    <a:srgbClr val="00FF00"/>
                  </a:gs>
                </a:gsLst>
                <a:path path="circle">
                  <a:fillToRect l="100000" t="100000"/>
                </a:path>
                <a:tileRect r="-100000" b="-100000"/>
              </a:gradFill>
              <a:ln w="9525" cap="flat" cmpd="sng" algn="ctr">
                <a:solidFill>
                  <a:srgbClr val="154D15"/>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1600" dirty="0">
                    <a:solidFill>
                      <a:srgbClr val="FFFFFF"/>
                    </a:solidFill>
                    <a:latin typeface="Century Gothic"/>
                    <a:cs typeface="Century Gothic"/>
                  </a:rPr>
                  <a:t>User</a:t>
                </a:r>
                <a:r>
                  <a:rPr lang="en-US" sz="1600" baseline="-25000" dirty="0">
                    <a:solidFill>
                      <a:srgbClr val="FFFFFF"/>
                    </a:solidFill>
                    <a:latin typeface="Century Gothic"/>
                    <a:cs typeface="Century Gothic"/>
                  </a:rPr>
                  <a:t>2</a:t>
                </a:r>
                <a:endParaRPr lang="en-US" sz="1600" dirty="0">
                  <a:solidFill>
                    <a:srgbClr val="FFFFFF"/>
                  </a:solidFill>
                  <a:latin typeface="Century Gothic"/>
                  <a:cs typeface="Century Gothic"/>
                </a:endParaRPr>
              </a:p>
            </p:txBody>
          </p:sp>
        </p:grpSp>
        <p:cxnSp>
          <p:nvCxnSpPr>
            <p:cNvPr id="33" name="Straight Arrow Connector 40"/>
            <p:cNvCxnSpPr>
              <a:cxnSpLocks noChangeShapeType="1"/>
              <a:stCxn id="17" idx="5"/>
              <a:endCxn id="34" idx="0"/>
            </p:cNvCxnSpPr>
            <p:nvPr/>
          </p:nvCxnSpPr>
          <p:spPr bwMode="auto">
            <a:xfrm>
              <a:off x="3970339" y="3792571"/>
              <a:ext cx="629967" cy="730286"/>
            </a:xfrm>
            <a:prstGeom prst="straightConnector1">
              <a:avLst/>
            </a:prstGeom>
            <a:noFill/>
            <a:ln w="53975">
              <a:solidFill>
                <a:schemeClr val="tx1"/>
              </a:solidFill>
              <a:round/>
              <a:headEnd/>
              <a:tailEnd type="triangle" w="med" len="med"/>
            </a:ln>
          </p:spPr>
        </p:cxnSp>
        <p:sp>
          <p:nvSpPr>
            <p:cNvPr id="34" name="Oval 33"/>
            <p:cNvSpPr/>
            <p:nvPr/>
          </p:nvSpPr>
          <p:spPr bwMode="auto">
            <a:xfrm>
              <a:off x="4113079" y="4522857"/>
              <a:ext cx="974453" cy="974632"/>
            </a:xfrm>
            <a:prstGeom prst="ellipse">
              <a:avLst/>
            </a:prstGeom>
            <a:gradFill flip="none" rotWithShape="1">
              <a:gsLst>
                <a:gs pos="0">
                  <a:srgbClr val="154D15"/>
                </a:gs>
                <a:gs pos="100000">
                  <a:srgbClr val="00FF00"/>
                </a:gs>
              </a:gsLst>
              <a:path path="circle">
                <a:fillToRect l="100000" t="100000"/>
              </a:path>
              <a:tileRect r="-100000" b="-100000"/>
            </a:gradFill>
            <a:ln w="9525" cap="flat" cmpd="sng" algn="ctr">
              <a:solidFill>
                <a:srgbClr val="154D15"/>
              </a:solidFill>
              <a:prstDash val="solid"/>
            </a:ln>
            <a:effectLst>
              <a:outerShdw blurRad="40000" dist="23000" dir="5400000" rotWithShape="0">
                <a:srgbClr val="000000">
                  <a:alpha val="35000"/>
                </a:srgbClr>
              </a:outerShdw>
            </a:effectLst>
          </p:spPr>
          <p:txBody>
            <a:bodyPr anchor="ctr"/>
            <a:lstStyle/>
            <a:p>
              <a:pPr algn="ctr" eaLnBrk="1" fontAlgn="auto" hangingPunct="1">
                <a:spcBef>
                  <a:spcPts val="0"/>
                </a:spcBef>
                <a:spcAft>
                  <a:spcPts val="0"/>
                </a:spcAft>
                <a:defRPr/>
              </a:pPr>
              <a:r>
                <a:rPr lang="en-US" sz="1600" dirty="0" smtClean="0">
                  <a:solidFill>
                    <a:srgbClr val="FFFFFF"/>
                  </a:solidFill>
                  <a:latin typeface="Century Gothic"/>
                  <a:cs typeface="Century Gothic"/>
                </a:rPr>
                <a:t>User</a:t>
              </a:r>
              <a:r>
                <a:rPr lang="en-US" sz="1600" baseline="-25000" dirty="0" smtClean="0">
                  <a:solidFill>
                    <a:srgbClr val="FFFFFF"/>
                  </a:solidFill>
                  <a:latin typeface="Century Gothic"/>
                  <a:cs typeface="Century Gothic"/>
                </a:rPr>
                <a:t>3</a:t>
              </a:r>
              <a:endParaRPr lang="en-US" sz="1600" dirty="0">
                <a:solidFill>
                  <a:srgbClr val="FFFFFF"/>
                </a:solidFill>
                <a:latin typeface="Century Gothic"/>
                <a:cs typeface="Century Gothic"/>
              </a:endParaRPr>
            </a:p>
          </p:txBody>
        </p:sp>
      </p:grpSp>
      <p:sp>
        <p:nvSpPr>
          <p:cNvPr id="27" name="Rectangle 26"/>
          <p:cNvSpPr/>
          <p:nvPr/>
        </p:nvSpPr>
        <p:spPr>
          <a:xfrm>
            <a:off x="7432104" y="3240091"/>
            <a:ext cx="1402948" cy="307777"/>
          </a:xfrm>
          <a:prstGeom prst="rect">
            <a:avLst/>
          </a:prstGeom>
        </p:spPr>
        <p:txBody>
          <a:bodyPr wrap="none">
            <a:spAutoFit/>
          </a:bodyPr>
          <a:lstStyle/>
          <a:p>
            <a:r>
              <a:rPr lang="en-US" sz="1400" dirty="0" smtClean="0">
                <a:solidFill>
                  <a:srgbClr val="000000"/>
                </a:solidFill>
                <a:latin typeface="Century Gothic"/>
                <a:cs typeface="Century Gothic"/>
              </a:rPr>
              <a:t>“I’m Google.”</a:t>
            </a:r>
          </a:p>
        </p:txBody>
      </p:sp>
      <p:cxnSp>
        <p:nvCxnSpPr>
          <p:cNvPr id="21" name="Straight Arrow Connector 40"/>
          <p:cNvCxnSpPr>
            <a:cxnSpLocks noChangeShapeType="1"/>
            <a:stCxn id="10" idx="6"/>
            <a:endCxn id="22" idx="1"/>
          </p:cNvCxnSpPr>
          <p:nvPr/>
        </p:nvCxnSpPr>
        <p:spPr bwMode="auto">
          <a:xfrm>
            <a:off x="3201290" y="1790696"/>
            <a:ext cx="3326520" cy="1275474"/>
          </a:xfrm>
          <a:prstGeom prst="straightConnector1">
            <a:avLst/>
          </a:prstGeom>
          <a:noFill/>
          <a:ln w="53975">
            <a:solidFill>
              <a:srgbClr val="FF0000"/>
            </a:solidFill>
            <a:round/>
            <a:headEnd/>
            <a:tailEnd type="triangle" w="med" len="med"/>
          </a:ln>
        </p:spPr>
      </p:cxnSp>
      <p:sp>
        <p:nvSpPr>
          <p:cNvPr id="2" name="Slide Number Placeholder 1"/>
          <p:cNvSpPr>
            <a:spLocks noGrp="1"/>
          </p:cNvSpPr>
          <p:nvPr>
            <p:ph type="sldNum" sz="quarter" idx="12"/>
          </p:nvPr>
        </p:nvSpPr>
        <p:spPr/>
        <p:txBody>
          <a:bodyPr/>
          <a:lstStyle/>
          <a:p>
            <a:fld id="{A7E347E3-C33F-6F47-AC47-1BCADEE5EFCC}" type="slidenum">
              <a:rPr lang="en-US" smtClean="0"/>
              <a:t>152</a:t>
            </a:fld>
            <a:endParaRPr lang="en-US" dirty="0"/>
          </a:p>
        </p:txBody>
      </p:sp>
      <p:sp>
        <p:nvSpPr>
          <p:cNvPr id="22" name="Oval 21"/>
          <p:cNvSpPr/>
          <p:nvPr/>
        </p:nvSpPr>
        <p:spPr bwMode="auto">
          <a:xfrm>
            <a:off x="6385070" y="2923437"/>
            <a:ext cx="974687" cy="974643"/>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r>
              <a:rPr lang="en-US" sz="900" dirty="0" smtClean="0">
                <a:solidFill>
                  <a:schemeClr val="bg1"/>
                </a:solidFill>
                <a:latin typeface="Century Gothic"/>
                <a:cs typeface="Century Gothic"/>
              </a:rPr>
              <a:t>Attacker</a:t>
            </a:r>
            <a:endParaRPr lang="en-US" sz="900" dirty="0">
              <a:solidFill>
                <a:schemeClr val="bg1"/>
              </a:solidFill>
              <a:latin typeface="Century Gothic"/>
              <a:cs typeface="Century Gothic"/>
            </a:endParaRPr>
          </a:p>
        </p:txBody>
      </p:sp>
    </p:spTree>
    <p:extLst>
      <p:ext uri="{BB962C8B-B14F-4D97-AF65-F5344CB8AC3E}">
        <p14:creationId xmlns:p14="http://schemas.microsoft.com/office/powerpoint/2010/main" val="153964387"/>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5"/>
          </p:nvPr>
        </p:nvSpPr>
        <p:spPr>
          <a:xfrm>
            <a:off x="457200" y="545354"/>
            <a:ext cx="8229600" cy="6312646"/>
          </a:xfrm>
        </p:spPr>
        <p:txBody>
          <a:bodyPr>
            <a:normAutofit/>
          </a:bodyPr>
          <a:lstStyle/>
          <a:p>
            <a:pPr marL="457200" indent="-457200" algn="l">
              <a:buFont typeface="Arial"/>
              <a:buChar char="•"/>
            </a:pPr>
            <a:r>
              <a:rPr lang="en-US" sz="2400" dirty="0">
                <a:latin typeface="Century Gothic"/>
                <a:cs typeface="Century Gothic"/>
              </a:rPr>
              <a:t>Some trust models rely on a central trust authority</a:t>
            </a:r>
          </a:p>
          <a:p>
            <a:pPr marL="457200" indent="-457200">
              <a:buFont typeface="Arial"/>
              <a:buChar char="•"/>
            </a:pPr>
            <a:endParaRPr lang="en-US" sz="2400" dirty="0">
              <a:latin typeface="Century Gothic"/>
              <a:cs typeface="Century Gothic"/>
            </a:endParaRPr>
          </a:p>
          <a:p>
            <a:pPr marL="457200" indent="-457200" algn="l">
              <a:buFont typeface="Arial"/>
              <a:buChar char="•"/>
            </a:pPr>
            <a:r>
              <a:rPr lang="en-US" sz="2400" dirty="0">
                <a:latin typeface="Century Gothic"/>
                <a:cs typeface="Century Gothic"/>
              </a:rPr>
              <a:t>Single point of failure</a:t>
            </a:r>
          </a:p>
        </p:txBody>
      </p:sp>
      <p:sp>
        <p:nvSpPr>
          <p:cNvPr id="6"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a:solidFill>
                  <a:schemeClr val="bg1"/>
                </a:solidFill>
              </a:rPr>
              <a:t>The Centralized Trust Problem</a:t>
            </a:r>
          </a:p>
        </p:txBody>
      </p:sp>
      <p:sp>
        <p:nvSpPr>
          <p:cNvPr id="2" name="Slide Number Placeholder 1"/>
          <p:cNvSpPr>
            <a:spLocks noGrp="1"/>
          </p:cNvSpPr>
          <p:nvPr>
            <p:ph type="sldNum" sz="quarter" idx="12"/>
          </p:nvPr>
        </p:nvSpPr>
        <p:spPr/>
        <p:txBody>
          <a:bodyPr/>
          <a:lstStyle/>
          <a:p>
            <a:fld id="{A7E347E3-C33F-6F47-AC47-1BCADEE5EFCC}" type="slidenum">
              <a:rPr lang="en-US" smtClean="0"/>
              <a:t>153</a:t>
            </a:fld>
            <a:endParaRPr lang="en-US" dirty="0"/>
          </a:p>
        </p:txBody>
      </p:sp>
    </p:spTree>
    <p:extLst>
      <p:ext uri="{BB962C8B-B14F-4D97-AF65-F5344CB8AC3E}">
        <p14:creationId xmlns:p14="http://schemas.microsoft.com/office/powerpoint/2010/main" val="2695100488"/>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722313" y="2906713"/>
            <a:ext cx="7772400" cy="1500187"/>
          </a:xfrm>
        </p:spPr>
        <p:txBody>
          <a:bodyPr/>
          <a:lstStyle/>
          <a:p>
            <a:endParaRPr lang="en-US" dirty="0"/>
          </a:p>
        </p:txBody>
      </p:sp>
      <p:sp>
        <p:nvSpPr>
          <p:cNvPr id="4" name="Title 3"/>
          <p:cNvSpPr>
            <a:spLocks noGrp="1"/>
          </p:cNvSpPr>
          <p:nvPr>
            <p:ph type="title"/>
          </p:nvPr>
        </p:nvSpPr>
        <p:spPr/>
        <p:txBody>
          <a:bodyPr/>
          <a:lstStyle/>
          <a:p>
            <a:r>
              <a:rPr lang="en-US" dirty="0" smtClean="0"/>
              <a:t>How The Solar Trust Model Solves Certain Problems</a:t>
            </a:r>
            <a:endParaRPr lang="en-US" dirty="0"/>
          </a:p>
        </p:txBody>
      </p:sp>
      <p:sp>
        <p:nvSpPr>
          <p:cNvPr id="5" name="Slide Number Placeholder 4"/>
          <p:cNvSpPr>
            <a:spLocks noGrp="1"/>
          </p:cNvSpPr>
          <p:nvPr>
            <p:ph type="sldNum" sz="quarter" idx="12"/>
          </p:nvPr>
        </p:nvSpPr>
        <p:spPr/>
        <p:txBody>
          <a:bodyPr/>
          <a:lstStyle/>
          <a:p>
            <a:fld id="{E3981485-6142-644C-AB0F-5A9188E1EB0B}" type="slidenum">
              <a:rPr lang="en-US" smtClean="0"/>
              <a:t>154</a:t>
            </a:fld>
            <a:endParaRPr lang="en-US" dirty="0"/>
          </a:p>
        </p:txBody>
      </p:sp>
    </p:spTree>
    <p:extLst>
      <p:ext uri="{BB962C8B-B14F-4D97-AF65-F5344CB8AC3E}">
        <p14:creationId xmlns:p14="http://schemas.microsoft.com/office/powerpoint/2010/main" val="406710719"/>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5"/>
          </p:nvPr>
        </p:nvSpPr>
        <p:spPr>
          <a:xfrm>
            <a:off x="457200" y="1153887"/>
            <a:ext cx="8229600" cy="5704114"/>
          </a:xfrm>
        </p:spPr>
        <p:txBody>
          <a:bodyPr anchor="t" anchorCtr="0">
            <a:normAutofit/>
          </a:bodyPr>
          <a:lstStyle/>
          <a:p>
            <a:pPr marL="342900" indent="-342900" algn="l">
              <a:buFont typeface="Arial"/>
              <a:buChar char="•"/>
            </a:pPr>
            <a:endParaRPr lang="en-US" sz="2400" dirty="0" smtClean="0">
              <a:latin typeface="Century Gothic"/>
              <a:cs typeface="Century Gothic"/>
            </a:endParaRPr>
          </a:p>
          <a:p>
            <a:pPr marL="342900" indent="-342900" algn="l">
              <a:buFont typeface="Arial"/>
              <a:buChar char="•"/>
            </a:pPr>
            <a:endParaRPr lang="en-US" sz="2400" dirty="0" smtClean="0">
              <a:latin typeface="Century Gothic"/>
              <a:cs typeface="Century Gothic"/>
            </a:endParaRPr>
          </a:p>
          <a:p>
            <a:pPr marL="342900" indent="-342900" algn="l">
              <a:buFont typeface="Arial"/>
              <a:buChar char="•"/>
            </a:pPr>
            <a:r>
              <a:rPr lang="en-US" sz="2400" dirty="0" smtClean="0">
                <a:latin typeface="Century Gothic"/>
                <a:cs typeface="Century Gothic"/>
              </a:rPr>
              <a:t>Trust </a:t>
            </a:r>
            <a:r>
              <a:rPr lang="en-US" sz="2400" dirty="0">
                <a:latin typeface="Century Gothic"/>
                <a:cs typeface="Century Gothic"/>
              </a:rPr>
              <a:t>is </a:t>
            </a:r>
            <a:r>
              <a:rPr lang="en-US" sz="2400" dirty="0" smtClean="0">
                <a:latin typeface="Century Gothic"/>
                <a:cs typeface="Century Gothic"/>
              </a:rPr>
              <a:t>subjective</a:t>
            </a:r>
          </a:p>
          <a:p>
            <a:pPr marL="342900" indent="-342900" algn="l">
              <a:buFont typeface="Arial"/>
              <a:buChar char="•"/>
            </a:pPr>
            <a:endParaRPr lang="en-US" sz="2400" dirty="0">
              <a:latin typeface="Century Gothic"/>
              <a:cs typeface="Century Gothic"/>
            </a:endParaRPr>
          </a:p>
          <a:p>
            <a:pPr marL="342900" indent="-342900" algn="l">
              <a:buFont typeface="Arial"/>
              <a:buChar char="•"/>
            </a:pPr>
            <a:r>
              <a:rPr lang="en-US" sz="2400" dirty="0" smtClean="0">
                <a:latin typeface="Century Gothic"/>
                <a:cs typeface="Century Gothic"/>
              </a:rPr>
              <a:t>No two </a:t>
            </a:r>
            <a:r>
              <a:rPr lang="en-US" sz="2400" dirty="0">
                <a:latin typeface="Century Gothic"/>
                <a:cs typeface="Century Gothic"/>
              </a:rPr>
              <a:t>individuals or organizations need to accept each other’s trust scale, labels, levels, formulae, or a central </a:t>
            </a:r>
            <a:r>
              <a:rPr lang="en-US" sz="2400" dirty="0" smtClean="0">
                <a:latin typeface="Century Gothic"/>
                <a:cs typeface="Century Gothic"/>
              </a:rPr>
              <a:t>authority</a:t>
            </a:r>
            <a:endParaRPr lang="en-US" sz="2400" dirty="0">
              <a:latin typeface="Century Gothic"/>
              <a:cs typeface="Century Gothic"/>
            </a:endParaRPr>
          </a:p>
        </p:txBody>
      </p:sp>
      <p:sp>
        <p:nvSpPr>
          <p:cNvPr id="2" name="Slide Number Placeholder 1"/>
          <p:cNvSpPr>
            <a:spLocks noGrp="1"/>
          </p:cNvSpPr>
          <p:nvPr>
            <p:ph type="sldNum" sz="quarter" idx="12"/>
          </p:nvPr>
        </p:nvSpPr>
        <p:spPr/>
        <p:txBody>
          <a:bodyPr/>
          <a:lstStyle/>
          <a:p>
            <a:fld id="{A7E347E3-C33F-6F47-AC47-1BCADEE5EFCC}" type="slidenum">
              <a:rPr lang="en-US" smtClean="0"/>
              <a:t>155</a:t>
            </a:fld>
            <a:endParaRPr lang="en-US" dirty="0"/>
          </a:p>
        </p:txBody>
      </p:sp>
      <p:sp>
        <p:nvSpPr>
          <p:cNvPr id="8" name="Title 1"/>
          <p:cNvSpPr>
            <a:spLocks noGrp="1"/>
          </p:cNvSpPr>
          <p:nvPr>
            <p:ph type="title"/>
          </p:nvPr>
        </p:nvSpPr>
        <p:spPr>
          <a:xfrm>
            <a:off x="0" y="0"/>
            <a:ext cx="9144000" cy="1153886"/>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smtClean="0">
                <a:solidFill>
                  <a:schemeClr val="bg1"/>
                </a:solidFill>
              </a:rPr>
              <a:t>How the Solar Trust Model Achieves</a:t>
            </a:r>
            <a:r>
              <a:rPr lang="en-US" dirty="0">
                <a:solidFill>
                  <a:schemeClr val="bg1"/>
                </a:solidFill>
              </a:rPr>
              <a:t/>
            </a:r>
            <a:br>
              <a:rPr lang="en-US" dirty="0">
                <a:solidFill>
                  <a:schemeClr val="bg1"/>
                </a:solidFill>
              </a:rPr>
            </a:br>
            <a:r>
              <a:rPr lang="en-US" dirty="0">
                <a:solidFill>
                  <a:schemeClr val="bg1"/>
                </a:solidFill>
              </a:rPr>
              <a:t>Inter-organizational </a:t>
            </a:r>
            <a:r>
              <a:rPr lang="en-US" dirty="0" smtClean="0">
                <a:solidFill>
                  <a:schemeClr val="bg1"/>
                </a:solidFill>
              </a:rPr>
              <a:t>Scalability</a:t>
            </a:r>
            <a:endParaRPr lang="en-US" dirty="0">
              <a:solidFill>
                <a:schemeClr val="bg1"/>
              </a:solidFill>
            </a:endParaRPr>
          </a:p>
        </p:txBody>
      </p:sp>
    </p:spTree>
    <p:extLst>
      <p:ext uri="{BB962C8B-B14F-4D97-AF65-F5344CB8AC3E}">
        <p14:creationId xmlns:p14="http://schemas.microsoft.com/office/powerpoint/2010/main" val="2479521550"/>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5"/>
          </p:nvPr>
        </p:nvSpPr>
        <p:spPr>
          <a:xfrm>
            <a:off x="457200" y="972344"/>
            <a:ext cx="8229600" cy="5885656"/>
          </a:xfrm>
        </p:spPr>
        <p:txBody>
          <a:bodyPr vert="horz" lIns="91440" tIns="45720" rIns="91440" bIns="45720" rtlCol="0" anchor="t" anchorCtr="0">
            <a:normAutofit/>
          </a:bodyPr>
          <a:lstStyle/>
          <a:p>
            <a:pPr marL="342900" indent="-342900" algn="l">
              <a:buChar char="•"/>
            </a:pPr>
            <a:endParaRPr lang="en-US" sz="2400" dirty="0" smtClean="0">
              <a:latin typeface="Century Gothic"/>
              <a:cs typeface="Century Gothic"/>
            </a:endParaRPr>
          </a:p>
          <a:p>
            <a:pPr marL="342900" indent="-342900" algn="l">
              <a:buChar char="•"/>
            </a:pPr>
            <a:endParaRPr lang="en-US" sz="2400" dirty="0">
              <a:latin typeface="Century Gothic"/>
              <a:cs typeface="Century Gothic"/>
            </a:endParaRPr>
          </a:p>
          <a:p>
            <a:pPr marL="342900" indent="-342900" algn="l">
              <a:buChar char="•"/>
            </a:pPr>
            <a:r>
              <a:rPr lang="en-US" sz="2400" dirty="0" smtClean="0">
                <a:latin typeface="Century Gothic"/>
                <a:cs typeface="Century Gothic"/>
              </a:rPr>
              <a:t>Trust </a:t>
            </a:r>
            <a:r>
              <a:rPr lang="en-US" sz="2400" dirty="0">
                <a:latin typeface="Century Gothic"/>
                <a:cs typeface="Century Gothic"/>
              </a:rPr>
              <a:t>relations take context into account</a:t>
            </a:r>
          </a:p>
          <a:p>
            <a:pPr marL="342900" indent="-342900" algn="l">
              <a:buChar char="•"/>
            </a:pPr>
            <a:endParaRPr lang="en-US" sz="2400" dirty="0">
              <a:latin typeface="Century Gothic"/>
              <a:cs typeface="Century Gothic"/>
            </a:endParaRPr>
          </a:p>
          <a:p>
            <a:pPr marL="342900" indent="-342900" algn="l">
              <a:buChar char="•"/>
            </a:pPr>
            <a:r>
              <a:rPr lang="en-US" sz="2400" dirty="0">
                <a:latin typeface="Century Gothic"/>
                <a:cs typeface="Century Gothic"/>
              </a:rPr>
              <a:t>Users choose the appropriate context for their needs</a:t>
            </a:r>
          </a:p>
          <a:p>
            <a:pPr marL="342900" indent="-342900" algn="l">
              <a:buChar char="•"/>
            </a:pPr>
            <a:endParaRPr lang="en-US" sz="2400" dirty="0">
              <a:latin typeface="Century Gothic"/>
              <a:cs typeface="Century Gothic"/>
            </a:endParaRPr>
          </a:p>
          <a:p>
            <a:pPr marL="342900" indent="-342900" algn="l">
              <a:buChar char="•"/>
            </a:pPr>
            <a:r>
              <a:rPr lang="en-US" sz="2400" dirty="0">
                <a:latin typeface="Century Gothic"/>
                <a:cs typeface="Century Gothic"/>
              </a:rPr>
              <a:t>Information is interpreted subjectively by users, based on their knowledge and experience</a:t>
            </a:r>
          </a:p>
        </p:txBody>
      </p:sp>
      <p:sp>
        <p:nvSpPr>
          <p:cNvPr id="6" name="Title 1"/>
          <p:cNvSpPr>
            <a:spLocks noGrp="1"/>
          </p:cNvSpPr>
          <p:nvPr>
            <p:ph type="title"/>
          </p:nvPr>
        </p:nvSpPr>
        <p:spPr>
          <a:xfrm>
            <a:off x="0" y="0"/>
            <a:ext cx="9144000" cy="972344"/>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a:solidFill>
                  <a:schemeClr val="bg1"/>
                </a:solidFill>
              </a:rPr>
              <a:t>How the Solar Trust Model Achieves Context Sensitivity</a:t>
            </a:r>
          </a:p>
        </p:txBody>
      </p:sp>
      <p:sp>
        <p:nvSpPr>
          <p:cNvPr id="2" name="Slide Number Placeholder 1"/>
          <p:cNvSpPr>
            <a:spLocks noGrp="1"/>
          </p:cNvSpPr>
          <p:nvPr>
            <p:ph type="sldNum" sz="quarter" idx="12"/>
          </p:nvPr>
        </p:nvSpPr>
        <p:spPr/>
        <p:txBody>
          <a:bodyPr/>
          <a:lstStyle/>
          <a:p>
            <a:fld id="{A7E347E3-C33F-6F47-AC47-1BCADEE5EFCC}" type="slidenum">
              <a:rPr lang="en-US" smtClean="0"/>
              <a:t>156</a:t>
            </a:fld>
            <a:endParaRPr lang="en-US" dirty="0"/>
          </a:p>
        </p:txBody>
      </p:sp>
    </p:spTree>
    <p:extLst>
      <p:ext uri="{BB962C8B-B14F-4D97-AF65-F5344CB8AC3E}">
        <p14:creationId xmlns:p14="http://schemas.microsoft.com/office/powerpoint/2010/main" val="123145382"/>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5"/>
          </p:nvPr>
        </p:nvSpPr>
        <p:spPr>
          <a:xfrm>
            <a:off x="457200" y="972344"/>
            <a:ext cx="8229600" cy="5885656"/>
          </a:xfrm>
        </p:spPr>
        <p:txBody>
          <a:bodyPr vert="horz" lIns="91440" tIns="45720" rIns="91440" bIns="45720" rtlCol="0" anchor="t" anchorCtr="0">
            <a:normAutofit/>
          </a:bodyPr>
          <a:lstStyle/>
          <a:p>
            <a:pPr marL="342900" indent="-342900" algn="l">
              <a:buChar char="•"/>
            </a:pPr>
            <a:endParaRPr lang="en-US" sz="2400" dirty="0" smtClean="0">
              <a:latin typeface="Century Gothic"/>
              <a:cs typeface="Century Gothic"/>
            </a:endParaRPr>
          </a:p>
          <a:p>
            <a:pPr marL="342900" indent="-342900" algn="l">
              <a:buChar char="•"/>
            </a:pPr>
            <a:endParaRPr lang="en-US" sz="2400" dirty="0">
              <a:latin typeface="Century Gothic"/>
              <a:cs typeface="Century Gothic"/>
            </a:endParaRPr>
          </a:p>
          <a:p>
            <a:pPr marL="342900" indent="-342900" algn="l">
              <a:buChar char="•"/>
            </a:pPr>
            <a:r>
              <a:rPr lang="en-US" sz="2400" dirty="0" smtClean="0">
                <a:latin typeface="Century Gothic"/>
                <a:cs typeface="Century Gothic"/>
              </a:rPr>
              <a:t>Users </a:t>
            </a:r>
            <a:r>
              <a:rPr lang="en-US" sz="2400" dirty="0">
                <a:latin typeface="Century Gothic"/>
                <a:cs typeface="Century Gothic"/>
              </a:rPr>
              <a:t>may have any number of trust levels</a:t>
            </a:r>
          </a:p>
          <a:p>
            <a:pPr marL="342900" indent="-342900" algn="l">
              <a:buChar char="•"/>
            </a:pPr>
            <a:endParaRPr lang="en-US" sz="2400" dirty="0">
              <a:latin typeface="Century Gothic"/>
              <a:cs typeface="Century Gothic"/>
            </a:endParaRPr>
          </a:p>
          <a:p>
            <a:pPr marL="342900" indent="-342900" algn="l">
              <a:buChar char="•"/>
            </a:pPr>
            <a:r>
              <a:rPr lang="en-US" sz="2400" dirty="0">
                <a:latin typeface="Century Gothic"/>
                <a:cs typeface="Century Gothic"/>
              </a:rPr>
              <a:t>Trust levels are labeled with a dense set</a:t>
            </a:r>
          </a:p>
          <a:p>
            <a:pPr marL="342900" indent="-342900" algn="l">
              <a:buChar char="•"/>
            </a:pPr>
            <a:endParaRPr lang="en-US" sz="2400" dirty="0">
              <a:latin typeface="Century Gothic"/>
              <a:cs typeface="Century Gothic"/>
            </a:endParaRPr>
          </a:p>
          <a:p>
            <a:pPr marL="342900" indent="-342900" algn="l">
              <a:buChar char="•"/>
            </a:pPr>
            <a:r>
              <a:rPr lang="en-US" sz="2400" dirty="0">
                <a:latin typeface="Century Gothic"/>
                <a:cs typeface="Century Gothic"/>
              </a:rPr>
              <a:t>A new trust level can always be inserted between any two existing levels</a:t>
            </a:r>
          </a:p>
        </p:txBody>
      </p:sp>
      <p:sp>
        <p:nvSpPr>
          <p:cNvPr id="6" name="Title 1"/>
          <p:cNvSpPr>
            <a:spLocks noGrp="1"/>
          </p:cNvSpPr>
          <p:nvPr>
            <p:ph type="title"/>
          </p:nvPr>
        </p:nvSpPr>
        <p:spPr>
          <a:xfrm>
            <a:off x="0" y="0"/>
            <a:ext cx="9144000" cy="972344"/>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a:solidFill>
                  <a:schemeClr val="bg1"/>
                </a:solidFill>
              </a:rPr>
              <a:t>How the Solar Trust Model Provides Relative Trust</a:t>
            </a:r>
          </a:p>
        </p:txBody>
      </p:sp>
      <p:sp>
        <p:nvSpPr>
          <p:cNvPr id="2" name="Slide Number Placeholder 1"/>
          <p:cNvSpPr>
            <a:spLocks noGrp="1"/>
          </p:cNvSpPr>
          <p:nvPr>
            <p:ph type="sldNum" sz="quarter" idx="12"/>
          </p:nvPr>
        </p:nvSpPr>
        <p:spPr/>
        <p:txBody>
          <a:bodyPr/>
          <a:lstStyle/>
          <a:p>
            <a:fld id="{A7E347E3-C33F-6F47-AC47-1BCADEE5EFCC}" type="slidenum">
              <a:rPr lang="en-US" smtClean="0"/>
              <a:t>157</a:t>
            </a:fld>
            <a:endParaRPr lang="en-US" dirty="0"/>
          </a:p>
        </p:txBody>
      </p:sp>
    </p:spTree>
    <p:extLst>
      <p:ext uri="{BB962C8B-B14F-4D97-AF65-F5344CB8AC3E}">
        <p14:creationId xmlns:p14="http://schemas.microsoft.com/office/powerpoint/2010/main" val="2095413764"/>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5"/>
          </p:nvPr>
        </p:nvSpPr>
        <p:spPr>
          <a:xfrm>
            <a:off x="457200" y="962102"/>
            <a:ext cx="8229600" cy="5885656"/>
          </a:xfrm>
        </p:spPr>
        <p:txBody>
          <a:bodyPr vert="horz" lIns="91440" tIns="45720" rIns="91440" bIns="45720" rtlCol="0" anchor="t" anchorCtr="0">
            <a:normAutofit/>
          </a:bodyPr>
          <a:lstStyle/>
          <a:p>
            <a:pPr marL="342900" indent="-342900" algn="l">
              <a:buChar char="•"/>
            </a:pPr>
            <a:endParaRPr lang="en-US" sz="2400" dirty="0" smtClean="0">
              <a:latin typeface="Century Gothic"/>
              <a:cs typeface="Century Gothic"/>
            </a:endParaRPr>
          </a:p>
          <a:p>
            <a:pPr marL="342900" indent="-342900" algn="l">
              <a:buChar char="•"/>
            </a:pPr>
            <a:endParaRPr lang="en-US" sz="2400" dirty="0">
              <a:latin typeface="Century Gothic"/>
              <a:cs typeface="Century Gothic"/>
            </a:endParaRPr>
          </a:p>
          <a:p>
            <a:pPr marL="342900" indent="-342900" algn="l">
              <a:buChar char="•"/>
            </a:pPr>
            <a:r>
              <a:rPr lang="en-US" sz="2400" dirty="0" smtClean="0">
                <a:latin typeface="Century Gothic"/>
                <a:cs typeface="Century Gothic"/>
              </a:rPr>
              <a:t>Trust </a:t>
            </a:r>
            <a:r>
              <a:rPr lang="en-US" sz="2400" dirty="0">
                <a:latin typeface="Century Gothic"/>
                <a:cs typeface="Century Gothic"/>
              </a:rPr>
              <a:t>information is interpreted by each node along a path of trust</a:t>
            </a:r>
          </a:p>
          <a:p>
            <a:pPr marL="342900" indent="-342900" algn="l">
              <a:buChar char="•"/>
            </a:pPr>
            <a:endParaRPr lang="en-US" sz="2400" dirty="0">
              <a:latin typeface="Century Gothic"/>
              <a:cs typeface="Century Gothic"/>
            </a:endParaRPr>
          </a:p>
          <a:p>
            <a:pPr marL="342900" indent="-342900" algn="l">
              <a:buChar char="•"/>
            </a:pPr>
            <a:r>
              <a:rPr lang="en-US" sz="2400" dirty="0">
                <a:latin typeface="Century Gothic"/>
                <a:cs typeface="Century Gothic"/>
              </a:rPr>
              <a:t>Each node decides how much it trusts information from other nodes</a:t>
            </a:r>
          </a:p>
          <a:p>
            <a:pPr marL="342900" indent="-342900" algn="l">
              <a:buChar char="•"/>
            </a:pPr>
            <a:endParaRPr lang="en-US" sz="2400" dirty="0">
              <a:latin typeface="Century Gothic"/>
              <a:cs typeface="Century Gothic"/>
            </a:endParaRPr>
          </a:p>
        </p:txBody>
      </p:sp>
      <p:sp>
        <p:nvSpPr>
          <p:cNvPr id="6" name="Title 1"/>
          <p:cNvSpPr>
            <a:spLocks noGrp="1"/>
          </p:cNvSpPr>
          <p:nvPr>
            <p:ph type="title"/>
          </p:nvPr>
        </p:nvSpPr>
        <p:spPr>
          <a:xfrm>
            <a:off x="0" y="0"/>
            <a:ext cx="9144000" cy="972344"/>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a:solidFill>
                  <a:schemeClr val="bg1"/>
                </a:solidFill>
              </a:rPr>
              <a:t>How the Solar Trust Model Provides Non-Transitive Trust</a:t>
            </a:r>
          </a:p>
        </p:txBody>
      </p:sp>
      <p:sp>
        <p:nvSpPr>
          <p:cNvPr id="2" name="Slide Number Placeholder 1"/>
          <p:cNvSpPr>
            <a:spLocks noGrp="1"/>
          </p:cNvSpPr>
          <p:nvPr>
            <p:ph type="sldNum" sz="quarter" idx="12"/>
          </p:nvPr>
        </p:nvSpPr>
        <p:spPr/>
        <p:txBody>
          <a:bodyPr/>
          <a:lstStyle/>
          <a:p>
            <a:fld id="{A7E347E3-C33F-6F47-AC47-1BCADEE5EFCC}" type="slidenum">
              <a:rPr lang="en-US" smtClean="0"/>
              <a:t>158</a:t>
            </a:fld>
            <a:endParaRPr lang="en-US" dirty="0"/>
          </a:p>
        </p:txBody>
      </p:sp>
    </p:spTree>
    <p:extLst>
      <p:ext uri="{BB962C8B-B14F-4D97-AF65-F5344CB8AC3E}">
        <p14:creationId xmlns:p14="http://schemas.microsoft.com/office/powerpoint/2010/main" val="761069536"/>
      </p:ext>
    </p:extLst>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5"/>
          </p:nvPr>
        </p:nvSpPr>
        <p:spPr>
          <a:xfrm>
            <a:off x="457200" y="972344"/>
            <a:ext cx="8229600" cy="5885656"/>
          </a:xfrm>
        </p:spPr>
        <p:txBody>
          <a:bodyPr vert="horz" lIns="91440" tIns="45720" rIns="91440" bIns="45720" rtlCol="0" anchor="t" anchorCtr="0">
            <a:normAutofit/>
          </a:bodyPr>
          <a:lstStyle/>
          <a:p>
            <a:pPr marL="342900" indent="-342900" algn="l">
              <a:buChar char="•"/>
            </a:pPr>
            <a:endParaRPr lang="en-US" sz="2400" dirty="0" smtClean="0">
              <a:latin typeface="Century Gothic"/>
              <a:cs typeface="Century Gothic"/>
            </a:endParaRPr>
          </a:p>
          <a:p>
            <a:pPr marL="342900" indent="-342900" algn="l">
              <a:buChar char="•"/>
            </a:pPr>
            <a:endParaRPr lang="en-US" sz="2400" dirty="0">
              <a:latin typeface="Century Gothic"/>
              <a:cs typeface="Century Gothic"/>
            </a:endParaRPr>
          </a:p>
          <a:p>
            <a:pPr marL="342900" indent="-342900" algn="l">
              <a:buChar char="•"/>
            </a:pPr>
            <a:r>
              <a:rPr lang="en-US" sz="2400" dirty="0" smtClean="0">
                <a:latin typeface="Century Gothic"/>
                <a:cs typeface="Century Gothic"/>
              </a:rPr>
              <a:t>There </a:t>
            </a:r>
            <a:r>
              <a:rPr lang="en-US" sz="2400" dirty="0">
                <a:latin typeface="Century Gothic"/>
                <a:cs typeface="Century Gothic"/>
              </a:rPr>
              <a:t>is no required central trust authority</a:t>
            </a:r>
          </a:p>
          <a:p>
            <a:pPr marL="342900" indent="-342900" algn="l">
              <a:buChar char="•"/>
            </a:pPr>
            <a:endParaRPr lang="en-US" sz="2400" dirty="0">
              <a:latin typeface="Century Gothic"/>
              <a:cs typeface="Century Gothic"/>
            </a:endParaRPr>
          </a:p>
          <a:p>
            <a:pPr marL="342900" indent="-342900" algn="l">
              <a:buChar char="•"/>
            </a:pPr>
            <a:r>
              <a:rPr lang="en-US" sz="2400" dirty="0">
                <a:latin typeface="Century Gothic"/>
                <a:cs typeface="Century Gothic"/>
              </a:rPr>
              <a:t>Each node computes trust based on its own policies, and information from other nodes</a:t>
            </a:r>
          </a:p>
          <a:p>
            <a:pPr marL="342900" indent="-342900" algn="l">
              <a:buChar char="•"/>
            </a:pPr>
            <a:endParaRPr lang="en-US" sz="2400" dirty="0">
              <a:latin typeface="Century Gothic"/>
              <a:cs typeface="Century Gothic"/>
            </a:endParaRPr>
          </a:p>
        </p:txBody>
      </p:sp>
      <p:sp>
        <p:nvSpPr>
          <p:cNvPr id="6" name="Title 1"/>
          <p:cNvSpPr>
            <a:spLocks noGrp="1"/>
          </p:cNvSpPr>
          <p:nvPr>
            <p:ph type="title"/>
          </p:nvPr>
        </p:nvSpPr>
        <p:spPr>
          <a:xfrm>
            <a:off x="0" y="0"/>
            <a:ext cx="9144000" cy="972344"/>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a:solidFill>
                  <a:schemeClr val="bg1"/>
                </a:solidFill>
              </a:rPr>
              <a:t>How the Solar Trust Model Provides Decentralized Trust</a:t>
            </a:r>
          </a:p>
        </p:txBody>
      </p:sp>
      <p:sp>
        <p:nvSpPr>
          <p:cNvPr id="2" name="Slide Number Placeholder 1"/>
          <p:cNvSpPr>
            <a:spLocks noGrp="1"/>
          </p:cNvSpPr>
          <p:nvPr>
            <p:ph type="sldNum" sz="quarter" idx="12"/>
          </p:nvPr>
        </p:nvSpPr>
        <p:spPr/>
        <p:txBody>
          <a:bodyPr/>
          <a:lstStyle/>
          <a:p>
            <a:fld id="{A7E347E3-C33F-6F47-AC47-1BCADEE5EFCC}" type="slidenum">
              <a:rPr lang="en-US" smtClean="0"/>
              <a:t>159</a:t>
            </a:fld>
            <a:endParaRPr lang="en-US" dirty="0"/>
          </a:p>
        </p:txBody>
      </p:sp>
    </p:spTree>
    <p:extLst>
      <p:ext uri="{BB962C8B-B14F-4D97-AF65-F5344CB8AC3E}">
        <p14:creationId xmlns:p14="http://schemas.microsoft.com/office/powerpoint/2010/main" val="258288479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Characteristics Required for Properties</a:t>
            </a:r>
            <a:endParaRPr lang="en-US" dirty="0"/>
          </a:p>
        </p:txBody>
      </p:sp>
      <p:grpSp>
        <p:nvGrpSpPr>
          <p:cNvPr id="6" name="Group 5"/>
          <p:cNvGrpSpPr/>
          <p:nvPr/>
        </p:nvGrpSpPr>
        <p:grpSpPr>
          <a:xfrm>
            <a:off x="5737631" y="2955806"/>
            <a:ext cx="2031325" cy="2096761"/>
            <a:chOff x="6479745" y="1703334"/>
            <a:chExt cx="2031325" cy="2096761"/>
          </a:xfrm>
        </p:grpSpPr>
        <p:pic>
          <p:nvPicPr>
            <p:cNvPr id="4" name="Picture 3"/>
            <p:cNvPicPr>
              <a:picLocks noChangeAspect="1"/>
            </p:cNvPicPr>
            <p:nvPr/>
          </p:nvPicPr>
          <p:blipFill>
            <a:blip r:embed="rId3"/>
            <a:stretch>
              <a:fillRect/>
            </a:stretch>
          </p:blipFill>
          <p:spPr>
            <a:xfrm>
              <a:off x="6479745" y="3046636"/>
              <a:ext cx="2031325" cy="753459"/>
            </a:xfrm>
            <a:prstGeom prst="rect">
              <a:avLst/>
            </a:prstGeom>
          </p:spPr>
        </p:pic>
        <p:sp>
          <p:nvSpPr>
            <p:cNvPr id="5" name="TextBox 4"/>
            <p:cNvSpPr txBox="1"/>
            <p:nvPr/>
          </p:nvSpPr>
          <p:spPr>
            <a:xfrm>
              <a:off x="6479745" y="1703334"/>
              <a:ext cx="2031325" cy="584776"/>
            </a:xfrm>
            <a:prstGeom prst="rect">
              <a:avLst/>
            </a:prstGeom>
            <a:noFill/>
          </p:spPr>
          <p:txBody>
            <a:bodyPr wrap="none" rtlCol="0">
              <a:spAutoFit/>
            </a:bodyPr>
            <a:lstStyle/>
            <a:p>
              <a:r>
                <a:rPr lang="en-US" sz="3200" dirty="0" smtClean="0"/>
                <a:t>Existence</a:t>
              </a:r>
              <a:endParaRPr lang="en-US" dirty="0"/>
            </a:p>
          </p:txBody>
        </p:sp>
      </p:grpSp>
      <p:sp>
        <p:nvSpPr>
          <p:cNvPr id="7" name="Slide Number Placeholder 6"/>
          <p:cNvSpPr>
            <a:spLocks noGrp="1"/>
          </p:cNvSpPr>
          <p:nvPr>
            <p:ph type="sldNum" sz="quarter" idx="12"/>
          </p:nvPr>
        </p:nvSpPr>
        <p:spPr/>
        <p:txBody>
          <a:bodyPr/>
          <a:lstStyle/>
          <a:p>
            <a:fld id="{E3981485-6142-644C-AB0F-5A9188E1EB0B}" type="slidenum">
              <a:rPr lang="en-US" smtClean="0"/>
              <a:t>16</a:t>
            </a:fld>
            <a:endParaRPr lang="en-US" dirty="0"/>
          </a:p>
        </p:txBody>
      </p:sp>
      <p:pic>
        <p:nvPicPr>
          <p:cNvPr id="3" name="Picture 2"/>
          <p:cNvPicPr>
            <a:picLocks noChangeAspect="1"/>
          </p:cNvPicPr>
          <p:nvPr/>
        </p:nvPicPr>
        <p:blipFill>
          <a:blip r:embed="rId4"/>
          <a:stretch>
            <a:fillRect/>
          </a:stretch>
        </p:blipFill>
        <p:spPr>
          <a:xfrm>
            <a:off x="542355" y="1703334"/>
            <a:ext cx="3696703" cy="4601705"/>
          </a:xfrm>
          <a:prstGeom prst="rect">
            <a:avLst/>
          </a:prstGeom>
        </p:spPr>
      </p:pic>
    </p:spTree>
    <p:extLst>
      <p:ext uri="{BB962C8B-B14F-4D97-AF65-F5344CB8AC3E}">
        <p14:creationId xmlns:p14="http://schemas.microsoft.com/office/powerpoint/2010/main" val="2306775578"/>
      </p:ext>
    </p:extLst>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5"/>
          </p:nvPr>
        </p:nvSpPr>
        <p:spPr>
          <a:xfrm>
            <a:off x="457200" y="972344"/>
            <a:ext cx="8229600" cy="5885656"/>
          </a:xfrm>
        </p:spPr>
        <p:txBody>
          <a:bodyPr vert="horz" lIns="91440" tIns="45720" rIns="91440" bIns="45720" rtlCol="0" anchor="t" anchorCtr="0">
            <a:normAutofit/>
          </a:bodyPr>
          <a:lstStyle/>
          <a:p>
            <a:pPr marL="342900" indent="-342900" algn="l">
              <a:buChar char="•"/>
            </a:pPr>
            <a:endParaRPr lang="en-US" sz="2400" dirty="0" smtClean="0">
              <a:latin typeface="Century Gothic"/>
              <a:cs typeface="Century Gothic"/>
            </a:endParaRPr>
          </a:p>
          <a:p>
            <a:pPr marL="342900" indent="-342900" algn="l">
              <a:buChar char="•"/>
            </a:pPr>
            <a:r>
              <a:rPr lang="en-US" sz="2400" dirty="0" smtClean="0">
                <a:latin typeface="Century Gothic"/>
                <a:cs typeface="Century Gothic"/>
              </a:rPr>
              <a:t>No </a:t>
            </a:r>
            <a:r>
              <a:rPr lang="en-US" sz="2400" dirty="0">
                <a:latin typeface="Century Gothic"/>
                <a:cs typeface="Century Gothic"/>
              </a:rPr>
              <a:t>dependence on a central trust authority</a:t>
            </a:r>
          </a:p>
          <a:p>
            <a:pPr marL="342900" indent="-342900" algn="l">
              <a:buChar char="•"/>
            </a:pPr>
            <a:endParaRPr lang="en-US" sz="2400" dirty="0">
              <a:latin typeface="Century Gothic"/>
              <a:cs typeface="Century Gothic"/>
            </a:endParaRPr>
          </a:p>
          <a:p>
            <a:pPr marL="342900" indent="-342900" algn="l">
              <a:buChar char="•"/>
            </a:pPr>
            <a:r>
              <a:rPr lang="en-US" sz="2400" dirty="0">
                <a:latin typeface="Century Gothic"/>
                <a:cs typeface="Century Gothic"/>
              </a:rPr>
              <a:t>Trust is always determined from the perspective of each individual entity</a:t>
            </a:r>
          </a:p>
          <a:p>
            <a:pPr marL="342900" indent="-342900" algn="l">
              <a:buChar char="•"/>
            </a:pPr>
            <a:endParaRPr lang="en-US" sz="2400" dirty="0">
              <a:latin typeface="Century Gothic"/>
              <a:cs typeface="Century Gothic"/>
            </a:endParaRPr>
          </a:p>
          <a:p>
            <a:pPr marL="342900" indent="-342900" algn="l">
              <a:buChar char="•"/>
            </a:pPr>
            <a:r>
              <a:rPr lang="en-US" sz="2400" dirty="0">
                <a:latin typeface="Century Gothic"/>
                <a:cs typeface="Century Gothic"/>
              </a:rPr>
              <a:t>Advice of others can be followed to the extent it is trusted by each individual</a:t>
            </a:r>
          </a:p>
          <a:p>
            <a:pPr marL="342900" indent="-342900" algn="l">
              <a:buChar char="•"/>
            </a:pPr>
            <a:endParaRPr lang="en-US" sz="2400" dirty="0">
              <a:latin typeface="Century Gothic"/>
              <a:cs typeface="Century Gothic"/>
            </a:endParaRPr>
          </a:p>
          <a:p>
            <a:pPr marL="342900" indent="-342900" algn="l">
              <a:buChar char="•"/>
            </a:pPr>
            <a:r>
              <a:rPr lang="en-US" sz="2400" dirty="0">
                <a:latin typeface="Century Gothic"/>
                <a:cs typeface="Century Gothic"/>
              </a:rPr>
              <a:t>Decisions from other trust models can be used as inputs</a:t>
            </a:r>
          </a:p>
        </p:txBody>
      </p:sp>
      <p:sp>
        <p:nvSpPr>
          <p:cNvPr id="6" name="Title 1"/>
          <p:cNvSpPr>
            <a:spLocks noGrp="1"/>
          </p:cNvSpPr>
          <p:nvPr>
            <p:ph type="title"/>
          </p:nvPr>
        </p:nvSpPr>
        <p:spPr>
          <a:xfrm>
            <a:off x="0" y="0"/>
            <a:ext cx="9144000" cy="972344"/>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a:solidFill>
                  <a:schemeClr val="bg1"/>
                </a:solidFill>
              </a:rPr>
              <a:t>How the Solar Trust Model Achieves Interoperability</a:t>
            </a:r>
          </a:p>
        </p:txBody>
      </p:sp>
      <p:sp>
        <p:nvSpPr>
          <p:cNvPr id="2" name="Slide Number Placeholder 1"/>
          <p:cNvSpPr>
            <a:spLocks noGrp="1"/>
          </p:cNvSpPr>
          <p:nvPr>
            <p:ph type="sldNum" sz="quarter" idx="12"/>
          </p:nvPr>
        </p:nvSpPr>
        <p:spPr/>
        <p:txBody>
          <a:bodyPr/>
          <a:lstStyle/>
          <a:p>
            <a:fld id="{A7E347E3-C33F-6F47-AC47-1BCADEE5EFCC}" type="slidenum">
              <a:rPr lang="en-US" smtClean="0"/>
              <a:t>160</a:t>
            </a:fld>
            <a:endParaRPr lang="en-US" dirty="0"/>
          </a:p>
        </p:txBody>
      </p:sp>
    </p:spTree>
    <p:extLst>
      <p:ext uri="{BB962C8B-B14F-4D97-AF65-F5344CB8AC3E}">
        <p14:creationId xmlns:p14="http://schemas.microsoft.com/office/powerpoint/2010/main" val="760449897"/>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4"/>
          </p:nvPr>
        </p:nvSpPr>
        <p:spPr>
          <a:xfrm>
            <a:off x="0" y="6334780"/>
            <a:ext cx="9144000" cy="523220"/>
          </a:xfrm>
          <a:solidFill>
            <a:schemeClr val="accent1">
              <a:lumMod val="75000"/>
            </a:schemeClr>
          </a:solidFill>
        </p:spPr>
        <p:txBody>
          <a:bodyPr vert="horz" lIns="91440" tIns="45720" rIns="91440" bIns="45720" rtlCol="0">
            <a:spAutoFit/>
          </a:bodyPr>
          <a:lstStyle/>
          <a:p>
            <a:r>
              <a:rPr lang="en-US" dirty="0" smtClean="0">
                <a:solidFill>
                  <a:schemeClr val="bg1"/>
                </a:solidFill>
                <a:latin typeface="Century Gothic"/>
                <a:cs typeface="Century Gothic"/>
              </a:rPr>
              <a:t>A orders its orbits using personal experience</a:t>
            </a:r>
            <a:endParaRPr lang="en-US" dirty="0">
              <a:solidFill>
                <a:schemeClr val="bg1"/>
              </a:solidFill>
              <a:latin typeface="Century Gothic"/>
              <a:cs typeface="Century Gothic"/>
            </a:endParaRPr>
          </a:p>
        </p:txBody>
      </p:sp>
      <p:grpSp>
        <p:nvGrpSpPr>
          <p:cNvPr id="5" name="Group 4"/>
          <p:cNvGrpSpPr/>
          <p:nvPr/>
        </p:nvGrpSpPr>
        <p:grpSpPr>
          <a:xfrm>
            <a:off x="522977" y="2226397"/>
            <a:ext cx="8098047" cy="2405207"/>
            <a:chOff x="522977" y="1172881"/>
            <a:chExt cx="8098047" cy="2405207"/>
          </a:xfrm>
        </p:grpSpPr>
        <p:cxnSp>
          <p:nvCxnSpPr>
            <p:cNvPr id="6" name="Straight Arrow Connector 5"/>
            <p:cNvCxnSpPr>
              <a:stCxn id="26" idx="6"/>
            </p:cNvCxnSpPr>
            <p:nvPr/>
          </p:nvCxnSpPr>
          <p:spPr bwMode="auto">
            <a:xfrm>
              <a:off x="2103957" y="2375485"/>
              <a:ext cx="500560" cy="8425"/>
            </a:xfrm>
            <a:prstGeom prst="straightConnector1">
              <a:avLst/>
            </a:prstGeom>
            <a:ln w="38100" cmpd="sng">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522977" y="1172881"/>
              <a:ext cx="2476223" cy="2405207"/>
              <a:chOff x="301578" y="1172881"/>
              <a:chExt cx="2476223" cy="2405207"/>
            </a:xfrm>
          </p:grpSpPr>
          <p:sp>
            <p:nvSpPr>
              <p:cNvPr id="22" name="Donut 21"/>
              <p:cNvSpPr/>
              <p:nvPr/>
            </p:nvSpPr>
            <p:spPr bwMode="auto">
              <a:xfrm>
                <a:off x="372594" y="1172881"/>
                <a:ext cx="2405207" cy="2405207"/>
              </a:xfrm>
              <a:prstGeom prst="donut">
                <a:avLst>
                  <a:gd name="adj" fmla="val 5272"/>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23" name="Donut 22"/>
              <p:cNvSpPr/>
              <p:nvPr/>
            </p:nvSpPr>
            <p:spPr bwMode="auto">
              <a:xfrm>
                <a:off x="688263" y="1488550"/>
                <a:ext cx="1773869" cy="1773869"/>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tx1"/>
                  </a:solidFill>
                </a:endParaRPr>
              </a:p>
            </p:txBody>
          </p:sp>
          <p:sp>
            <p:nvSpPr>
              <p:cNvPr id="24" name="Oval 23"/>
              <p:cNvSpPr/>
              <p:nvPr/>
            </p:nvSpPr>
            <p:spPr bwMode="auto">
              <a:xfrm>
                <a:off x="2263362" y="2240328"/>
                <a:ext cx="270315" cy="270314"/>
              </a:xfrm>
              <a:prstGeom prst="ellipse">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en-US" dirty="0">
                  <a:solidFill>
                    <a:srgbClr val="000000"/>
                  </a:solidFill>
                </a:endParaRPr>
              </a:p>
            </p:txBody>
          </p:sp>
          <p:sp>
            <p:nvSpPr>
              <p:cNvPr id="25" name="Oval 24"/>
              <p:cNvSpPr/>
              <p:nvPr/>
            </p:nvSpPr>
            <p:spPr bwMode="auto">
              <a:xfrm>
                <a:off x="301578" y="2191903"/>
                <a:ext cx="270315" cy="270315"/>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26" name="Oval 25"/>
              <p:cNvSpPr/>
              <p:nvPr/>
            </p:nvSpPr>
            <p:spPr bwMode="auto">
              <a:xfrm>
                <a:off x="1196820" y="2032570"/>
                <a:ext cx="685738" cy="685829"/>
              </a:xfrm>
              <a:prstGeom prst="ellipse">
                <a:avLst/>
              </a:prstGeom>
              <a:gradFill flip="none" rotWithShape="1">
                <a:gsLst>
                  <a:gs pos="0">
                    <a:srgbClr val="484800"/>
                  </a:gs>
                  <a:gs pos="100000">
                    <a:srgbClr val="FFFF00"/>
                  </a:gs>
                </a:gsLst>
                <a:path path="circle">
                  <a:fillToRect l="100000" t="100000"/>
                </a:path>
                <a:tileRect r="-100000" b="-100000"/>
              </a:gradFill>
              <a:ln w="9525" cap="flat" cmpd="sng" algn="ctr">
                <a:solidFill>
                  <a:srgbClr val="FFFF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smtClean="0">
                    <a:solidFill>
                      <a:srgbClr val="000000"/>
                    </a:solidFill>
                    <a:latin typeface="Century Gothic"/>
                    <a:cs typeface="Century Gothic"/>
                  </a:rPr>
                  <a:t>A</a:t>
                </a:r>
                <a:endParaRPr lang="en-US" sz="2000" dirty="0">
                  <a:solidFill>
                    <a:srgbClr val="000000"/>
                  </a:solidFill>
                  <a:latin typeface="Century Gothic"/>
                  <a:cs typeface="Century Gothic"/>
                </a:endParaRPr>
              </a:p>
            </p:txBody>
          </p:sp>
        </p:grpSp>
        <p:grpSp>
          <p:nvGrpSpPr>
            <p:cNvPr id="10" name="Group 9"/>
            <p:cNvGrpSpPr/>
            <p:nvPr/>
          </p:nvGrpSpPr>
          <p:grpSpPr>
            <a:xfrm>
              <a:off x="3691771" y="1172881"/>
              <a:ext cx="2468572" cy="2405207"/>
              <a:chOff x="3691771" y="1172881"/>
              <a:chExt cx="2468572" cy="2405207"/>
            </a:xfrm>
          </p:grpSpPr>
          <p:sp>
            <p:nvSpPr>
              <p:cNvPr id="15" name="Donut 14"/>
              <p:cNvSpPr>
                <a:spLocks noChangeAspect="1"/>
              </p:cNvSpPr>
              <p:nvPr/>
            </p:nvSpPr>
            <p:spPr bwMode="auto">
              <a:xfrm>
                <a:off x="4285977" y="1735404"/>
                <a:ext cx="1280160" cy="1280160"/>
              </a:xfrm>
              <a:prstGeom prst="donut">
                <a:avLst>
                  <a:gd name="adj" fmla="val 5272"/>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chemeClr val="tx1"/>
                  </a:solidFill>
                </a:endParaRPr>
              </a:p>
            </p:txBody>
          </p:sp>
          <p:sp>
            <p:nvSpPr>
              <p:cNvPr id="16" name="Oval 15"/>
              <p:cNvSpPr/>
              <p:nvPr/>
            </p:nvSpPr>
            <p:spPr bwMode="auto">
              <a:xfrm>
                <a:off x="4583188" y="2032570"/>
                <a:ext cx="685738" cy="685829"/>
              </a:xfrm>
              <a:prstGeom prst="ellipse">
                <a:avLst/>
              </a:prstGeom>
              <a:gradFill flip="none" rotWithShape="1">
                <a:gsLst>
                  <a:gs pos="0">
                    <a:srgbClr val="484800"/>
                  </a:gs>
                  <a:gs pos="100000">
                    <a:srgbClr val="FFFF00"/>
                  </a:gs>
                </a:gsLst>
                <a:path path="circle">
                  <a:fillToRect l="100000" t="100000"/>
                </a:path>
                <a:tileRect r="-100000" b="-100000"/>
              </a:gradFill>
              <a:ln w="9525" cap="flat" cmpd="sng" algn="ctr">
                <a:solidFill>
                  <a:srgbClr val="FFFF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smtClean="0">
                    <a:solidFill>
                      <a:srgbClr val="000000"/>
                    </a:solidFill>
                    <a:latin typeface="Century Gothic"/>
                    <a:cs typeface="Century Gothic"/>
                  </a:rPr>
                  <a:t>B</a:t>
                </a:r>
                <a:endParaRPr lang="en-US" sz="2000" dirty="0">
                  <a:solidFill>
                    <a:srgbClr val="000000"/>
                  </a:solidFill>
                  <a:latin typeface="Century Gothic"/>
                  <a:cs typeface="Century Gothic"/>
                </a:endParaRPr>
              </a:p>
            </p:txBody>
          </p:sp>
          <p:grpSp>
            <p:nvGrpSpPr>
              <p:cNvPr id="17" name="Group 16"/>
              <p:cNvGrpSpPr/>
              <p:nvPr/>
            </p:nvGrpSpPr>
            <p:grpSpPr>
              <a:xfrm>
                <a:off x="3691771" y="1172881"/>
                <a:ext cx="2468572" cy="2405207"/>
                <a:chOff x="3691771" y="1172881"/>
                <a:chExt cx="2468572" cy="2405207"/>
              </a:xfrm>
            </p:grpSpPr>
            <p:sp>
              <p:nvSpPr>
                <p:cNvPr id="18" name="Donut 17"/>
                <p:cNvSpPr/>
                <p:nvPr/>
              </p:nvSpPr>
              <p:spPr bwMode="auto">
                <a:xfrm>
                  <a:off x="3691771" y="1172881"/>
                  <a:ext cx="2405207" cy="2405207"/>
                </a:xfrm>
                <a:prstGeom prst="donut">
                  <a:avLst>
                    <a:gd name="adj" fmla="val 5272"/>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9" name="Oval 18"/>
                <p:cNvSpPr/>
                <p:nvPr/>
              </p:nvSpPr>
              <p:spPr bwMode="auto">
                <a:xfrm>
                  <a:off x="5890028" y="2087928"/>
                  <a:ext cx="270315" cy="270314"/>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p>
              </p:txBody>
            </p:sp>
            <p:sp>
              <p:nvSpPr>
                <p:cNvPr id="20" name="Oval 19"/>
                <p:cNvSpPr/>
                <p:nvPr/>
              </p:nvSpPr>
              <p:spPr bwMode="auto">
                <a:xfrm>
                  <a:off x="5201735" y="3307773"/>
                  <a:ext cx="270315" cy="270315"/>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21" name="Oval 20"/>
                <p:cNvSpPr/>
                <p:nvPr/>
              </p:nvSpPr>
              <p:spPr bwMode="auto">
                <a:xfrm>
                  <a:off x="4380839" y="3307773"/>
                  <a:ext cx="270315" cy="270315"/>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p>
              </p:txBody>
            </p:sp>
          </p:grpSp>
        </p:grpSp>
        <p:cxnSp>
          <p:nvCxnSpPr>
            <p:cNvPr id="11" name="Straight Arrow Connector 10"/>
            <p:cNvCxnSpPr>
              <a:stCxn id="24" idx="6"/>
              <a:endCxn id="16" idx="2"/>
            </p:cNvCxnSpPr>
            <p:nvPr/>
          </p:nvCxnSpPr>
          <p:spPr bwMode="auto">
            <a:xfrm>
              <a:off x="2755076" y="2375485"/>
              <a:ext cx="1828112" cy="0"/>
            </a:xfrm>
            <a:prstGeom prst="straightConnector1">
              <a:avLst/>
            </a:prstGeom>
            <a:ln w="38100" cmpd="sng">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394100" y="2199244"/>
              <a:ext cx="424588" cy="369332"/>
            </a:xfrm>
            <a:prstGeom prst="rect">
              <a:avLst/>
            </a:prstGeom>
            <a:noFill/>
          </p:spPr>
          <p:txBody>
            <a:bodyPr wrap="square" rtlCol="0">
              <a:spAutoFit/>
            </a:bodyPr>
            <a:lstStyle/>
            <a:p>
              <a:pPr algn="ctr"/>
              <a:r>
                <a:rPr lang="en-US" dirty="0" smtClean="0"/>
                <a:t>B</a:t>
              </a:r>
              <a:endParaRPr lang="en-US" dirty="0"/>
            </a:p>
          </p:txBody>
        </p:sp>
        <p:sp>
          <p:nvSpPr>
            <p:cNvPr id="13" name="Oval 12"/>
            <p:cNvSpPr/>
            <p:nvPr/>
          </p:nvSpPr>
          <p:spPr bwMode="auto">
            <a:xfrm>
              <a:off x="7898719" y="1879175"/>
              <a:ext cx="722305" cy="722305"/>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000" dirty="0" smtClean="0">
                  <a:solidFill>
                    <a:srgbClr val="000000"/>
                  </a:solidFill>
                </a:rPr>
                <a:t>C</a:t>
              </a:r>
              <a:endParaRPr lang="en-US" sz="2000" dirty="0">
                <a:solidFill>
                  <a:srgbClr val="000000"/>
                </a:solidFill>
              </a:endParaRPr>
            </a:p>
          </p:txBody>
        </p:sp>
        <p:cxnSp>
          <p:nvCxnSpPr>
            <p:cNvPr id="14" name="Straight Arrow Connector 13"/>
            <p:cNvCxnSpPr>
              <a:stCxn id="19" idx="6"/>
              <a:endCxn id="13" idx="2"/>
            </p:cNvCxnSpPr>
            <p:nvPr/>
          </p:nvCxnSpPr>
          <p:spPr bwMode="auto">
            <a:xfrm>
              <a:off x="6160343" y="2223085"/>
              <a:ext cx="1738376" cy="17243"/>
            </a:xfrm>
            <a:prstGeom prst="straightConnector1">
              <a:avLst/>
            </a:prstGeom>
            <a:ln w="38100" cmpd="sng">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grpSp>
      <p:sp>
        <p:nvSpPr>
          <p:cNvPr id="27"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smtClean="0">
                <a:solidFill>
                  <a:schemeClr val="bg1"/>
                </a:solidFill>
              </a:rPr>
              <a:t>Interoperability Example</a:t>
            </a:r>
            <a:endParaRPr lang="en-US" sz="4000" dirty="0">
              <a:solidFill>
                <a:schemeClr val="bg1"/>
              </a:solidFill>
            </a:endParaRPr>
          </a:p>
        </p:txBody>
      </p:sp>
      <p:sp>
        <p:nvSpPr>
          <p:cNvPr id="28"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161</a:t>
            </a:fld>
            <a:endParaRPr lang="en-US" dirty="0"/>
          </a:p>
        </p:txBody>
      </p:sp>
      <p:sp>
        <p:nvSpPr>
          <p:cNvPr id="2" name="Slide Number Placeholder 1"/>
          <p:cNvSpPr>
            <a:spLocks noGrp="1"/>
          </p:cNvSpPr>
          <p:nvPr>
            <p:ph type="sldNum" sz="quarter" idx="12"/>
          </p:nvPr>
        </p:nvSpPr>
        <p:spPr/>
        <p:txBody>
          <a:bodyPr/>
          <a:lstStyle/>
          <a:p>
            <a:fld id="{A7E347E3-C33F-6F47-AC47-1BCADEE5EFCC}" type="slidenum">
              <a:rPr lang="en-US" smtClean="0"/>
              <a:t>161</a:t>
            </a:fld>
            <a:endParaRPr lang="en-US" dirty="0"/>
          </a:p>
        </p:txBody>
      </p:sp>
    </p:spTree>
    <p:extLst>
      <p:ext uri="{BB962C8B-B14F-4D97-AF65-F5344CB8AC3E}">
        <p14:creationId xmlns:p14="http://schemas.microsoft.com/office/powerpoint/2010/main" val="590829957"/>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4"/>
          </p:nvPr>
        </p:nvSpPr>
        <p:spPr>
          <a:xfrm>
            <a:off x="0" y="5903893"/>
            <a:ext cx="9144000" cy="954107"/>
          </a:xfrm>
          <a:solidFill>
            <a:schemeClr val="accent1">
              <a:lumMod val="75000"/>
            </a:schemeClr>
          </a:solidFill>
        </p:spPr>
        <p:txBody>
          <a:bodyPr vert="horz" lIns="91440" tIns="45720" rIns="91440" bIns="45720" rtlCol="0">
            <a:spAutoFit/>
          </a:bodyPr>
          <a:lstStyle/>
          <a:p>
            <a:r>
              <a:rPr lang="en-US" dirty="0" smtClean="0">
                <a:solidFill>
                  <a:schemeClr val="bg1"/>
                </a:solidFill>
                <a:latin typeface="Century Gothic"/>
                <a:cs typeface="Century Gothic"/>
              </a:rPr>
              <a:t>B orders its orbits probabilistically, modeling expected behaviors based on past behaviors</a:t>
            </a:r>
            <a:endParaRPr lang="en-US" dirty="0">
              <a:solidFill>
                <a:schemeClr val="bg1"/>
              </a:solidFill>
              <a:latin typeface="Century Gothic"/>
              <a:cs typeface="Century Gothic"/>
            </a:endParaRPr>
          </a:p>
        </p:txBody>
      </p:sp>
      <p:grpSp>
        <p:nvGrpSpPr>
          <p:cNvPr id="5" name="Group 4"/>
          <p:cNvGrpSpPr/>
          <p:nvPr/>
        </p:nvGrpSpPr>
        <p:grpSpPr>
          <a:xfrm>
            <a:off x="522977" y="2226397"/>
            <a:ext cx="8098047" cy="2405207"/>
            <a:chOff x="522977" y="1172881"/>
            <a:chExt cx="8098047" cy="2405207"/>
          </a:xfrm>
        </p:grpSpPr>
        <p:cxnSp>
          <p:nvCxnSpPr>
            <p:cNvPr id="6" name="Straight Arrow Connector 5"/>
            <p:cNvCxnSpPr>
              <a:stCxn id="26" idx="6"/>
            </p:cNvCxnSpPr>
            <p:nvPr/>
          </p:nvCxnSpPr>
          <p:spPr bwMode="auto">
            <a:xfrm>
              <a:off x="2103957" y="2375485"/>
              <a:ext cx="500560" cy="8425"/>
            </a:xfrm>
            <a:prstGeom prst="straightConnector1">
              <a:avLst/>
            </a:prstGeom>
            <a:ln w="38100" cmpd="sng">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522977" y="1172881"/>
              <a:ext cx="2476223" cy="2405207"/>
              <a:chOff x="301578" y="1172881"/>
              <a:chExt cx="2476223" cy="2405207"/>
            </a:xfrm>
          </p:grpSpPr>
          <p:sp>
            <p:nvSpPr>
              <p:cNvPr id="22" name="Donut 21"/>
              <p:cNvSpPr/>
              <p:nvPr/>
            </p:nvSpPr>
            <p:spPr bwMode="auto">
              <a:xfrm>
                <a:off x="372594" y="1172881"/>
                <a:ext cx="2405207" cy="2405207"/>
              </a:xfrm>
              <a:prstGeom prst="donut">
                <a:avLst>
                  <a:gd name="adj" fmla="val 5272"/>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23" name="Donut 22"/>
              <p:cNvSpPr/>
              <p:nvPr/>
            </p:nvSpPr>
            <p:spPr bwMode="auto">
              <a:xfrm>
                <a:off x="688263" y="1488550"/>
                <a:ext cx="1773869" cy="1773869"/>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tx1"/>
                  </a:solidFill>
                </a:endParaRPr>
              </a:p>
            </p:txBody>
          </p:sp>
          <p:sp>
            <p:nvSpPr>
              <p:cNvPr id="24" name="Oval 23"/>
              <p:cNvSpPr/>
              <p:nvPr/>
            </p:nvSpPr>
            <p:spPr bwMode="auto">
              <a:xfrm>
                <a:off x="2263362" y="2240328"/>
                <a:ext cx="270315" cy="270314"/>
              </a:xfrm>
              <a:prstGeom prst="ellipse">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en-US" dirty="0">
                  <a:solidFill>
                    <a:srgbClr val="000000"/>
                  </a:solidFill>
                </a:endParaRPr>
              </a:p>
            </p:txBody>
          </p:sp>
          <p:sp>
            <p:nvSpPr>
              <p:cNvPr id="25" name="Oval 24"/>
              <p:cNvSpPr/>
              <p:nvPr/>
            </p:nvSpPr>
            <p:spPr bwMode="auto">
              <a:xfrm>
                <a:off x="301578" y="2191903"/>
                <a:ext cx="270315" cy="270315"/>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26" name="Oval 25"/>
              <p:cNvSpPr/>
              <p:nvPr/>
            </p:nvSpPr>
            <p:spPr bwMode="auto">
              <a:xfrm>
                <a:off x="1196820" y="2032570"/>
                <a:ext cx="685738" cy="685829"/>
              </a:xfrm>
              <a:prstGeom prst="ellipse">
                <a:avLst/>
              </a:prstGeom>
              <a:gradFill flip="none" rotWithShape="1">
                <a:gsLst>
                  <a:gs pos="0">
                    <a:srgbClr val="484800"/>
                  </a:gs>
                  <a:gs pos="100000">
                    <a:srgbClr val="FFFF00"/>
                  </a:gs>
                </a:gsLst>
                <a:path path="circle">
                  <a:fillToRect l="100000" t="100000"/>
                </a:path>
                <a:tileRect r="-100000" b="-100000"/>
              </a:gradFill>
              <a:ln w="9525" cap="flat" cmpd="sng" algn="ctr">
                <a:solidFill>
                  <a:srgbClr val="FFFF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smtClean="0">
                    <a:solidFill>
                      <a:srgbClr val="000000"/>
                    </a:solidFill>
                    <a:latin typeface="Century Gothic"/>
                    <a:cs typeface="Century Gothic"/>
                  </a:rPr>
                  <a:t>A</a:t>
                </a:r>
                <a:endParaRPr lang="en-US" sz="2000" dirty="0">
                  <a:solidFill>
                    <a:srgbClr val="000000"/>
                  </a:solidFill>
                  <a:latin typeface="Century Gothic"/>
                  <a:cs typeface="Century Gothic"/>
                </a:endParaRPr>
              </a:p>
            </p:txBody>
          </p:sp>
        </p:grpSp>
        <p:grpSp>
          <p:nvGrpSpPr>
            <p:cNvPr id="10" name="Group 9"/>
            <p:cNvGrpSpPr/>
            <p:nvPr/>
          </p:nvGrpSpPr>
          <p:grpSpPr>
            <a:xfrm>
              <a:off x="3691771" y="1172881"/>
              <a:ext cx="2468572" cy="2405207"/>
              <a:chOff x="3691771" y="1172881"/>
              <a:chExt cx="2468572" cy="2405207"/>
            </a:xfrm>
          </p:grpSpPr>
          <p:sp>
            <p:nvSpPr>
              <p:cNvPr id="15" name="Donut 14"/>
              <p:cNvSpPr>
                <a:spLocks noChangeAspect="1"/>
              </p:cNvSpPr>
              <p:nvPr/>
            </p:nvSpPr>
            <p:spPr bwMode="auto">
              <a:xfrm>
                <a:off x="4285977" y="1735404"/>
                <a:ext cx="1280160" cy="1280160"/>
              </a:xfrm>
              <a:prstGeom prst="donut">
                <a:avLst>
                  <a:gd name="adj" fmla="val 5272"/>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chemeClr val="tx1"/>
                  </a:solidFill>
                </a:endParaRPr>
              </a:p>
            </p:txBody>
          </p:sp>
          <p:sp>
            <p:nvSpPr>
              <p:cNvPr id="16" name="Oval 15"/>
              <p:cNvSpPr/>
              <p:nvPr/>
            </p:nvSpPr>
            <p:spPr bwMode="auto">
              <a:xfrm>
                <a:off x="4583188" y="2032570"/>
                <a:ext cx="685738" cy="685829"/>
              </a:xfrm>
              <a:prstGeom prst="ellipse">
                <a:avLst/>
              </a:prstGeom>
              <a:gradFill flip="none" rotWithShape="1">
                <a:gsLst>
                  <a:gs pos="0">
                    <a:srgbClr val="484800"/>
                  </a:gs>
                  <a:gs pos="100000">
                    <a:srgbClr val="FFFF00"/>
                  </a:gs>
                </a:gsLst>
                <a:path path="circle">
                  <a:fillToRect l="100000" t="100000"/>
                </a:path>
                <a:tileRect r="-100000" b="-100000"/>
              </a:gradFill>
              <a:ln w="9525" cap="flat" cmpd="sng" algn="ctr">
                <a:solidFill>
                  <a:srgbClr val="FFFF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smtClean="0">
                    <a:solidFill>
                      <a:srgbClr val="000000"/>
                    </a:solidFill>
                    <a:latin typeface="Century Gothic"/>
                    <a:cs typeface="Century Gothic"/>
                  </a:rPr>
                  <a:t>B</a:t>
                </a:r>
                <a:endParaRPr lang="en-US" sz="2000" dirty="0">
                  <a:solidFill>
                    <a:srgbClr val="000000"/>
                  </a:solidFill>
                  <a:latin typeface="Century Gothic"/>
                  <a:cs typeface="Century Gothic"/>
                </a:endParaRPr>
              </a:p>
            </p:txBody>
          </p:sp>
          <p:grpSp>
            <p:nvGrpSpPr>
              <p:cNvPr id="17" name="Group 16"/>
              <p:cNvGrpSpPr/>
              <p:nvPr/>
            </p:nvGrpSpPr>
            <p:grpSpPr>
              <a:xfrm>
                <a:off x="3691771" y="1172881"/>
                <a:ext cx="2468572" cy="2405207"/>
                <a:chOff x="3691771" y="1172881"/>
                <a:chExt cx="2468572" cy="2405207"/>
              </a:xfrm>
            </p:grpSpPr>
            <p:sp>
              <p:nvSpPr>
                <p:cNvPr id="18" name="Donut 17"/>
                <p:cNvSpPr/>
                <p:nvPr/>
              </p:nvSpPr>
              <p:spPr bwMode="auto">
                <a:xfrm>
                  <a:off x="3691771" y="1172881"/>
                  <a:ext cx="2405207" cy="2405207"/>
                </a:xfrm>
                <a:prstGeom prst="donut">
                  <a:avLst>
                    <a:gd name="adj" fmla="val 5272"/>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9" name="Oval 18"/>
                <p:cNvSpPr/>
                <p:nvPr/>
              </p:nvSpPr>
              <p:spPr bwMode="auto">
                <a:xfrm>
                  <a:off x="5890028" y="2087928"/>
                  <a:ext cx="270315" cy="270314"/>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p>
              </p:txBody>
            </p:sp>
            <p:sp>
              <p:nvSpPr>
                <p:cNvPr id="20" name="Oval 19"/>
                <p:cNvSpPr/>
                <p:nvPr/>
              </p:nvSpPr>
              <p:spPr bwMode="auto">
                <a:xfrm>
                  <a:off x="5201735" y="3307773"/>
                  <a:ext cx="270315" cy="270315"/>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21" name="Oval 20"/>
                <p:cNvSpPr/>
                <p:nvPr/>
              </p:nvSpPr>
              <p:spPr bwMode="auto">
                <a:xfrm>
                  <a:off x="4380839" y="3307773"/>
                  <a:ext cx="270315" cy="270315"/>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p>
              </p:txBody>
            </p:sp>
          </p:grpSp>
        </p:grpSp>
        <p:cxnSp>
          <p:nvCxnSpPr>
            <p:cNvPr id="11" name="Straight Arrow Connector 10"/>
            <p:cNvCxnSpPr>
              <a:stCxn id="24" idx="6"/>
              <a:endCxn id="16" idx="2"/>
            </p:cNvCxnSpPr>
            <p:nvPr/>
          </p:nvCxnSpPr>
          <p:spPr bwMode="auto">
            <a:xfrm>
              <a:off x="2755076" y="2375485"/>
              <a:ext cx="1828112" cy="0"/>
            </a:xfrm>
            <a:prstGeom prst="straightConnector1">
              <a:avLst/>
            </a:prstGeom>
            <a:ln w="38100" cmpd="sng">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394100" y="2199244"/>
              <a:ext cx="424588" cy="369332"/>
            </a:xfrm>
            <a:prstGeom prst="rect">
              <a:avLst/>
            </a:prstGeom>
            <a:noFill/>
          </p:spPr>
          <p:txBody>
            <a:bodyPr wrap="square" rtlCol="0">
              <a:spAutoFit/>
            </a:bodyPr>
            <a:lstStyle/>
            <a:p>
              <a:pPr algn="ctr"/>
              <a:r>
                <a:rPr lang="en-US" dirty="0" smtClean="0"/>
                <a:t>B</a:t>
              </a:r>
              <a:endParaRPr lang="en-US" dirty="0"/>
            </a:p>
          </p:txBody>
        </p:sp>
        <p:sp>
          <p:nvSpPr>
            <p:cNvPr id="13" name="Oval 12"/>
            <p:cNvSpPr/>
            <p:nvPr/>
          </p:nvSpPr>
          <p:spPr bwMode="auto">
            <a:xfrm>
              <a:off x="7898719" y="1879175"/>
              <a:ext cx="722305" cy="722305"/>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000" dirty="0" smtClean="0">
                  <a:solidFill>
                    <a:srgbClr val="000000"/>
                  </a:solidFill>
                </a:rPr>
                <a:t>C</a:t>
              </a:r>
              <a:endParaRPr lang="en-US" sz="2000" dirty="0">
                <a:solidFill>
                  <a:srgbClr val="000000"/>
                </a:solidFill>
              </a:endParaRPr>
            </a:p>
          </p:txBody>
        </p:sp>
        <p:cxnSp>
          <p:nvCxnSpPr>
            <p:cNvPr id="14" name="Straight Arrow Connector 13"/>
            <p:cNvCxnSpPr>
              <a:stCxn id="19" idx="6"/>
              <a:endCxn id="13" idx="2"/>
            </p:cNvCxnSpPr>
            <p:nvPr/>
          </p:nvCxnSpPr>
          <p:spPr bwMode="auto">
            <a:xfrm>
              <a:off x="6160343" y="2223085"/>
              <a:ext cx="1738376" cy="17243"/>
            </a:xfrm>
            <a:prstGeom prst="straightConnector1">
              <a:avLst/>
            </a:prstGeom>
            <a:ln w="38100" cmpd="sng">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grpSp>
      <p:sp>
        <p:nvSpPr>
          <p:cNvPr id="27"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Interoperability Example</a:t>
            </a:r>
          </a:p>
        </p:txBody>
      </p:sp>
      <p:sp>
        <p:nvSpPr>
          <p:cNvPr id="28"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162</a:t>
            </a:fld>
            <a:endParaRPr lang="en-US" dirty="0"/>
          </a:p>
        </p:txBody>
      </p:sp>
      <p:sp>
        <p:nvSpPr>
          <p:cNvPr id="2" name="Slide Number Placeholder 1"/>
          <p:cNvSpPr>
            <a:spLocks noGrp="1"/>
          </p:cNvSpPr>
          <p:nvPr>
            <p:ph type="sldNum" sz="quarter" idx="12"/>
          </p:nvPr>
        </p:nvSpPr>
        <p:spPr/>
        <p:txBody>
          <a:bodyPr/>
          <a:lstStyle/>
          <a:p>
            <a:fld id="{A7E347E3-C33F-6F47-AC47-1BCADEE5EFCC}" type="slidenum">
              <a:rPr lang="en-US" smtClean="0"/>
              <a:t>162</a:t>
            </a:fld>
            <a:endParaRPr lang="en-US" dirty="0"/>
          </a:p>
        </p:txBody>
      </p:sp>
    </p:spTree>
    <p:extLst>
      <p:ext uri="{BB962C8B-B14F-4D97-AF65-F5344CB8AC3E}">
        <p14:creationId xmlns:p14="http://schemas.microsoft.com/office/powerpoint/2010/main" val="2191785382"/>
      </p:ext>
    </p:extLst>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4"/>
          </p:nvPr>
        </p:nvSpPr>
        <p:spPr>
          <a:xfrm>
            <a:off x="0" y="5903893"/>
            <a:ext cx="9144000" cy="954107"/>
          </a:xfrm>
          <a:solidFill>
            <a:schemeClr val="accent1">
              <a:lumMod val="75000"/>
            </a:schemeClr>
          </a:solidFill>
        </p:spPr>
        <p:txBody>
          <a:bodyPr vert="horz" lIns="91440" tIns="45720" rIns="91440" bIns="45720" rtlCol="0">
            <a:spAutoFit/>
          </a:bodyPr>
          <a:lstStyle/>
          <a:p>
            <a:r>
              <a:rPr lang="en-US" dirty="0" smtClean="0">
                <a:solidFill>
                  <a:schemeClr val="bg1"/>
                </a:solidFill>
                <a:latin typeface="Century Gothic"/>
                <a:cs typeface="Century Gothic"/>
              </a:rPr>
              <a:t>C orders its orbits using outputs from another trust model</a:t>
            </a:r>
            <a:endParaRPr lang="en-US" dirty="0">
              <a:solidFill>
                <a:schemeClr val="bg1"/>
              </a:solidFill>
              <a:latin typeface="Century Gothic"/>
              <a:cs typeface="Century Gothic"/>
            </a:endParaRPr>
          </a:p>
        </p:txBody>
      </p:sp>
      <p:grpSp>
        <p:nvGrpSpPr>
          <p:cNvPr id="5" name="Group 4"/>
          <p:cNvGrpSpPr/>
          <p:nvPr/>
        </p:nvGrpSpPr>
        <p:grpSpPr>
          <a:xfrm>
            <a:off x="522977" y="2226397"/>
            <a:ext cx="8098047" cy="2405207"/>
            <a:chOff x="522977" y="1172881"/>
            <a:chExt cx="8098047" cy="2405207"/>
          </a:xfrm>
        </p:grpSpPr>
        <p:cxnSp>
          <p:nvCxnSpPr>
            <p:cNvPr id="6" name="Straight Arrow Connector 5"/>
            <p:cNvCxnSpPr>
              <a:stCxn id="26" idx="6"/>
            </p:cNvCxnSpPr>
            <p:nvPr/>
          </p:nvCxnSpPr>
          <p:spPr bwMode="auto">
            <a:xfrm>
              <a:off x="2103957" y="2375485"/>
              <a:ext cx="500560" cy="8425"/>
            </a:xfrm>
            <a:prstGeom prst="straightConnector1">
              <a:avLst/>
            </a:prstGeom>
            <a:ln w="38100" cmpd="sng">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522977" y="1172881"/>
              <a:ext cx="2476223" cy="2405207"/>
              <a:chOff x="301578" y="1172881"/>
              <a:chExt cx="2476223" cy="2405207"/>
            </a:xfrm>
          </p:grpSpPr>
          <p:sp>
            <p:nvSpPr>
              <p:cNvPr id="22" name="Donut 21"/>
              <p:cNvSpPr/>
              <p:nvPr/>
            </p:nvSpPr>
            <p:spPr bwMode="auto">
              <a:xfrm>
                <a:off x="372594" y="1172881"/>
                <a:ext cx="2405207" cy="2405207"/>
              </a:xfrm>
              <a:prstGeom prst="donut">
                <a:avLst>
                  <a:gd name="adj" fmla="val 5272"/>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23" name="Donut 22"/>
              <p:cNvSpPr/>
              <p:nvPr/>
            </p:nvSpPr>
            <p:spPr bwMode="auto">
              <a:xfrm>
                <a:off x="688263" y="1488550"/>
                <a:ext cx="1773869" cy="1773869"/>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tx1"/>
                  </a:solidFill>
                </a:endParaRPr>
              </a:p>
            </p:txBody>
          </p:sp>
          <p:sp>
            <p:nvSpPr>
              <p:cNvPr id="24" name="Oval 23"/>
              <p:cNvSpPr/>
              <p:nvPr/>
            </p:nvSpPr>
            <p:spPr bwMode="auto">
              <a:xfrm>
                <a:off x="2263362" y="2240328"/>
                <a:ext cx="270315" cy="270314"/>
              </a:xfrm>
              <a:prstGeom prst="ellipse">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en-US" dirty="0">
                  <a:solidFill>
                    <a:srgbClr val="000000"/>
                  </a:solidFill>
                </a:endParaRPr>
              </a:p>
            </p:txBody>
          </p:sp>
          <p:sp>
            <p:nvSpPr>
              <p:cNvPr id="25" name="Oval 24"/>
              <p:cNvSpPr/>
              <p:nvPr/>
            </p:nvSpPr>
            <p:spPr bwMode="auto">
              <a:xfrm>
                <a:off x="301578" y="2191903"/>
                <a:ext cx="270315" cy="270315"/>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26" name="Oval 25"/>
              <p:cNvSpPr/>
              <p:nvPr/>
            </p:nvSpPr>
            <p:spPr bwMode="auto">
              <a:xfrm>
                <a:off x="1196820" y="2032570"/>
                <a:ext cx="685738" cy="685829"/>
              </a:xfrm>
              <a:prstGeom prst="ellipse">
                <a:avLst/>
              </a:prstGeom>
              <a:gradFill flip="none" rotWithShape="1">
                <a:gsLst>
                  <a:gs pos="0">
                    <a:srgbClr val="484800"/>
                  </a:gs>
                  <a:gs pos="100000">
                    <a:srgbClr val="FFFF00"/>
                  </a:gs>
                </a:gsLst>
                <a:path path="circle">
                  <a:fillToRect l="100000" t="100000"/>
                </a:path>
                <a:tileRect r="-100000" b="-100000"/>
              </a:gradFill>
              <a:ln w="9525" cap="flat" cmpd="sng" algn="ctr">
                <a:solidFill>
                  <a:srgbClr val="FFFF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smtClean="0">
                    <a:solidFill>
                      <a:srgbClr val="000000"/>
                    </a:solidFill>
                    <a:latin typeface="Century Gothic"/>
                    <a:cs typeface="Century Gothic"/>
                  </a:rPr>
                  <a:t>A</a:t>
                </a:r>
                <a:endParaRPr lang="en-US" sz="2000" dirty="0">
                  <a:solidFill>
                    <a:srgbClr val="000000"/>
                  </a:solidFill>
                  <a:latin typeface="Century Gothic"/>
                  <a:cs typeface="Century Gothic"/>
                </a:endParaRPr>
              </a:p>
            </p:txBody>
          </p:sp>
        </p:grpSp>
        <p:grpSp>
          <p:nvGrpSpPr>
            <p:cNvPr id="10" name="Group 9"/>
            <p:cNvGrpSpPr/>
            <p:nvPr/>
          </p:nvGrpSpPr>
          <p:grpSpPr>
            <a:xfrm>
              <a:off x="3691771" y="1172881"/>
              <a:ext cx="2468572" cy="2405207"/>
              <a:chOff x="3691771" y="1172881"/>
              <a:chExt cx="2468572" cy="2405207"/>
            </a:xfrm>
          </p:grpSpPr>
          <p:sp>
            <p:nvSpPr>
              <p:cNvPr id="15" name="Donut 14"/>
              <p:cNvSpPr>
                <a:spLocks noChangeAspect="1"/>
              </p:cNvSpPr>
              <p:nvPr/>
            </p:nvSpPr>
            <p:spPr bwMode="auto">
              <a:xfrm>
                <a:off x="4285977" y="1735404"/>
                <a:ext cx="1280160" cy="1280160"/>
              </a:xfrm>
              <a:prstGeom prst="donut">
                <a:avLst>
                  <a:gd name="adj" fmla="val 5272"/>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chemeClr val="tx1"/>
                  </a:solidFill>
                </a:endParaRPr>
              </a:p>
            </p:txBody>
          </p:sp>
          <p:sp>
            <p:nvSpPr>
              <p:cNvPr id="16" name="Oval 15"/>
              <p:cNvSpPr/>
              <p:nvPr/>
            </p:nvSpPr>
            <p:spPr bwMode="auto">
              <a:xfrm>
                <a:off x="4583188" y="2032570"/>
                <a:ext cx="685738" cy="685829"/>
              </a:xfrm>
              <a:prstGeom prst="ellipse">
                <a:avLst/>
              </a:prstGeom>
              <a:gradFill flip="none" rotWithShape="1">
                <a:gsLst>
                  <a:gs pos="0">
                    <a:srgbClr val="484800"/>
                  </a:gs>
                  <a:gs pos="100000">
                    <a:srgbClr val="FFFF00"/>
                  </a:gs>
                </a:gsLst>
                <a:path path="circle">
                  <a:fillToRect l="100000" t="100000"/>
                </a:path>
                <a:tileRect r="-100000" b="-100000"/>
              </a:gradFill>
              <a:ln w="9525" cap="flat" cmpd="sng" algn="ctr">
                <a:solidFill>
                  <a:srgbClr val="FFFF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smtClean="0">
                    <a:solidFill>
                      <a:srgbClr val="000000"/>
                    </a:solidFill>
                    <a:latin typeface="Century Gothic"/>
                    <a:cs typeface="Century Gothic"/>
                  </a:rPr>
                  <a:t>B</a:t>
                </a:r>
                <a:endParaRPr lang="en-US" sz="2000" dirty="0">
                  <a:solidFill>
                    <a:srgbClr val="000000"/>
                  </a:solidFill>
                  <a:latin typeface="Century Gothic"/>
                  <a:cs typeface="Century Gothic"/>
                </a:endParaRPr>
              </a:p>
            </p:txBody>
          </p:sp>
          <p:grpSp>
            <p:nvGrpSpPr>
              <p:cNvPr id="17" name="Group 16"/>
              <p:cNvGrpSpPr/>
              <p:nvPr/>
            </p:nvGrpSpPr>
            <p:grpSpPr>
              <a:xfrm>
                <a:off x="3691771" y="1172881"/>
                <a:ext cx="2468572" cy="2405207"/>
                <a:chOff x="3691771" y="1172881"/>
                <a:chExt cx="2468572" cy="2405207"/>
              </a:xfrm>
            </p:grpSpPr>
            <p:sp>
              <p:nvSpPr>
                <p:cNvPr id="18" name="Donut 17"/>
                <p:cNvSpPr/>
                <p:nvPr/>
              </p:nvSpPr>
              <p:spPr bwMode="auto">
                <a:xfrm>
                  <a:off x="3691771" y="1172881"/>
                  <a:ext cx="2405207" cy="2405207"/>
                </a:xfrm>
                <a:prstGeom prst="donut">
                  <a:avLst>
                    <a:gd name="adj" fmla="val 5272"/>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9" name="Oval 18"/>
                <p:cNvSpPr/>
                <p:nvPr/>
              </p:nvSpPr>
              <p:spPr bwMode="auto">
                <a:xfrm>
                  <a:off x="5890028" y="2087928"/>
                  <a:ext cx="270315" cy="270314"/>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p>
              </p:txBody>
            </p:sp>
            <p:sp>
              <p:nvSpPr>
                <p:cNvPr id="20" name="Oval 19"/>
                <p:cNvSpPr/>
                <p:nvPr/>
              </p:nvSpPr>
              <p:spPr bwMode="auto">
                <a:xfrm>
                  <a:off x="5201735" y="3307773"/>
                  <a:ext cx="270315" cy="270315"/>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21" name="Oval 20"/>
                <p:cNvSpPr/>
                <p:nvPr/>
              </p:nvSpPr>
              <p:spPr bwMode="auto">
                <a:xfrm>
                  <a:off x="4380839" y="3307773"/>
                  <a:ext cx="270315" cy="270315"/>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p>
              </p:txBody>
            </p:sp>
          </p:grpSp>
        </p:grpSp>
        <p:cxnSp>
          <p:nvCxnSpPr>
            <p:cNvPr id="11" name="Straight Arrow Connector 10"/>
            <p:cNvCxnSpPr>
              <a:stCxn id="24" idx="6"/>
              <a:endCxn id="16" idx="2"/>
            </p:cNvCxnSpPr>
            <p:nvPr/>
          </p:nvCxnSpPr>
          <p:spPr bwMode="auto">
            <a:xfrm>
              <a:off x="2755076" y="2375485"/>
              <a:ext cx="1828112" cy="0"/>
            </a:xfrm>
            <a:prstGeom prst="straightConnector1">
              <a:avLst/>
            </a:prstGeom>
            <a:ln w="38100" cmpd="sng">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394100" y="2199244"/>
              <a:ext cx="424588" cy="369332"/>
            </a:xfrm>
            <a:prstGeom prst="rect">
              <a:avLst/>
            </a:prstGeom>
            <a:noFill/>
          </p:spPr>
          <p:txBody>
            <a:bodyPr wrap="square" rtlCol="0">
              <a:spAutoFit/>
            </a:bodyPr>
            <a:lstStyle/>
            <a:p>
              <a:pPr algn="ctr"/>
              <a:r>
                <a:rPr lang="en-US" dirty="0" smtClean="0"/>
                <a:t>B</a:t>
              </a:r>
              <a:endParaRPr lang="en-US" dirty="0"/>
            </a:p>
          </p:txBody>
        </p:sp>
        <p:sp>
          <p:nvSpPr>
            <p:cNvPr id="13" name="Oval 12"/>
            <p:cNvSpPr/>
            <p:nvPr/>
          </p:nvSpPr>
          <p:spPr bwMode="auto">
            <a:xfrm>
              <a:off x="7898719" y="1879175"/>
              <a:ext cx="722305" cy="722305"/>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000" dirty="0" smtClean="0">
                  <a:solidFill>
                    <a:srgbClr val="000000"/>
                  </a:solidFill>
                </a:rPr>
                <a:t>C</a:t>
              </a:r>
              <a:endParaRPr lang="en-US" sz="2000" dirty="0">
                <a:solidFill>
                  <a:srgbClr val="000000"/>
                </a:solidFill>
              </a:endParaRPr>
            </a:p>
          </p:txBody>
        </p:sp>
        <p:cxnSp>
          <p:nvCxnSpPr>
            <p:cNvPr id="14" name="Straight Arrow Connector 13"/>
            <p:cNvCxnSpPr>
              <a:stCxn id="19" idx="6"/>
              <a:endCxn id="13" idx="2"/>
            </p:cNvCxnSpPr>
            <p:nvPr/>
          </p:nvCxnSpPr>
          <p:spPr bwMode="auto">
            <a:xfrm>
              <a:off x="6160343" y="2223085"/>
              <a:ext cx="1738376" cy="17243"/>
            </a:xfrm>
            <a:prstGeom prst="straightConnector1">
              <a:avLst/>
            </a:prstGeom>
            <a:ln w="38100" cmpd="sng">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grpSp>
      <p:sp>
        <p:nvSpPr>
          <p:cNvPr id="27"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Interoperability Example</a:t>
            </a:r>
          </a:p>
        </p:txBody>
      </p:sp>
      <p:sp>
        <p:nvSpPr>
          <p:cNvPr id="28"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163</a:t>
            </a:fld>
            <a:endParaRPr lang="en-US" dirty="0"/>
          </a:p>
        </p:txBody>
      </p:sp>
      <p:sp>
        <p:nvSpPr>
          <p:cNvPr id="2" name="Slide Number Placeholder 1"/>
          <p:cNvSpPr>
            <a:spLocks noGrp="1"/>
          </p:cNvSpPr>
          <p:nvPr>
            <p:ph type="sldNum" sz="quarter" idx="12"/>
          </p:nvPr>
        </p:nvSpPr>
        <p:spPr/>
        <p:txBody>
          <a:bodyPr/>
          <a:lstStyle/>
          <a:p>
            <a:fld id="{A7E347E3-C33F-6F47-AC47-1BCADEE5EFCC}" type="slidenum">
              <a:rPr lang="en-US" smtClean="0"/>
              <a:t>163</a:t>
            </a:fld>
            <a:endParaRPr lang="en-US" dirty="0"/>
          </a:p>
        </p:txBody>
      </p:sp>
    </p:spTree>
    <p:extLst>
      <p:ext uri="{BB962C8B-B14F-4D97-AF65-F5344CB8AC3E}">
        <p14:creationId xmlns:p14="http://schemas.microsoft.com/office/powerpoint/2010/main" val="296210583"/>
      </p:ext>
    </p:extLst>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smtClean="0">
                <a:solidFill>
                  <a:schemeClr val="bg1"/>
                </a:solidFill>
              </a:rPr>
              <a:t>Benefits of the Solar Trust Model</a:t>
            </a:r>
            <a:endParaRPr lang="en-US" sz="4000" dirty="0">
              <a:solidFill>
                <a:schemeClr val="bg1"/>
              </a:solidFill>
            </a:endParaRPr>
          </a:p>
        </p:txBody>
      </p:sp>
      <p:sp>
        <p:nvSpPr>
          <p:cNvPr id="4" name="Text Placeholder 9"/>
          <p:cNvSpPr txBox="1">
            <a:spLocks/>
          </p:cNvSpPr>
          <p:nvPr/>
        </p:nvSpPr>
        <p:spPr>
          <a:xfrm>
            <a:off x="457200" y="972344"/>
            <a:ext cx="8229600" cy="4913313"/>
          </a:xfrm>
          <a:prstGeom prst="rect">
            <a:avLst/>
          </a:prstGeom>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latin typeface="Century Gothic"/>
                <a:cs typeface="Century Gothic"/>
              </a:rPr>
              <a:t>Provides</a:t>
            </a:r>
            <a:r>
              <a:rPr lang="en-US" sz="2600" dirty="0">
                <a:latin typeface="Century Gothic"/>
                <a:cs typeface="Century Gothic"/>
              </a:rPr>
              <a:t>:</a:t>
            </a:r>
          </a:p>
          <a:p>
            <a:endParaRPr lang="en-US" sz="2600" dirty="0" smtClean="0">
              <a:latin typeface="Century Gothic"/>
              <a:cs typeface="Century Gothic"/>
            </a:endParaRPr>
          </a:p>
          <a:p>
            <a:r>
              <a:rPr lang="en-US" sz="2000" dirty="0" smtClean="0">
                <a:latin typeface="Century Gothic"/>
                <a:cs typeface="Century Gothic"/>
              </a:rPr>
              <a:t>Easy </a:t>
            </a:r>
            <a:r>
              <a:rPr lang="en-US" sz="2000" dirty="0">
                <a:latin typeface="Century Gothic"/>
                <a:cs typeface="Century Gothic"/>
              </a:rPr>
              <a:t>key and certificate </a:t>
            </a:r>
            <a:r>
              <a:rPr lang="en-US" sz="2000" dirty="0" smtClean="0">
                <a:latin typeface="Century Gothic"/>
                <a:cs typeface="Century Gothic"/>
              </a:rPr>
              <a:t>distribution</a:t>
            </a:r>
            <a:endParaRPr lang="en-US" sz="2000" dirty="0">
              <a:latin typeface="Century Gothic"/>
              <a:cs typeface="Century Gothic"/>
            </a:endParaRPr>
          </a:p>
          <a:p>
            <a:endParaRPr lang="en-US" sz="2000" dirty="0">
              <a:latin typeface="Century Gothic"/>
              <a:cs typeface="Century Gothic"/>
            </a:endParaRPr>
          </a:p>
          <a:p>
            <a:r>
              <a:rPr lang="en-US" sz="2000" dirty="0" smtClean="0">
                <a:latin typeface="Century Gothic"/>
                <a:cs typeface="Century Gothic"/>
              </a:rPr>
              <a:t>Automatic </a:t>
            </a:r>
            <a:r>
              <a:rPr lang="en-US" sz="2000" dirty="0">
                <a:latin typeface="Century Gothic"/>
                <a:cs typeface="Century Gothic"/>
              </a:rPr>
              <a:t>key and certificate revocation</a:t>
            </a:r>
          </a:p>
          <a:p>
            <a:endParaRPr lang="en-US" sz="2000" dirty="0" smtClean="0">
              <a:latin typeface="Century Gothic"/>
              <a:cs typeface="Century Gothic"/>
            </a:endParaRPr>
          </a:p>
          <a:p>
            <a:r>
              <a:rPr lang="en-US" sz="2000" dirty="0" smtClean="0">
                <a:latin typeface="Century Gothic"/>
                <a:cs typeface="Century Gothic"/>
              </a:rPr>
              <a:t>Encrypted</a:t>
            </a:r>
            <a:r>
              <a:rPr lang="en-US" sz="2000" dirty="0">
                <a:latin typeface="Century Gothic"/>
                <a:cs typeface="Century Gothic"/>
              </a:rPr>
              <a:t>, signed message </a:t>
            </a:r>
            <a:r>
              <a:rPr lang="en-US" sz="2000" dirty="0" smtClean="0">
                <a:latin typeface="Century Gothic"/>
                <a:cs typeface="Century Gothic"/>
              </a:rPr>
              <a:t>transmission</a:t>
            </a:r>
            <a:endParaRPr lang="en-US" sz="2000" dirty="0">
              <a:latin typeface="Century Gothic"/>
              <a:cs typeface="Century Gothic"/>
            </a:endParaRPr>
          </a:p>
        </p:txBody>
      </p:sp>
      <p:sp>
        <p:nvSpPr>
          <p:cNvPr id="5"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164</a:t>
            </a:fld>
            <a:endParaRPr lang="en-US" dirty="0"/>
          </a:p>
        </p:txBody>
      </p:sp>
      <p:sp>
        <p:nvSpPr>
          <p:cNvPr id="3" name="Slide Number Placeholder 2"/>
          <p:cNvSpPr>
            <a:spLocks noGrp="1"/>
          </p:cNvSpPr>
          <p:nvPr>
            <p:ph type="sldNum" sz="quarter" idx="12"/>
          </p:nvPr>
        </p:nvSpPr>
        <p:spPr/>
        <p:txBody>
          <a:bodyPr/>
          <a:lstStyle/>
          <a:p>
            <a:fld id="{A7E347E3-C33F-6F47-AC47-1BCADEE5EFCC}" type="slidenum">
              <a:rPr lang="en-US" smtClean="0"/>
              <a:t>164</a:t>
            </a:fld>
            <a:endParaRPr lang="en-US" dirty="0"/>
          </a:p>
        </p:txBody>
      </p:sp>
    </p:spTree>
    <p:extLst>
      <p:ext uri="{BB962C8B-B14F-4D97-AF65-F5344CB8AC3E}">
        <p14:creationId xmlns:p14="http://schemas.microsoft.com/office/powerpoint/2010/main" val="1338950391"/>
      </p:ext>
    </p:extLst>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smtClean="0">
                <a:solidFill>
                  <a:schemeClr val="bg1"/>
                </a:solidFill>
              </a:rPr>
              <a:t>Benefits of the Solar Trust Model</a:t>
            </a:r>
            <a:endParaRPr lang="en-US" sz="4000" dirty="0">
              <a:solidFill>
                <a:schemeClr val="bg1"/>
              </a:solidFill>
            </a:endParaRPr>
          </a:p>
        </p:txBody>
      </p:sp>
      <p:sp>
        <p:nvSpPr>
          <p:cNvPr id="4" name="Text Placeholder 9"/>
          <p:cNvSpPr txBox="1">
            <a:spLocks/>
          </p:cNvSpPr>
          <p:nvPr/>
        </p:nvSpPr>
        <p:spPr>
          <a:xfrm>
            <a:off x="457200" y="545354"/>
            <a:ext cx="8229600" cy="6312646"/>
          </a:xfrm>
          <a:prstGeom prst="rect">
            <a:avLst/>
          </a:prstGeom>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latin typeface="Century Gothic"/>
                <a:cs typeface="Century Gothic"/>
              </a:rPr>
              <a:t>Protocols designed to defeat the following attacks:</a:t>
            </a:r>
          </a:p>
          <a:p>
            <a:endParaRPr lang="en-US" sz="2400" dirty="0" smtClean="0">
              <a:latin typeface="Century Gothic"/>
              <a:cs typeface="Century Gothic"/>
            </a:endParaRPr>
          </a:p>
          <a:p>
            <a:pPr marL="800100" lvl="2" indent="0">
              <a:buNone/>
            </a:pPr>
            <a:r>
              <a:rPr lang="en-US" sz="1600" dirty="0" smtClean="0">
                <a:latin typeface="Century Gothic"/>
                <a:cs typeface="Century Gothic"/>
              </a:rPr>
              <a:t>Dropped </a:t>
            </a:r>
            <a:r>
              <a:rPr lang="en-US" sz="1600" dirty="0">
                <a:latin typeface="Century Gothic"/>
                <a:cs typeface="Century Gothic"/>
              </a:rPr>
              <a:t>path queries (general or selective)</a:t>
            </a:r>
          </a:p>
          <a:p>
            <a:pPr marL="800100" lvl="2" indent="0">
              <a:buNone/>
            </a:pPr>
            <a:endParaRPr lang="en-US" sz="1600" dirty="0" smtClean="0">
              <a:latin typeface="Century Gothic"/>
              <a:cs typeface="Century Gothic"/>
            </a:endParaRPr>
          </a:p>
          <a:p>
            <a:pPr marL="800100" lvl="2" indent="0">
              <a:buNone/>
            </a:pPr>
            <a:r>
              <a:rPr lang="en-US" sz="1600" dirty="0" smtClean="0">
                <a:latin typeface="Century Gothic"/>
                <a:cs typeface="Century Gothic"/>
              </a:rPr>
              <a:t>Failure </a:t>
            </a:r>
            <a:r>
              <a:rPr lang="en-US" sz="1600" dirty="0">
                <a:latin typeface="Century Gothic"/>
                <a:cs typeface="Century Gothic"/>
              </a:rPr>
              <a:t>to transmit path replies</a:t>
            </a:r>
          </a:p>
          <a:p>
            <a:pPr marL="800100" lvl="2" indent="0">
              <a:buNone/>
            </a:pPr>
            <a:endParaRPr lang="en-US" sz="1600" dirty="0" smtClean="0">
              <a:latin typeface="Century Gothic"/>
              <a:cs typeface="Century Gothic"/>
            </a:endParaRPr>
          </a:p>
          <a:p>
            <a:pPr marL="800100" lvl="2" indent="0">
              <a:buNone/>
            </a:pPr>
            <a:r>
              <a:rPr lang="en-US" sz="1600" dirty="0" smtClean="0">
                <a:latin typeface="Century Gothic"/>
                <a:cs typeface="Century Gothic"/>
              </a:rPr>
              <a:t>Header </a:t>
            </a:r>
            <a:r>
              <a:rPr lang="en-US" sz="1600" dirty="0">
                <a:latin typeface="Century Gothic"/>
                <a:cs typeface="Century Gothic"/>
              </a:rPr>
              <a:t>value manipulation</a:t>
            </a:r>
          </a:p>
          <a:p>
            <a:pPr marL="800100" lvl="2" indent="0">
              <a:buNone/>
            </a:pPr>
            <a:endParaRPr lang="en-US" sz="1600" dirty="0" smtClean="0">
              <a:latin typeface="Century Gothic"/>
              <a:cs typeface="Century Gothic"/>
            </a:endParaRPr>
          </a:p>
          <a:p>
            <a:pPr marL="800100" lvl="2" indent="0">
              <a:buNone/>
            </a:pPr>
            <a:r>
              <a:rPr lang="en-US" sz="1600" dirty="0" smtClean="0">
                <a:latin typeface="Century Gothic"/>
                <a:cs typeface="Century Gothic"/>
              </a:rPr>
              <a:t>Policy </a:t>
            </a:r>
            <a:r>
              <a:rPr lang="en-US" sz="1600" dirty="0">
                <a:latin typeface="Century Gothic"/>
                <a:cs typeface="Century Gothic"/>
              </a:rPr>
              <a:t>information leaks</a:t>
            </a:r>
          </a:p>
          <a:p>
            <a:pPr marL="0" indent="0">
              <a:buNone/>
            </a:pPr>
            <a:endParaRPr lang="en-US" sz="2400" dirty="0">
              <a:latin typeface="Century Gothic"/>
              <a:cs typeface="Century Gothic"/>
            </a:endParaRPr>
          </a:p>
          <a:p>
            <a:r>
              <a:rPr lang="en-US" sz="2400" dirty="0">
                <a:latin typeface="Century Gothic"/>
                <a:cs typeface="Century Gothic"/>
              </a:rPr>
              <a:t>Resistant to some attacks on identity</a:t>
            </a:r>
          </a:p>
        </p:txBody>
      </p:sp>
      <p:sp>
        <p:nvSpPr>
          <p:cNvPr id="6"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165</a:t>
            </a:fld>
            <a:endParaRPr lang="en-US" dirty="0"/>
          </a:p>
        </p:txBody>
      </p:sp>
      <p:sp>
        <p:nvSpPr>
          <p:cNvPr id="3" name="Slide Number Placeholder 2"/>
          <p:cNvSpPr>
            <a:spLocks noGrp="1"/>
          </p:cNvSpPr>
          <p:nvPr>
            <p:ph type="sldNum" sz="quarter" idx="12"/>
          </p:nvPr>
        </p:nvSpPr>
        <p:spPr/>
        <p:txBody>
          <a:bodyPr/>
          <a:lstStyle/>
          <a:p>
            <a:fld id="{A7E347E3-C33F-6F47-AC47-1BCADEE5EFCC}" type="slidenum">
              <a:rPr lang="en-US" smtClean="0"/>
              <a:t>165</a:t>
            </a:fld>
            <a:endParaRPr lang="en-US" dirty="0"/>
          </a:p>
        </p:txBody>
      </p:sp>
    </p:spTree>
    <p:extLst>
      <p:ext uri="{BB962C8B-B14F-4D97-AF65-F5344CB8AC3E}">
        <p14:creationId xmlns:p14="http://schemas.microsoft.com/office/powerpoint/2010/main" val="377320538"/>
      </p:ext>
    </p:extLst>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a:xfrm>
            <a:off x="0" y="545352"/>
            <a:ext cx="9144000" cy="6312647"/>
          </a:xfrm>
        </p:spPr>
        <p:txBody>
          <a:bodyPr lIns="91440">
            <a:normAutofit/>
          </a:bodyPr>
          <a:lstStyle/>
          <a:p>
            <a:pPr algn="l"/>
            <a:r>
              <a:rPr lang="en-US" sz="1600" b="1" dirty="0" smtClean="0">
                <a:solidFill>
                  <a:srgbClr val="FF0000"/>
                </a:solidFill>
              </a:rPr>
              <a:t>Current Work – Finding Organizational Structures in Anonymized Data Sets</a:t>
            </a:r>
          </a:p>
          <a:p>
            <a:pPr algn="l"/>
            <a:endParaRPr lang="en-US" sz="1600" dirty="0" smtClean="0"/>
          </a:p>
          <a:p>
            <a:pPr algn="l"/>
            <a:r>
              <a:rPr lang="en-US" sz="1600" dirty="0" smtClean="0"/>
              <a:t>Trust and Anonymity Problems</a:t>
            </a:r>
          </a:p>
          <a:p>
            <a:pPr algn="l"/>
            <a:endParaRPr lang="en-US" sz="1600" dirty="0"/>
          </a:p>
          <a:p>
            <a:pPr algn="l"/>
            <a:r>
              <a:rPr lang="en-US" sz="1600" dirty="0" smtClean="0"/>
              <a:t>Property-Based Identities</a:t>
            </a:r>
            <a:endParaRPr lang="en-US" sz="1600" dirty="0"/>
          </a:p>
          <a:p>
            <a:pPr algn="l"/>
            <a:endParaRPr lang="en-US" sz="1600" dirty="0"/>
          </a:p>
          <a:p>
            <a:pPr algn="l"/>
            <a:r>
              <a:rPr lang="en-US" sz="1600" dirty="0" smtClean="0"/>
              <a:t>Distinguishing Identities</a:t>
            </a:r>
            <a:endParaRPr lang="en-US" sz="1600" dirty="0"/>
          </a:p>
          <a:p>
            <a:pPr algn="l"/>
            <a:endParaRPr lang="en-US" sz="1600" dirty="0"/>
          </a:p>
          <a:p>
            <a:pPr algn="l"/>
            <a:r>
              <a:rPr lang="en-US" sz="1600" dirty="0" smtClean="0"/>
              <a:t>Relative Anonymity</a:t>
            </a:r>
          </a:p>
          <a:p>
            <a:pPr algn="l"/>
            <a:endParaRPr lang="en-US" sz="1600" dirty="0"/>
          </a:p>
          <a:p>
            <a:pPr algn="l"/>
            <a:r>
              <a:rPr lang="en-US" sz="1600" dirty="0" smtClean="0"/>
              <a:t>Property-Based Attacks</a:t>
            </a:r>
            <a:endParaRPr lang="en-US" sz="1600" dirty="0"/>
          </a:p>
          <a:p>
            <a:pPr algn="l"/>
            <a:endParaRPr lang="en-US" sz="1600" dirty="0" smtClean="0"/>
          </a:p>
          <a:p>
            <a:pPr algn="l"/>
            <a:r>
              <a:rPr lang="en-US" sz="1600" dirty="0" smtClean="0"/>
              <a:t>Using the Solar Trust Model to Validate Identity Properties</a:t>
            </a:r>
            <a:endParaRPr lang="en-US" sz="1600" dirty="0"/>
          </a:p>
          <a:p>
            <a:pPr algn="l"/>
            <a:endParaRPr lang="en-US" sz="1600" dirty="0"/>
          </a:p>
          <a:p>
            <a:pPr algn="l"/>
            <a:r>
              <a:rPr lang="en-US" sz="1600" dirty="0" smtClean="0"/>
              <a:t>Future Work</a:t>
            </a:r>
            <a:endParaRPr lang="en-US" sz="1600" dirty="0"/>
          </a:p>
          <a:p>
            <a:pPr algn="l"/>
            <a:endParaRPr lang="en-US" sz="1600" dirty="0"/>
          </a:p>
          <a:p>
            <a:pPr algn="l"/>
            <a:r>
              <a:rPr lang="en-US" sz="1600" dirty="0" smtClean="0"/>
              <a:t>Conclusion and Questions</a:t>
            </a:r>
            <a:endParaRPr lang="en-US" sz="1600" dirty="0"/>
          </a:p>
        </p:txBody>
      </p:sp>
      <p:sp>
        <p:nvSpPr>
          <p:cNvPr id="7"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smtClean="0">
                <a:solidFill>
                  <a:schemeClr val="bg1"/>
                </a:solidFill>
              </a:rPr>
              <a:t>Presentation Outline</a:t>
            </a:r>
            <a:endParaRPr lang="en-US" dirty="0">
              <a:solidFill>
                <a:schemeClr val="bg1"/>
              </a:solidFill>
            </a:endParaRPr>
          </a:p>
        </p:txBody>
      </p:sp>
      <p:sp>
        <p:nvSpPr>
          <p:cNvPr id="2" name="Slide Number Placeholder 1"/>
          <p:cNvSpPr>
            <a:spLocks noGrp="1"/>
          </p:cNvSpPr>
          <p:nvPr>
            <p:ph type="sldNum" sz="quarter" idx="12"/>
          </p:nvPr>
        </p:nvSpPr>
        <p:spPr/>
        <p:txBody>
          <a:bodyPr/>
          <a:lstStyle/>
          <a:p>
            <a:fld id="{A7E347E3-C33F-6F47-AC47-1BCADEE5EFCC}" type="slidenum">
              <a:rPr lang="en-US" smtClean="0"/>
              <a:t>166</a:t>
            </a:fld>
            <a:endParaRPr lang="en-US" dirty="0"/>
          </a:p>
        </p:txBody>
      </p:sp>
    </p:spTree>
    <p:extLst>
      <p:ext uri="{BB962C8B-B14F-4D97-AF65-F5344CB8AC3E}">
        <p14:creationId xmlns:p14="http://schemas.microsoft.com/office/powerpoint/2010/main" val="988927397"/>
      </p:ext>
    </p:extLst>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Work</a:t>
            </a:r>
            <a:endParaRPr lang="en-US" dirty="0"/>
          </a:p>
        </p:txBody>
      </p:sp>
      <p:sp>
        <p:nvSpPr>
          <p:cNvPr id="3" name="Slide Number Placeholder 2"/>
          <p:cNvSpPr>
            <a:spLocks noGrp="1"/>
          </p:cNvSpPr>
          <p:nvPr>
            <p:ph type="sldNum" sz="quarter" idx="12"/>
          </p:nvPr>
        </p:nvSpPr>
        <p:spPr/>
        <p:txBody>
          <a:bodyPr/>
          <a:lstStyle/>
          <a:p>
            <a:fld id="{E3981485-6142-644C-AB0F-5A9188E1EB0B}" type="slidenum">
              <a:rPr lang="en-US" smtClean="0"/>
              <a:t>167</a:t>
            </a:fld>
            <a:endParaRPr lang="en-US" dirty="0"/>
          </a:p>
        </p:txBody>
      </p:sp>
      <p:sp>
        <p:nvSpPr>
          <p:cNvPr id="4" name="Text Box 8"/>
          <p:cNvSpPr txBox="1">
            <a:spLocks noChangeArrowheads="1"/>
          </p:cNvSpPr>
          <p:nvPr/>
        </p:nvSpPr>
        <p:spPr bwMode="auto">
          <a:xfrm>
            <a:off x="0" y="1997839"/>
            <a:ext cx="9144000" cy="2554545"/>
          </a:xfrm>
          <a:prstGeom prst="rect">
            <a:avLst/>
          </a:prstGeom>
          <a:noFill/>
          <a:ln w="9525">
            <a:noFill/>
            <a:miter lim="800000"/>
            <a:headEnd/>
            <a:tailEnd/>
          </a:ln>
        </p:spPr>
        <p:txBody>
          <a:bodyPr wrap="square">
            <a:prstTxWarp prst="textNoShape">
              <a:avLst/>
            </a:prstTxWarp>
            <a:spAutoFit/>
          </a:bodyPr>
          <a:lstStyle/>
          <a:p>
            <a:pPr marL="342900" indent="-342900">
              <a:buFont typeface="Arial"/>
              <a:buChar char="•"/>
            </a:pPr>
            <a:endParaRPr lang="en-US" sz="2000" dirty="0" smtClean="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Postdoctoral research</a:t>
            </a:r>
          </a:p>
          <a:p>
            <a:pPr marL="342900" indent="-342900">
              <a:buFont typeface="Arial"/>
              <a:buChar char="•"/>
            </a:pPr>
            <a:endParaRPr lang="en-US" sz="2000" dirty="0" smtClean="0">
              <a:solidFill>
                <a:srgbClr val="000000"/>
              </a:solidFill>
              <a:latin typeface="Century Gothic" charset="0"/>
              <a:ea typeface="Century Gothic" charset="0"/>
              <a:cs typeface="Century Gothic" charset="0"/>
            </a:endParaRP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Network mapping and resilience</a:t>
            </a: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Collaboration with LLNL and Rutgers University</a:t>
            </a:r>
            <a:endParaRPr lang="en-US" sz="2000" dirty="0">
              <a:solidFill>
                <a:srgbClr val="00000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096185393"/>
      </p:ext>
    </p:extLst>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Problem</a:t>
            </a:r>
            <a:endParaRPr lang="en-US" dirty="0"/>
          </a:p>
        </p:txBody>
      </p:sp>
      <p:sp>
        <p:nvSpPr>
          <p:cNvPr id="5" name="Slide Number Placeholder 4"/>
          <p:cNvSpPr>
            <a:spLocks noGrp="1"/>
          </p:cNvSpPr>
          <p:nvPr>
            <p:ph type="sldNum" sz="quarter" idx="12"/>
          </p:nvPr>
        </p:nvSpPr>
        <p:spPr/>
        <p:txBody>
          <a:bodyPr/>
          <a:lstStyle/>
          <a:p>
            <a:fld id="{E3981485-6142-644C-AB0F-5A9188E1EB0B}" type="slidenum">
              <a:rPr lang="en-US" smtClean="0"/>
              <a:t>168</a:t>
            </a:fld>
            <a:endParaRPr lang="en-US" dirty="0"/>
          </a:p>
        </p:txBody>
      </p:sp>
      <p:sp>
        <p:nvSpPr>
          <p:cNvPr id="7" name="Text Box 8"/>
          <p:cNvSpPr txBox="1">
            <a:spLocks noChangeArrowheads="1"/>
          </p:cNvSpPr>
          <p:nvPr/>
        </p:nvSpPr>
        <p:spPr bwMode="auto">
          <a:xfrm>
            <a:off x="0" y="2921169"/>
            <a:ext cx="9144000" cy="1015663"/>
          </a:xfrm>
          <a:prstGeom prst="rect">
            <a:avLst/>
          </a:prstGeom>
          <a:noFill/>
          <a:ln w="9525">
            <a:noFill/>
            <a:miter lim="800000"/>
            <a:headEnd/>
            <a:tailEnd/>
          </a:ln>
        </p:spPr>
        <p:txBody>
          <a:bodyPr wrap="square">
            <a:prstTxWarp prst="textNoShape">
              <a:avLst/>
            </a:prstTxWarp>
            <a:spAutoFit/>
          </a:bodyPr>
          <a:lstStyle/>
          <a:p>
            <a:pPr marL="342900" indent="-342900">
              <a:buFont typeface="Arial"/>
              <a:buChar char="•"/>
            </a:pPr>
            <a:endParaRPr lang="en-US" sz="2000" dirty="0" smtClean="0">
              <a:solidFill>
                <a:srgbClr val="000000"/>
              </a:solidFill>
              <a:latin typeface="Century Gothic" charset="0"/>
              <a:ea typeface="Century Gothic" charset="0"/>
              <a:cs typeface="Century Gothic" charset="0"/>
            </a:endParaRPr>
          </a:p>
          <a:p>
            <a:pPr algn="ctr"/>
            <a:r>
              <a:rPr lang="en-US" sz="2000" dirty="0" smtClean="0">
                <a:solidFill>
                  <a:srgbClr val="000000"/>
                </a:solidFill>
                <a:latin typeface="Century Gothic" charset="0"/>
                <a:ea typeface="Century Gothic" charset="0"/>
                <a:cs typeface="Century Gothic" charset="0"/>
              </a:rPr>
              <a:t>Find organizational structure in anonymized network data</a:t>
            </a:r>
            <a:endParaRPr lang="en-US" sz="2000" dirty="0">
              <a:solidFill>
                <a:srgbClr val="000000"/>
              </a:solidFill>
              <a:latin typeface="Century Gothic" charset="0"/>
              <a:ea typeface="Century Gothic" charset="0"/>
              <a:cs typeface="Century Gothic" charset="0"/>
            </a:endParaRPr>
          </a:p>
          <a:p>
            <a:endParaRPr lang="en-US" sz="2000" dirty="0">
              <a:solidFill>
                <a:srgbClr val="00000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102135159"/>
      </p:ext>
    </p:extLst>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Is An Organization?</a:t>
            </a:r>
            <a:endParaRPr lang="en-US" dirty="0"/>
          </a:p>
        </p:txBody>
      </p:sp>
      <p:sp>
        <p:nvSpPr>
          <p:cNvPr id="5" name="Slide Number Placeholder 4"/>
          <p:cNvSpPr>
            <a:spLocks noGrp="1"/>
          </p:cNvSpPr>
          <p:nvPr>
            <p:ph type="sldNum" sz="quarter" idx="12"/>
          </p:nvPr>
        </p:nvSpPr>
        <p:spPr/>
        <p:txBody>
          <a:bodyPr/>
          <a:lstStyle/>
          <a:p>
            <a:fld id="{E3981485-6142-644C-AB0F-5A9188E1EB0B}" type="slidenum">
              <a:rPr lang="en-US" smtClean="0"/>
              <a:t>169</a:t>
            </a:fld>
            <a:endParaRPr lang="en-US" dirty="0"/>
          </a:p>
        </p:txBody>
      </p:sp>
      <p:sp>
        <p:nvSpPr>
          <p:cNvPr id="7" name="Text Box 8"/>
          <p:cNvSpPr txBox="1">
            <a:spLocks noChangeArrowheads="1"/>
          </p:cNvSpPr>
          <p:nvPr/>
        </p:nvSpPr>
        <p:spPr bwMode="auto">
          <a:xfrm>
            <a:off x="0" y="1997839"/>
            <a:ext cx="9144000" cy="2862322"/>
          </a:xfrm>
          <a:prstGeom prst="rect">
            <a:avLst/>
          </a:prstGeom>
          <a:noFill/>
          <a:ln w="9525">
            <a:noFill/>
            <a:miter lim="800000"/>
            <a:headEnd/>
            <a:tailEnd/>
          </a:ln>
        </p:spPr>
        <p:txBody>
          <a:bodyPr wrap="square">
            <a:prstTxWarp prst="textNoShape">
              <a:avLst/>
            </a:prstTxWarp>
            <a:spAutoFit/>
          </a:bodyPr>
          <a:lstStyle/>
          <a:p>
            <a:pPr marL="342900" indent="-342900">
              <a:buFont typeface="Arial"/>
              <a:buChar char="•"/>
            </a:pPr>
            <a:endParaRPr lang="en-US" sz="2000" dirty="0" smtClean="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Administrative structures, such as departments</a:t>
            </a: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Social structures, such as clubs and groups of friends</a:t>
            </a: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endParaRPr lang="en-US" sz="2000" dirty="0" smtClean="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Collaborative structures, such as research groups and collaborative projects</a:t>
            </a:r>
            <a:endParaRPr lang="en-US" sz="2000" dirty="0">
              <a:solidFill>
                <a:srgbClr val="00000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48801462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Mutual Exclusivity</a:t>
            </a:r>
            <a:endParaRPr lang="en-US" dirty="0"/>
          </a:p>
        </p:txBody>
      </p:sp>
      <p:pic>
        <p:nvPicPr>
          <p:cNvPr id="7" name="Picture 6"/>
          <p:cNvPicPr>
            <a:picLocks noChangeAspect="1"/>
          </p:cNvPicPr>
          <p:nvPr/>
        </p:nvPicPr>
        <p:blipFill>
          <a:blip r:embed="rId3"/>
          <a:stretch>
            <a:fillRect/>
          </a:stretch>
        </p:blipFill>
        <p:spPr>
          <a:xfrm>
            <a:off x="1831602" y="5952961"/>
            <a:ext cx="5480797" cy="736914"/>
          </a:xfrm>
          <a:prstGeom prst="rect">
            <a:avLst/>
          </a:prstGeom>
        </p:spPr>
      </p:pic>
      <p:grpSp>
        <p:nvGrpSpPr>
          <p:cNvPr id="16" name="Group 15"/>
          <p:cNvGrpSpPr/>
          <p:nvPr/>
        </p:nvGrpSpPr>
        <p:grpSpPr>
          <a:xfrm>
            <a:off x="449676" y="1447374"/>
            <a:ext cx="8244649" cy="4326661"/>
            <a:chOff x="388783" y="1447374"/>
            <a:chExt cx="8244649" cy="4326661"/>
          </a:xfrm>
        </p:grpSpPr>
        <p:pic>
          <p:nvPicPr>
            <p:cNvPr id="3" name="Picture 2"/>
            <p:cNvPicPr>
              <a:picLocks noChangeAspect="1"/>
            </p:cNvPicPr>
            <p:nvPr/>
          </p:nvPicPr>
          <p:blipFill>
            <a:blip r:embed="rId4"/>
            <a:stretch>
              <a:fillRect/>
            </a:stretch>
          </p:blipFill>
          <p:spPr>
            <a:xfrm>
              <a:off x="388783" y="1447374"/>
              <a:ext cx="3882447" cy="2077109"/>
            </a:xfrm>
            <a:prstGeom prst="rect">
              <a:avLst/>
            </a:prstGeom>
          </p:spPr>
        </p:pic>
        <p:pic>
          <p:nvPicPr>
            <p:cNvPr id="4" name="Picture 3"/>
            <p:cNvPicPr>
              <a:picLocks noChangeAspect="1"/>
            </p:cNvPicPr>
            <p:nvPr/>
          </p:nvPicPr>
          <p:blipFill>
            <a:blip r:embed="rId4"/>
            <a:stretch>
              <a:fillRect/>
            </a:stretch>
          </p:blipFill>
          <p:spPr>
            <a:xfrm>
              <a:off x="4734532" y="1447374"/>
              <a:ext cx="3882447" cy="2077109"/>
            </a:xfrm>
            <a:prstGeom prst="rect">
              <a:avLst/>
            </a:prstGeom>
          </p:spPr>
        </p:pic>
        <p:pic>
          <p:nvPicPr>
            <p:cNvPr id="14" name="Picture 13"/>
            <p:cNvPicPr>
              <a:picLocks noChangeAspect="1"/>
            </p:cNvPicPr>
            <p:nvPr/>
          </p:nvPicPr>
          <p:blipFill>
            <a:blip r:embed="rId5"/>
            <a:stretch>
              <a:fillRect/>
            </a:stretch>
          </p:blipFill>
          <p:spPr>
            <a:xfrm>
              <a:off x="4734532" y="3691235"/>
              <a:ext cx="3898900" cy="2082800"/>
            </a:xfrm>
            <a:prstGeom prst="rect">
              <a:avLst/>
            </a:prstGeom>
          </p:spPr>
        </p:pic>
        <p:pic>
          <p:nvPicPr>
            <p:cNvPr id="15" name="Picture 14"/>
            <p:cNvPicPr>
              <a:picLocks noChangeAspect="1"/>
            </p:cNvPicPr>
            <p:nvPr/>
          </p:nvPicPr>
          <p:blipFill>
            <a:blip r:embed="rId4"/>
            <a:stretch>
              <a:fillRect/>
            </a:stretch>
          </p:blipFill>
          <p:spPr>
            <a:xfrm>
              <a:off x="388783" y="3691235"/>
              <a:ext cx="3882447" cy="2077109"/>
            </a:xfrm>
            <a:prstGeom prst="rect">
              <a:avLst/>
            </a:prstGeom>
          </p:spPr>
        </p:pic>
      </p:grpSp>
      <p:sp>
        <p:nvSpPr>
          <p:cNvPr id="6" name="Slide Number Placeholder 5"/>
          <p:cNvSpPr>
            <a:spLocks noGrp="1"/>
          </p:cNvSpPr>
          <p:nvPr>
            <p:ph type="sldNum" sz="quarter" idx="12"/>
          </p:nvPr>
        </p:nvSpPr>
        <p:spPr/>
        <p:txBody>
          <a:bodyPr/>
          <a:lstStyle/>
          <a:p>
            <a:fld id="{E3981485-6142-644C-AB0F-5A9188E1EB0B}" type="slidenum">
              <a:rPr lang="en-US" smtClean="0"/>
              <a:t>17</a:t>
            </a:fld>
            <a:endParaRPr lang="en-US" dirty="0"/>
          </a:p>
        </p:txBody>
      </p:sp>
    </p:spTree>
    <p:extLst>
      <p:ext uri="{BB962C8B-B14F-4D97-AF65-F5344CB8AC3E}">
        <p14:creationId xmlns:p14="http://schemas.microsoft.com/office/powerpoint/2010/main" val="1520580266"/>
      </p:ext>
    </p:extLst>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Approach</a:t>
            </a:r>
            <a:endParaRPr lang="en-US" dirty="0"/>
          </a:p>
        </p:txBody>
      </p:sp>
      <p:sp>
        <p:nvSpPr>
          <p:cNvPr id="5" name="Slide Number Placeholder 4"/>
          <p:cNvSpPr>
            <a:spLocks noGrp="1"/>
          </p:cNvSpPr>
          <p:nvPr>
            <p:ph type="sldNum" sz="quarter" idx="12"/>
          </p:nvPr>
        </p:nvSpPr>
        <p:spPr/>
        <p:txBody>
          <a:bodyPr/>
          <a:lstStyle/>
          <a:p>
            <a:fld id="{E3981485-6142-644C-AB0F-5A9188E1EB0B}" type="slidenum">
              <a:rPr lang="en-US" smtClean="0"/>
              <a:t>170</a:t>
            </a:fld>
            <a:endParaRPr lang="en-US" dirty="0"/>
          </a:p>
        </p:txBody>
      </p:sp>
      <p:sp>
        <p:nvSpPr>
          <p:cNvPr id="7" name="Text Box 8"/>
          <p:cNvSpPr txBox="1">
            <a:spLocks noChangeArrowheads="1"/>
          </p:cNvSpPr>
          <p:nvPr/>
        </p:nvSpPr>
        <p:spPr bwMode="auto">
          <a:xfrm>
            <a:off x="0" y="1143000"/>
            <a:ext cx="9144000" cy="5940088"/>
          </a:xfrm>
          <a:prstGeom prst="rect">
            <a:avLst/>
          </a:prstGeom>
          <a:noFill/>
          <a:ln w="9525">
            <a:noFill/>
            <a:miter lim="800000"/>
            <a:headEnd/>
            <a:tailEnd/>
          </a:ln>
        </p:spPr>
        <p:txBody>
          <a:bodyPr wrap="square">
            <a:prstTxWarp prst="textNoShape">
              <a:avLst/>
            </a:prstTxWarp>
            <a:spAutoFit/>
          </a:bodyPr>
          <a:lstStyle/>
          <a:p>
            <a:pPr marL="342900" indent="-342900">
              <a:buFont typeface="Arial"/>
              <a:buChar char="•"/>
            </a:pP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Create a database from a large data set</a:t>
            </a:r>
            <a:endParaRPr lang="en-US" sz="2000" dirty="0">
              <a:solidFill>
                <a:srgbClr val="000000"/>
              </a:solidFill>
              <a:latin typeface="Century Gothic" charset="0"/>
              <a:ea typeface="Century Gothic" charset="0"/>
              <a:cs typeface="Century Gothic" charset="0"/>
            </a:endParaRPr>
          </a:p>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endParaRPr lang="en-US" sz="2000" dirty="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Group data by destination MAC address, IP address, port, etc.</a:t>
            </a:r>
          </a:p>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endParaRPr lang="en-US" sz="2000" dirty="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Identify heavily used protocols</a:t>
            </a:r>
          </a:p>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endParaRPr lang="en-US" sz="2000" dirty="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Select protocols that may represent “social” relationships within data</a:t>
            </a:r>
          </a:p>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endParaRPr lang="en-US" sz="2000" dirty="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Build graphs of IP and MAC address source and destination pairs for these protocols</a:t>
            </a:r>
            <a:endParaRPr lang="en-US" sz="2000" dirty="0">
              <a:solidFill>
                <a:srgbClr val="000000"/>
              </a:solidFill>
              <a:latin typeface="Century Gothic" charset="0"/>
              <a:ea typeface="Century Gothic" charset="0"/>
              <a:cs typeface="Century Gothic" charset="0"/>
            </a:endParaRPr>
          </a:p>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endParaRPr lang="en-US" sz="2000" dirty="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Analyze graphs and protocols to identify organizational structures</a:t>
            </a:r>
            <a:endParaRPr lang="en-US" sz="2000" dirty="0">
              <a:solidFill>
                <a:srgbClr val="000000"/>
              </a:solidFill>
              <a:latin typeface="Century Gothic" charset="0"/>
              <a:ea typeface="Century Gothic" charset="0"/>
              <a:cs typeface="Century Gothic" charset="0"/>
            </a:endParaRPr>
          </a:p>
          <a:p>
            <a:endParaRPr lang="en-US" sz="2000" dirty="0">
              <a:solidFill>
                <a:srgbClr val="00000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033642984"/>
      </p:ext>
    </p:extLst>
  </p:cSld>
  <p:clrMapOvr>
    <a:masterClrMapping/>
  </p:clrMapOvr>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UC Davis </a:t>
            </a:r>
            <a:r>
              <a:rPr lang="en-US" dirty="0" smtClean="0"/>
              <a:t>IPv6 Anonymized Data </a:t>
            </a:r>
            <a:r>
              <a:rPr lang="en-US" dirty="0"/>
              <a:t>Set</a:t>
            </a:r>
          </a:p>
        </p:txBody>
      </p:sp>
      <p:sp>
        <p:nvSpPr>
          <p:cNvPr id="5" name="Slide Number Placeholder 4"/>
          <p:cNvSpPr>
            <a:spLocks noGrp="1"/>
          </p:cNvSpPr>
          <p:nvPr>
            <p:ph type="sldNum" sz="quarter" idx="12"/>
          </p:nvPr>
        </p:nvSpPr>
        <p:spPr/>
        <p:txBody>
          <a:bodyPr/>
          <a:lstStyle/>
          <a:p>
            <a:fld id="{E3981485-6142-644C-AB0F-5A9188E1EB0B}" type="slidenum">
              <a:rPr lang="en-US" smtClean="0"/>
              <a:t>171</a:t>
            </a:fld>
            <a:endParaRPr lang="en-US" dirty="0"/>
          </a:p>
        </p:txBody>
      </p:sp>
      <p:sp>
        <p:nvSpPr>
          <p:cNvPr id="7" name="Text Box 8"/>
          <p:cNvSpPr txBox="1">
            <a:spLocks noChangeArrowheads="1"/>
          </p:cNvSpPr>
          <p:nvPr/>
        </p:nvSpPr>
        <p:spPr bwMode="auto">
          <a:xfrm>
            <a:off x="0" y="1143000"/>
            <a:ext cx="9144000" cy="5632312"/>
          </a:xfrm>
          <a:prstGeom prst="rect">
            <a:avLst/>
          </a:prstGeom>
          <a:noFill/>
          <a:ln w="9525">
            <a:noFill/>
            <a:miter lim="800000"/>
            <a:headEnd/>
            <a:tailEnd/>
          </a:ln>
        </p:spPr>
        <p:txBody>
          <a:bodyPr wrap="square">
            <a:prstTxWarp prst="textNoShape">
              <a:avLst/>
            </a:prstTxWarp>
            <a:spAutoFit/>
          </a:bodyPr>
          <a:lstStyle/>
          <a:p>
            <a:pPr marL="342900" indent="-342900">
              <a:buFont typeface="Arial"/>
              <a:buChar char="•"/>
            </a:pPr>
            <a:endParaRPr lang="en-US" dirty="0" smtClean="0">
              <a:solidFill>
                <a:srgbClr val="000000"/>
              </a:solidFill>
              <a:latin typeface="Century Gothic" charset="0"/>
              <a:ea typeface="Century Gothic" charset="0"/>
              <a:cs typeface="Century Gothic" charset="0"/>
            </a:endParaRPr>
          </a:p>
          <a:p>
            <a:pPr marL="342900" indent="-342900">
              <a:buFont typeface="Arial"/>
              <a:buChar char="•"/>
            </a:pPr>
            <a:r>
              <a:rPr lang="en-US" dirty="0" smtClean="0">
                <a:solidFill>
                  <a:srgbClr val="000000"/>
                </a:solidFill>
                <a:latin typeface="Century Gothic" charset="0"/>
                <a:ea typeface="Century Gothic" charset="0"/>
                <a:cs typeface="Century Gothic" charset="0"/>
              </a:rPr>
              <a:t>2 </a:t>
            </a:r>
            <a:r>
              <a:rPr lang="en-US" dirty="0">
                <a:solidFill>
                  <a:srgbClr val="000000"/>
                </a:solidFill>
                <a:latin typeface="Century Gothic" charset="0"/>
                <a:ea typeface="Century Gothic" charset="0"/>
                <a:cs typeface="Century Gothic" charset="0"/>
              </a:rPr>
              <a:t>years of aggregated UC Davis </a:t>
            </a:r>
            <a:r>
              <a:rPr lang="en-US" dirty="0" smtClean="0">
                <a:solidFill>
                  <a:srgbClr val="000000"/>
                </a:solidFill>
                <a:latin typeface="Century Gothic" charset="0"/>
                <a:ea typeface="Century Gothic" charset="0"/>
                <a:cs typeface="Century Gothic" charset="0"/>
              </a:rPr>
              <a:t>network data (IPv6 only)</a:t>
            </a:r>
            <a:endParaRPr lang="en-US" dirty="0">
              <a:solidFill>
                <a:srgbClr val="000000"/>
              </a:solidFill>
              <a:latin typeface="Century Gothic" charset="0"/>
              <a:ea typeface="Century Gothic" charset="0"/>
              <a:cs typeface="Century Gothic" charset="0"/>
            </a:endParaRPr>
          </a:p>
          <a:p>
            <a:endParaRPr lang="en-US" dirty="0" smtClean="0">
              <a:solidFill>
                <a:srgbClr val="000000"/>
              </a:solidFill>
              <a:latin typeface="Century Gothic" charset="0"/>
              <a:ea typeface="Century Gothic" charset="0"/>
              <a:cs typeface="Century Gothic" charset="0"/>
            </a:endParaRPr>
          </a:p>
          <a:p>
            <a:endParaRPr lang="en-US" dirty="0">
              <a:solidFill>
                <a:srgbClr val="000000"/>
              </a:solidFill>
              <a:latin typeface="Century Gothic" charset="0"/>
              <a:ea typeface="Century Gothic" charset="0"/>
              <a:cs typeface="Century Gothic" charset="0"/>
            </a:endParaRPr>
          </a:p>
          <a:p>
            <a:pPr marL="342900" indent="-342900">
              <a:buFont typeface="Arial"/>
              <a:buChar char="•"/>
            </a:pPr>
            <a:r>
              <a:rPr lang="en-US" dirty="0" smtClean="0">
                <a:solidFill>
                  <a:srgbClr val="000000"/>
                </a:solidFill>
                <a:latin typeface="Century Gothic" charset="0"/>
                <a:ea typeface="Century Gothic" charset="0"/>
                <a:cs typeface="Century Gothic" charset="0"/>
              </a:rPr>
              <a:t>Approximately 15 GB, thousands of files</a:t>
            </a:r>
            <a:endParaRPr lang="en-US" dirty="0">
              <a:solidFill>
                <a:srgbClr val="000000"/>
              </a:solidFill>
              <a:latin typeface="Century Gothic" charset="0"/>
              <a:ea typeface="Century Gothic" charset="0"/>
              <a:cs typeface="Century Gothic" charset="0"/>
            </a:endParaRPr>
          </a:p>
          <a:p>
            <a:pPr marL="342900" indent="-342900">
              <a:buFont typeface="Arial"/>
              <a:buChar char="•"/>
            </a:pPr>
            <a:endParaRPr lang="en-US" dirty="0" smtClean="0">
              <a:solidFill>
                <a:srgbClr val="000000"/>
              </a:solidFill>
              <a:latin typeface="Century Gothic" charset="0"/>
              <a:ea typeface="Century Gothic" charset="0"/>
              <a:cs typeface="Century Gothic" charset="0"/>
            </a:endParaRPr>
          </a:p>
          <a:p>
            <a:pPr marL="342900" indent="-342900">
              <a:buFont typeface="Arial"/>
              <a:buChar char="•"/>
            </a:pPr>
            <a:endParaRPr lang="en-US" dirty="0">
              <a:solidFill>
                <a:srgbClr val="000000"/>
              </a:solidFill>
              <a:latin typeface="Century Gothic" charset="0"/>
              <a:ea typeface="Century Gothic" charset="0"/>
              <a:cs typeface="Century Gothic" charset="0"/>
            </a:endParaRPr>
          </a:p>
          <a:p>
            <a:pPr marL="342900" indent="-342900">
              <a:buFont typeface="Arial"/>
              <a:buChar char="•"/>
            </a:pPr>
            <a:r>
              <a:rPr lang="en-US" dirty="0" smtClean="0">
                <a:solidFill>
                  <a:srgbClr val="000000"/>
                </a:solidFill>
                <a:latin typeface="Century Gothic" charset="0"/>
                <a:ea typeface="Century Gothic" charset="0"/>
                <a:cs typeface="Century Gothic" charset="0"/>
              </a:rPr>
              <a:t>22 data fields</a:t>
            </a:r>
          </a:p>
          <a:p>
            <a:endParaRPr lang="en-US" dirty="0" smtClean="0">
              <a:solidFill>
                <a:srgbClr val="000000"/>
              </a:solidFill>
              <a:latin typeface="Century Gothic" charset="0"/>
              <a:ea typeface="Century Gothic" charset="0"/>
              <a:cs typeface="Century Gothic" charset="0"/>
            </a:endParaRPr>
          </a:p>
          <a:p>
            <a:endParaRPr lang="en-US" dirty="0">
              <a:solidFill>
                <a:srgbClr val="000000"/>
              </a:solidFill>
              <a:latin typeface="Century Gothic" charset="0"/>
              <a:ea typeface="Century Gothic" charset="0"/>
              <a:cs typeface="Century Gothic" charset="0"/>
            </a:endParaRPr>
          </a:p>
          <a:p>
            <a:pPr marL="342900" indent="-342900">
              <a:buFont typeface="Arial"/>
              <a:buChar char="•"/>
            </a:pPr>
            <a:r>
              <a:rPr lang="en-US" dirty="0" smtClean="0">
                <a:solidFill>
                  <a:srgbClr val="000000"/>
                </a:solidFill>
                <a:latin typeface="Century Gothic" charset="0"/>
                <a:ea typeface="Century Gothic" charset="0"/>
                <a:cs typeface="Century Gothic" charset="0"/>
              </a:rPr>
              <a:t>64,175,917 entries with complete data</a:t>
            </a:r>
            <a:endParaRPr lang="en-US" dirty="0">
              <a:solidFill>
                <a:srgbClr val="000000"/>
              </a:solidFill>
              <a:latin typeface="Century Gothic" charset="0"/>
              <a:ea typeface="Century Gothic" charset="0"/>
              <a:cs typeface="Century Gothic" charset="0"/>
            </a:endParaRPr>
          </a:p>
          <a:p>
            <a:pPr marL="342900" indent="-342900">
              <a:buFont typeface="Arial"/>
              <a:buChar char="•"/>
            </a:pPr>
            <a:endParaRPr lang="en-US" dirty="0" smtClean="0">
              <a:solidFill>
                <a:srgbClr val="000000"/>
              </a:solidFill>
              <a:latin typeface="Century Gothic" charset="0"/>
              <a:ea typeface="Century Gothic" charset="0"/>
              <a:cs typeface="Century Gothic" charset="0"/>
            </a:endParaRPr>
          </a:p>
          <a:p>
            <a:pPr marL="342900" indent="-342900">
              <a:buFont typeface="Arial"/>
              <a:buChar char="•"/>
            </a:pPr>
            <a:endParaRPr lang="en-US" dirty="0" smtClean="0">
              <a:solidFill>
                <a:srgbClr val="000000"/>
              </a:solidFill>
              <a:latin typeface="Century Gothic" charset="0"/>
              <a:ea typeface="Century Gothic" charset="0"/>
              <a:cs typeface="Century Gothic" charset="0"/>
            </a:endParaRPr>
          </a:p>
          <a:p>
            <a:pPr marL="342900" indent="-342900">
              <a:buFont typeface="Arial"/>
              <a:buChar char="•"/>
            </a:pPr>
            <a:r>
              <a:rPr lang="en-US" dirty="0" smtClean="0">
                <a:solidFill>
                  <a:srgbClr val="000000"/>
                </a:solidFill>
                <a:latin typeface="Century Gothic" charset="0"/>
                <a:ea typeface="Century Gothic" charset="0"/>
                <a:cs typeface="Century Gothic" charset="0"/>
              </a:rPr>
              <a:t>MAC, IP addresses anonymized with a 1:1 mapping to fake addresses</a:t>
            </a:r>
          </a:p>
          <a:p>
            <a:pPr marL="342900" indent="-342900">
              <a:buFont typeface="Arial"/>
              <a:buChar char="•"/>
            </a:pPr>
            <a:endParaRPr lang="en-US" dirty="0" smtClean="0">
              <a:solidFill>
                <a:srgbClr val="000000"/>
              </a:solidFill>
              <a:latin typeface="Century Gothic" charset="0"/>
              <a:ea typeface="Century Gothic" charset="0"/>
              <a:cs typeface="Century Gothic" charset="0"/>
            </a:endParaRPr>
          </a:p>
          <a:p>
            <a:pPr marL="342900" indent="-342900">
              <a:buFont typeface="Arial"/>
              <a:buChar char="•"/>
            </a:pPr>
            <a:endParaRPr lang="en-US" dirty="0">
              <a:solidFill>
                <a:srgbClr val="000000"/>
              </a:solidFill>
              <a:latin typeface="Century Gothic" charset="0"/>
              <a:ea typeface="Century Gothic" charset="0"/>
              <a:cs typeface="Century Gothic" charset="0"/>
            </a:endParaRPr>
          </a:p>
          <a:p>
            <a:pPr marL="342900" indent="-342900">
              <a:buFont typeface="Arial"/>
              <a:buChar char="•"/>
            </a:pPr>
            <a:r>
              <a:rPr lang="en-US" dirty="0" smtClean="0">
                <a:solidFill>
                  <a:srgbClr val="000000"/>
                </a:solidFill>
                <a:latin typeface="Century Gothic" charset="0"/>
                <a:ea typeface="Century Gothic" charset="0"/>
                <a:cs typeface="Century Gothic" charset="0"/>
              </a:rPr>
              <a:t>Network structure preserved in fake addresses</a:t>
            </a:r>
          </a:p>
          <a:p>
            <a:pPr marL="342900" indent="-342900">
              <a:buFont typeface="Arial"/>
              <a:buChar char="•"/>
            </a:pPr>
            <a:endParaRPr lang="en-US" dirty="0" smtClean="0">
              <a:solidFill>
                <a:srgbClr val="000000"/>
              </a:solidFill>
              <a:latin typeface="Century Gothic" charset="0"/>
              <a:ea typeface="Century Gothic" charset="0"/>
              <a:cs typeface="Century Gothic" charset="0"/>
            </a:endParaRPr>
          </a:p>
          <a:p>
            <a:pPr marL="342900" indent="-342900">
              <a:buFont typeface="Arial"/>
              <a:buChar char="•"/>
            </a:pPr>
            <a:endParaRPr lang="en-US" dirty="0">
              <a:solidFill>
                <a:srgbClr val="000000"/>
              </a:solidFill>
              <a:latin typeface="Century Gothic" charset="0"/>
              <a:ea typeface="Century Gothic" charset="0"/>
              <a:cs typeface="Century Gothic" charset="0"/>
            </a:endParaRPr>
          </a:p>
          <a:p>
            <a:pPr marL="342900" indent="-342900">
              <a:buFont typeface="Arial"/>
              <a:buChar char="•"/>
            </a:pPr>
            <a:r>
              <a:rPr lang="en-US" dirty="0" smtClean="0">
                <a:solidFill>
                  <a:srgbClr val="000000"/>
                </a:solidFill>
                <a:latin typeface="Century Gothic" charset="0"/>
                <a:ea typeface="Century Gothic" charset="0"/>
                <a:cs typeface="Century Gothic" charset="0"/>
              </a:rPr>
              <a:t>Initially captured for research on IPv6 security</a:t>
            </a:r>
            <a:endParaRPr lang="en-US" dirty="0">
              <a:solidFill>
                <a:srgbClr val="00000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04872186"/>
      </p:ext>
    </p:extLst>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Data Set Limitations</a:t>
            </a:r>
            <a:endParaRPr lang="en-US" dirty="0"/>
          </a:p>
        </p:txBody>
      </p:sp>
      <p:sp>
        <p:nvSpPr>
          <p:cNvPr id="5" name="Slide Number Placeholder 4"/>
          <p:cNvSpPr>
            <a:spLocks noGrp="1"/>
          </p:cNvSpPr>
          <p:nvPr>
            <p:ph type="sldNum" sz="quarter" idx="12"/>
          </p:nvPr>
        </p:nvSpPr>
        <p:spPr/>
        <p:txBody>
          <a:bodyPr/>
          <a:lstStyle/>
          <a:p>
            <a:fld id="{E3981485-6142-644C-AB0F-5A9188E1EB0B}" type="slidenum">
              <a:rPr lang="en-US" smtClean="0"/>
              <a:t>172</a:t>
            </a:fld>
            <a:endParaRPr lang="en-US" dirty="0"/>
          </a:p>
        </p:txBody>
      </p:sp>
      <p:sp>
        <p:nvSpPr>
          <p:cNvPr id="7" name="Text Box 8"/>
          <p:cNvSpPr txBox="1">
            <a:spLocks noChangeArrowheads="1"/>
          </p:cNvSpPr>
          <p:nvPr/>
        </p:nvSpPr>
        <p:spPr bwMode="auto">
          <a:xfrm>
            <a:off x="0" y="1143000"/>
            <a:ext cx="9144000" cy="5016758"/>
          </a:xfrm>
          <a:prstGeom prst="rect">
            <a:avLst/>
          </a:prstGeom>
          <a:noFill/>
          <a:ln w="9525">
            <a:noFill/>
            <a:miter lim="800000"/>
            <a:headEnd/>
            <a:tailEnd/>
          </a:ln>
        </p:spPr>
        <p:txBody>
          <a:bodyPr wrap="square">
            <a:prstTxWarp prst="textNoShape">
              <a:avLst/>
            </a:prstTxWarp>
            <a:spAutoFit/>
          </a:bodyPr>
          <a:lstStyle/>
          <a:p>
            <a:pPr marL="342900" indent="-342900">
              <a:buFont typeface="Arial"/>
              <a:buChar char="•"/>
            </a:pPr>
            <a:endParaRPr lang="en-US" sz="2000" dirty="0" smtClean="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Data is IPv6 only, but most UC Davis network traffic is IPv4</a:t>
            </a:r>
          </a:p>
          <a:p>
            <a:endParaRPr lang="en-US" sz="2000" dirty="0" smtClean="0">
              <a:solidFill>
                <a:srgbClr val="000000"/>
              </a:solidFill>
              <a:latin typeface="Century Gothic" charset="0"/>
              <a:ea typeface="Century Gothic" charset="0"/>
              <a:cs typeface="Century Gothic" charset="0"/>
            </a:endParaRPr>
          </a:p>
          <a:p>
            <a:endParaRPr lang="en-US" sz="2000" dirty="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Tunneling:</a:t>
            </a:r>
          </a:p>
          <a:p>
            <a:pPr marL="800100" lvl="1" indent="-342900">
              <a:buFont typeface="Arial"/>
              <a:buChar char="•"/>
            </a:pPr>
            <a:r>
              <a:rPr lang="en-US" sz="2000" dirty="0">
                <a:solidFill>
                  <a:srgbClr val="000000"/>
                </a:solidFill>
                <a:latin typeface="Century Gothic" charset="0"/>
                <a:ea typeface="Century Gothic" charset="0"/>
                <a:cs typeface="Century Gothic" charset="0"/>
              </a:rPr>
              <a:t>I</a:t>
            </a:r>
            <a:r>
              <a:rPr lang="en-US" sz="2000" dirty="0" smtClean="0">
                <a:solidFill>
                  <a:srgbClr val="000000"/>
                </a:solidFill>
                <a:latin typeface="Century Gothic" charset="0"/>
                <a:ea typeface="Century Gothic" charset="0"/>
                <a:cs typeface="Century Gothic" charset="0"/>
              </a:rPr>
              <a:t>nternal IPv6 traffic may be tunneled in IPv4</a:t>
            </a:r>
          </a:p>
          <a:p>
            <a:pPr marL="800100" lvl="1" indent="-342900">
              <a:buFont typeface="Arial"/>
              <a:buChar char="•"/>
            </a:pPr>
            <a:r>
              <a:rPr lang="en-US" sz="2000" dirty="0" smtClean="0">
                <a:solidFill>
                  <a:srgbClr val="000000"/>
                </a:solidFill>
                <a:latin typeface="Century Gothic" charset="0"/>
                <a:ea typeface="Century Gothic" charset="0"/>
                <a:cs typeface="Century Gothic" charset="0"/>
              </a:rPr>
              <a:t>External IPv6 traffic is likely tunneled in IPv4</a:t>
            </a:r>
            <a:endParaRPr lang="en-US" sz="2000" dirty="0">
              <a:solidFill>
                <a:srgbClr val="000000"/>
              </a:solidFill>
              <a:latin typeface="Century Gothic" charset="0"/>
              <a:ea typeface="Century Gothic" charset="0"/>
              <a:cs typeface="Century Gothic" charset="0"/>
            </a:endParaRPr>
          </a:p>
          <a:p>
            <a:endParaRPr lang="en-US" sz="2000" dirty="0">
              <a:solidFill>
                <a:srgbClr val="000000"/>
              </a:solidFill>
              <a:latin typeface="Century Gothic" charset="0"/>
              <a:ea typeface="Century Gothic" charset="0"/>
              <a:cs typeface="Century Gothic" charset="0"/>
            </a:endParaRPr>
          </a:p>
          <a:p>
            <a:pPr marL="342900" indent="-342900">
              <a:buFont typeface="Arial"/>
              <a:buChar char="•"/>
            </a:pPr>
            <a:endParaRPr lang="en-US" sz="2000" dirty="0" smtClean="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Many protocols, such as SMTP are not well represented in IPv6</a:t>
            </a:r>
          </a:p>
          <a:p>
            <a:pPr marL="342900" indent="-342900">
              <a:buFont typeface="Arial"/>
              <a:buChar char="•"/>
            </a:pPr>
            <a:endParaRPr lang="en-US" sz="2000" dirty="0" smtClean="0">
              <a:solidFill>
                <a:srgbClr val="000000"/>
              </a:solidFill>
              <a:latin typeface="Century Gothic" charset="0"/>
              <a:ea typeface="Century Gothic" charset="0"/>
              <a:cs typeface="Century Gothic" charset="0"/>
            </a:endParaRP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Data is aggregated.  Not possible to view individual interactions</a:t>
            </a:r>
          </a:p>
          <a:p>
            <a:endParaRPr lang="en-US" sz="2000" dirty="0" smtClean="0">
              <a:solidFill>
                <a:srgbClr val="000000"/>
              </a:solidFill>
              <a:latin typeface="Century Gothic" charset="0"/>
              <a:ea typeface="Century Gothic" charset="0"/>
              <a:cs typeface="Century Gothic" charset="0"/>
            </a:endParaRPr>
          </a:p>
          <a:p>
            <a:endParaRPr lang="en-US" sz="2000" dirty="0">
              <a:solidFill>
                <a:srgbClr val="000000"/>
              </a:solidFill>
              <a:latin typeface="Century Gothic" charset="0"/>
              <a:ea typeface="Century Gothic" charset="0"/>
              <a:cs typeface="Century Gothic" charset="0"/>
            </a:endParaRPr>
          </a:p>
          <a:p>
            <a:pPr marL="342900" indent="-342900">
              <a:buFont typeface="Arial"/>
              <a:buChar char="•"/>
            </a:pPr>
            <a:r>
              <a:rPr lang="en-US" sz="2000" dirty="0">
                <a:solidFill>
                  <a:srgbClr val="000000"/>
                </a:solidFill>
                <a:latin typeface="Century Gothic" charset="0"/>
                <a:ea typeface="Century Gothic" charset="0"/>
                <a:cs typeface="Century Gothic" charset="0"/>
              </a:rPr>
              <a:t>L</a:t>
            </a:r>
            <a:r>
              <a:rPr lang="en-US" sz="2000" dirty="0" smtClean="0">
                <a:solidFill>
                  <a:srgbClr val="000000"/>
                </a:solidFill>
                <a:latin typeface="Century Gothic" charset="0"/>
                <a:ea typeface="Century Gothic" charset="0"/>
                <a:cs typeface="Century Gothic" charset="0"/>
              </a:rPr>
              <a:t>arge data set analysis is heavily I/O bound</a:t>
            </a:r>
          </a:p>
        </p:txBody>
      </p:sp>
    </p:spTree>
    <p:extLst>
      <p:ext uri="{BB962C8B-B14F-4D97-AF65-F5344CB8AC3E}">
        <p14:creationId xmlns:p14="http://schemas.microsoft.com/office/powerpoint/2010/main" val="2079929457"/>
      </p:ext>
    </p:extLst>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Data Fields</a:t>
            </a:r>
            <a:endParaRPr lang="en-US" dirty="0"/>
          </a:p>
        </p:txBody>
      </p:sp>
      <p:sp>
        <p:nvSpPr>
          <p:cNvPr id="5" name="Slide Number Placeholder 4"/>
          <p:cNvSpPr>
            <a:spLocks noGrp="1"/>
          </p:cNvSpPr>
          <p:nvPr>
            <p:ph type="sldNum" sz="quarter" idx="12"/>
          </p:nvPr>
        </p:nvSpPr>
        <p:spPr/>
        <p:txBody>
          <a:bodyPr/>
          <a:lstStyle/>
          <a:p>
            <a:fld id="{E3981485-6142-644C-AB0F-5A9188E1EB0B}" type="slidenum">
              <a:rPr lang="en-US" smtClean="0"/>
              <a:t>173</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443499347"/>
              </p:ext>
            </p:extLst>
          </p:nvPr>
        </p:nvGraphicFramePr>
        <p:xfrm>
          <a:off x="154346" y="1220306"/>
          <a:ext cx="8823116" cy="4815840"/>
        </p:xfrm>
        <a:graphic>
          <a:graphicData uri="http://schemas.openxmlformats.org/drawingml/2006/table">
            <a:tbl>
              <a:tblPr firstRow="1" bandRow="1">
                <a:tableStyleId>{2D5ABB26-0587-4C30-8999-92F81FD0307C}</a:tableStyleId>
              </a:tblPr>
              <a:tblGrid>
                <a:gridCol w="4411558"/>
                <a:gridCol w="4411558"/>
              </a:tblGrid>
              <a:tr h="320801">
                <a:tc>
                  <a:txBody>
                    <a:bodyPr/>
                    <a:lstStyle/>
                    <a:p>
                      <a:r>
                        <a:rPr lang="en-US" dirty="0" smtClean="0"/>
                        <a:t>Date</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Source</a:t>
                      </a:r>
                      <a:r>
                        <a:rPr lang="en-US" baseline="0" dirty="0" smtClean="0"/>
                        <a:t> Port</a:t>
                      </a:r>
                      <a:endParaRPr lang="en-US" dirty="0" smtClean="0"/>
                    </a:p>
                  </a:txBody>
                  <a:tcPr/>
                </a:tc>
              </a:tr>
              <a:tr h="370840">
                <a:tc>
                  <a:txBody>
                    <a:bodyPr/>
                    <a:lstStyle/>
                    <a:p>
                      <a:r>
                        <a:rPr lang="en-US" dirty="0" smtClean="0"/>
                        <a:t>Time</a:t>
                      </a:r>
                      <a:endParaRPr lang="en-US" dirty="0"/>
                    </a:p>
                  </a:txBody>
                  <a:tcPr/>
                </a:tc>
                <a:tc>
                  <a:txBody>
                    <a:bodyPr/>
                    <a:lstStyle/>
                    <a:p>
                      <a:r>
                        <a:rPr lang="en-US" dirty="0" smtClean="0"/>
                        <a:t>Destination</a:t>
                      </a:r>
                      <a:r>
                        <a:rPr lang="en-US" baseline="0" dirty="0" smtClean="0"/>
                        <a:t> Port</a:t>
                      </a:r>
                      <a:endParaRPr lang="en-US" dirty="0"/>
                    </a:p>
                  </a:txBody>
                  <a:tcPr/>
                </a:tc>
              </a:tr>
              <a:tr h="370840">
                <a:tc>
                  <a:txBody>
                    <a:bodyPr/>
                    <a:lstStyle/>
                    <a:p>
                      <a:r>
                        <a:rPr lang="en-US" dirty="0" smtClean="0"/>
                        <a:t>Router / Switch IP Address</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TCP Flags / ICMP</a:t>
                      </a:r>
                      <a:r>
                        <a:rPr lang="en-US" baseline="0" dirty="0" smtClean="0"/>
                        <a:t> Message Description</a:t>
                      </a:r>
                      <a:endParaRPr lang="en-US" dirty="0" smtClean="0"/>
                    </a:p>
                  </a:txBody>
                  <a:tcPr/>
                </a:tc>
              </a:tr>
              <a:tr h="370840">
                <a:tc>
                  <a:txBody>
                    <a:bodyPr/>
                    <a:lstStyle/>
                    <a:p>
                      <a:r>
                        <a:rPr lang="en-US" dirty="0" smtClean="0"/>
                        <a:t>Router Input Port</a:t>
                      </a:r>
                      <a:endParaRPr lang="en-US" dirty="0"/>
                    </a:p>
                  </a:txBody>
                  <a:tcPr/>
                </a:tc>
                <a:tc>
                  <a:txBody>
                    <a:bodyPr/>
                    <a:lstStyle/>
                    <a:p>
                      <a:r>
                        <a:rPr lang="en-US" dirty="0" smtClean="0"/>
                        <a:t>Packet Size</a:t>
                      </a:r>
                      <a:endParaRPr lang="en-US" dirty="0"/>
                    </a:p>
                  </a:txBody>
                  <a:tcPr/>
                </a:tc>
              </a:tr>
              <a:tr h="370840">
                <a:tc>
                  <a:txBody>
                    <a:bodyPr/>
                    <a:lstStyle/>
                    <a:p>
                      <a:r>
                        <a:rPr lang="en-US" dirty="0" smtClean="0"/>
                        <a:t>Router</a:t>
                      </a:r>
                      <a:r>
                        <a:rPr lang="en-US" baseline="0" dirty="0" smtClean="0"/>
                        <a:t> Output Port</a:t>
                      </a:r>
                      <a:endParaRPr lang="en-US" dirty="0"/>
                    </a:p>
                  </a:txBody>
                  <a:tcPr/>
                </a:tc>
                <a:tc>
                  <a:txBody>
                    <a:bodyPr/>
                    <a:lstStyle/>
                    <a:p>
                      <a:r>
                        <a:rPr lang="en-US" dirty="0" smtClean="0"/>
                        <a:t>IPv6</a:t>
                      </a:r>
                      <a:r>
                        <a:rPr lang="en-US" baseline="0" dirty="0" smtClean="0"/>
                        <a:t> Traffic Class</a:t>
                      </a:r>
                      <a:endParaRPr lang="en-US" dirty="0"/>
                    </a:p>
                  </a:txBody>
                  <a:tcPr/>
                </a:tc>
              </a:tr>
              <a:tr h="370840">
                <a:tc>
                  <a:txBody>
                    <a:bodyPr/>
                    <a:lstStyle/>
                    <a:p>
                      <a:r>
                        <a:rPr lang="en-US" dirty="0" smtClean="0"/>
                        <a:t>Virtual LAN ID</a:t>
                      </a:r>
                      <a:endParaRPr lang="en-US" dirty="0"/>
                    </a:p>
                  </a:txBody>
                  <a:tcPr/>
                </a:tc>
                <a:tc>
                  <a:txBody>
                    <a:bodyPr/>
                    <a:lstStyle/>
                    <a:p>
                      <a:r>
                        <a:rPr lang="en-US" dirty="0" smtClean="0"/>
                        <a:t>IPv6 Flow</a:t>
                      </a:r>
                      <a:r>
                        <a:rPr lang="en-US" baseline="0" dirty="0" smtClean="0"/>
                        <a:t> Label</a:t>
                      </a:r>
                      <a:endParaRPr lang="en-US" dirty="0"/>
                    </a:p>
                  </a:txBody>
                  <a:tcPr/>
                </a:tc>
              </a:tr>
              <a:tr h="370840">
                <a:tc>
                  <a:txBody>
                    <a:bodyPr/>
                    <a:lstStyle/>
                    <a:p>
                      <a:r>
                        <a:rPr lang="en-US" dirty="0" smtClean="0"/>
                        <a:t>Source MAC</a:t>
                      </a:r>
                      <a:endParaRPr lang="en-US" dirty="0"/>
                    </a:p>
                  </a:txBody>
                  <a:tcPr/>
                </a:tc>
                <a:tc>
                  <a:txBody>
                    <a:bodyPr/>
                    <a:lstStyle/>
                    <a:p>
                      <a:r>
                        <a:rPr lang="en-US" dirty="0" smtClean="0"/>
                        <a:t>IPv6 Payload Length</a:t>
                      </a:r>
                      <a:endParaRPr lang="en-US" dirty="0"/>
                    </a:p>
                  </a:txBody>
                  <a:tcPr/>
                </a:tc>
              </a:tr>
              <a:tr h="370840">
                <a:tc>
                  <a:txBody>
                    <a:bodyPr/>
                    <a:lstStyle/>
                    <a:p>
                      <a:r>
                        <a:rPr lang="en-US" dirty="0" smtClean="0"/>
                        <a:t>Destination MAC</a:t>
                      </a:r>
                      <a:endParaRPr lang="en-US" dirty="0"/>
                    </a:p>
                  </a:txBody>
                  <a:tcPr/>
                </a:tc>
                <a:tc>
                  <a:txBody>
                    <a:bodyPr/>
                    <a:lstStyle/>
                    <a:p>
                      <a:r>
                        <a:rPr lang="en-US" dirty="0" smtClean="0"/>
                        <a:t>Hop Limit</a:t>
                      </a:r>
                      <a:endParaRPr lang="en-US" dirty="0"/>
                    </a:p>
                  </a:txBody>
                  <a:tcPr/>
                </a:tc>
              </a:tr>
              <a:tr h="370840">
                <a:tc>
                  <a:txBody>
                    <a:bodyPr/>
                    <a:lstStyle/>
                    <a:p>
                      <a:r>
                        <a:rPr lang="en-US" dirty="0" smtClean="0"/>
                        <a:t>Source IP</a:t>
                      </a:r>
                      <a:endParaRPr lang="en-US" dirty="0"/>
                    </a:p>
                  </a:txBody>
                  <a:tcPr/>
                </a:tc>
                <a:tc>
                  <a:txBody>
                    <a:bodyPr/>
                    <a:lstStyle/>
                    <a:p>
                      <a:r>
                        <a:rPr lang="en-US" dirty="0" smtClean="0"/>
                        <a:t>Number</a:t>
                      </a:r>
                      <a:r>
                        <a:rPr lang="en-US" baseline="0" dirty="0" smtClean="0"/>
                        <a:t> of intercepted IPv6 packets</a:t>
                      </a:r>
                      <a:endParaRPr lang="en-US" dirty="0"/>
                    </a:p>
                  </a:txBody>
                  <a:tcPr/>
                </a:tc>
              </a:tr>
              <a:tr h="370840">
                <a:tc>
                  <a:txBody>
                    <a:bodyPr/>
                    <a:lstStyle/>
                    <a:p>
                      <a:r>
                        <a:rPr lang="en-US" dirty="0" smtClean="0"/>
                        <a:t>Destination</a:t>
                      </a:r>
                      <a:r>
                        <a:rPr lang="en-US" baseline="0" dirty="0" smtClean="0"/>
                        <a:t> IP</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Number</a:t>
                      </a:r>
                      <a:r>
                        <a:rPr lang="en-US" baseline="0" dirty="0" smtClean="0"/>
                        <a:t> of intercepted IPv4 packets</a:t>
                      </a:r>
                      <a:endParaRPr lang="en-US" dirty="0" smtClean="0"/>
                    </a:p>
                  </a:txBody>
                  <a:tcPr/>
                </a:tc>
              </a:tr>
              <a:tr h="370840">
                <a:tc>
                  <a:txBody>
                    <a:bodyPr/>
                    <a:lstStyle/>
                    <a:p>
                      <a:r>
                        <a:rPr lang="en-US" dirty="0" smtClean="0"/>
                        <a:t>Protocol</a:t>
                      </a:r>
                      <a:r>
                        <a:rPr lang="en-US" baseline="0" dirty="0" smtClean="0"/>
                        <a:t> (TCP/UDP/ICMP)</a:t>
                      </a:r>
                      <a:endParaRPr lang="en-US" dirty="0"/>
                    </a:p>
                  </a:txBody>
                  <a:tcPr/>
                </a:tc>
                <a:tc>
                  <a:txBody>
                    <a:bodyPr/>
                    <a:lstStyle/>
                    <a:p>
                      <a:r>
                        <a:rPr lang="en-US" dirty="0" smtClean="0"/>
                        <a:t>Total</a:t>
                      </a:r>
                      <a:r>
                        <a:rPr lang="en-US" baseline="0" dirty="0" smtClean="0"/>
                        <a:t> number of intercepted packets</a:t>
                      </a:r>
                      <a:endParaRPr lang="en-US" dirty="0"/>
                    </a:p>
                  </a:txBody>
                  <a:tcPr/>
                </a:tc>
              </a:tr>
              <a:tr h="370840">
                <a:tc>
                  <a:txBody>
                    <a:bodyPr/>
                    <a:lstStyle/>
                    <a:p>
                      <a:endParaRPr lang="en-US"/>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4133074992"/>
      </p:ext>
    </p:extLst>
  </p:cSld>
  <p:clrMapOvr>
    <a:masterClrMapping/>
  </p:clrMapOvr>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Fields Likely To Yield Structural Information</a:t>
            </a:r>
            <a:endParaRPr lang="en-US" dirty="0"/>
          </a:p>
        </p:txBody>
      </p:sp>
      <p:sp>
        <p:nvSpPr>
          <p:cNvPr id="5" name="Slide Number Placeholder 4"/>
          <p:cNvSpPr>
            <a:spLocks noGrp="1"/>
          </p:cNvSpPr>
          <p:nvPr>
            <p:ph type="sldNum" sz="quarter" idx="12"/>
          </p:nvPr>
        </p:nvSpPr>
        <p:spPr/>
        <p:txBody>
          <a:bodyPr/>
          <a:lstStyle/>
          <a:p>
            <a:fld id="{E3981485-6142-644C-AB0F-5A9188E1EB0B}" type="slidenum">
              <a:rPr lang="en-US" smtClean="0"/>
              <a:t>174</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295390350"/>
              </p:ext>
            </p:extLst>
          </p:nvPr>
        </p:nvGraphicFramePr>
        <p:xfrm>
          <a:off x="154346" y="1220306"/>
          <a:ext cx="8823116" cy="4815840"/>
        </p:xfrm>
        <a:graphic>
          <a:graphicData uri="http://schemas.openxmlformats.org/drawingml/2006/table">
            <a:tbl>
              <a:tblPr firstRow="1" bandRow="1">
                <a:tableStyleId>{2D5ABB26-0587-4C30-8999-92F81FD0307C}</a:tableStyleId>
              </a:tblPr>
              <a:tblGrid>
                <a:gridCol w="4411558"/>
                <a:gridCol w="4411558"/>
              </a:tblGrid>
              <a:tr h="320801">
                <a:tc>
                  <a:txBody>
                    <a:bodyPr/>
                    <a:lstStyle/>
                    <a:p>
                      <a:r>
                        <a:rPr lang="en-US" dirty="0" smtClean="0">
                          <a:solidFill>
                            <a:schemeClr val="tx1"/>
                          </a:solidFill>
                        </a:rPr>
                        <a:t>Date</a:t>
                      </a:r>
                      <a:endParaRPr lang="en-US"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Source</a:t>
                      </a:r>
                      <a:r>
                        <a:rPr lang="en-US" baseline="0" dirty="0" smtClean="0">
                          <a:solidFill>
                            <a:schemeClr val="tx1"/>
                          </a:solidFill>
                        </a:rPr>
                        <a:t> Port</a:t>
                      </a:r>
                      <a:endParaRPr lang="en-US" dirty="0" smtClean="0">
                        <a:solidFill>
                          <a:schemeClr val="tx1"/>
                        </a:solidFill>
                      </a:endParaRPr>
                    </a:p>
                  </a:txBody>
                  <a:tcPr/>
                </a:tc>
              </a:tr>
              <a:tr h="370840">
                <a:tc>
                  <a:txBody>
                    <a:bodyPr/>
                    <a:lstStyle/>
                    <a:p>
                      <a:r>
                        <a:rPr lang="en-US" dirty="0" smtClean="0">
                          <a:solidFill>
                            <a:schemeClr val="tx1"/>
                          </a:solidFill>
                        </a:rPr>
                        <a:t>Time</a:t>
                      </a:r>
                      <a:endParaRPr lang="en-US" dirty="0">
                        <a:solidFill>
                          <a:schemeClr val="tx1"/>
                        </a:solidFill>
                      </a:endParaRPr>
                    </a:p>
                  </a:txBody>
                  <a:tcPr/>
                </a:tc>
                <a:tc>
                  <a:txBody>
                    <a:bodyPr/>
                    <a:lstStyle/>
                    <a:p>
                      <a:r>
                        <a:rPr lang="en-US" dirty="0" smtClean="0">
                          <a:solidFill>
                            <a:schemeClr val="tx1"/>
                          </a:solidFill>
                        </a:rPr>
                        <a:t>Destination</a:t>
                      </a:r>
                      <a:r>
                        <a:rPr lang="en-US" baseline="0" dirty="0" smtClean="0">
                          <a:solidFill>
                            <a:schemeClr val="tx1"/>
                          </a:solidFill>
                        </a:rPr>
                        <a:t> Port</a:t>
                      </a:r>
                      <a:endParaRPr lang="en-US" dirty="0">
                        <a:solidFill>
                          <a:schemeClr val="tx1"/>
                        </a:solidFill>
                      </a:endParaRPr>
                    </a:p>
                  </a:txBody>
                  <a:tcPr/>
                </a:tc>
              </a:tr>
              <a:tr h="370840">
                <a:tc>
                  <a:txBody>
                    <a:bodyPr/>
                    <a:lstStyle/>
                    <a:p>
                      <a:r>
                        <a:rPr lang="en-US" dirty="0" smtClean="0">
                          <a:solidFill>
                            <a:schemeClr val="bg1">
                              <a:lumMod val="75000"/>
                            </a:schemeClr>
                          </a:solidFill>
                        </a:rPr>
                        <a:t>Router / Switch IP Address</a:t>
                      </a:r>
                      <a:endParaRPr lang="en-US" dirty="0">
                        <a:solidFill>
                          <a:schemeClr val="bg1">
                            <a:lumMod val="75000"/>
                          </a:schemeClr>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BFBFBF"/>
                          </a:solidFill>
                        </a:rPr>
                        <a:t>TCP Flags / ICMP</a:t>
                      </a:r>
                      <a:r>
                        <a:rPr lang="en-US" baseline="0" dirty="0" smtClean="0">
                          <a:solidFill>
                            <a:srgbClr val="BFBFBF"/>
                          </a:solidFill>
                        </a:rPr>
                        <a:t> Message Description</a:t>
                      </a:r>
                      <a:endParaRPr lang="en-US" dirty="0" smtClean="0">
                        <a:solidFill>
                          <a:srgbClr val="BFBFBF"/>
                        </a:solidFill>
                      </a:endParaRPr>
                    </a:p>
                  </a:txBody>
                  <a:tcPr/>
                </a:tc>
              </a:tr>
              <a:tr h="370840">
                <a:tc>
                  <a:txBody>
                    <a:bodyPr/>
                    <a:lstStyle/>
                    <a:p>
                      <a:r>
                        <a:rPr lang="en-US" dirty="0" smtClean="0">
                          <a:solidFill>
                            <a:schemeClr val="bg1">
                              <a:lumMod val="75000"/>
                            </a:schemeClr>
                          </a:solidFill>
                        </a:rPr>
                        <a:t>Router Input Port</a:t>
                      </a:r>
                      <a:endParaRPr lang="en-US" dirty="0">
                        <a:solidFill>
                          <a:schemeClr val="bg1">
                            <a:lumMod val="75000"/>
                          </a:schemeClr>
                        </a:solidFill>
                      </a:endParaRPr>
                    </a:p>
                  </a:txBody>
                  <a:tcPr/>
                </a:tc>
                <a:tc>
                  <a:txBody>
                    <a:bodyPr/>
                    <a:lstStyle/>
                    <a:p>
                      <a:r>
                        <a:rPr lang="en-US" dirty="0" smtClean="0">
                          <a:solidFill>
                            <a:srgbClr val="BFBFBF"/>
                          </a:solidFill>
                        </a:rPr>
                        <a:t>Packet Size</a:t>
                      </a:r>
                      <a:endParaRPr lang="en-US" dirty="0">
                        <a:solidFill>
                          <a:srgbClr val="BFBFBF"/>
                        </a:solidFill>
                      </a:endParaRPr>
                    </a:p>
                  </a:txBody>
                  <a:tcPr/>
                </a:tc>
              </a:tr>
              <a:tr h="370840">
                <a:tc>
                  <a:txBody>
                    <a:bodyPr/>
                    <a:lstStyle/>
                    <a:p>
                      <a:r>
                        <a:rPr lang="en-US" dirty="0" smtClean="0">
                          <a:solidFill>
                            <a:schemeClr val="bg1">
                              <a:lumMod val="75000"/>
                            </a:schemeClr>
                          </a:solidFill>
                        </a:rPr>
                        <a:t>Router</a:t>
                      </a:r>
                      <a:r>
                        <a:rPr lang="en-US" baseline="0" dirty="0" smtClean="0">
                          <a:solidFill>
                            <a:schemeClr val="bg1">
                              <a:lumMod val="75000"/>
                            </a:schemeClr>
                          </a:solidFill>
                        </a:rPr>
                        <a:t> Output Port</a:t>
                      </a:r>
                      <a:endParaRPr lang="en-US" dirty="0">
                        <a:solidFill>
                          <a:schemeClr val="bg1">
                            <a:lumMod val="75000"/>
                          </a:schemeClr>
                        </a:solidFill>
                      </a:endParaRPr>
                    </a:p>
                  </a:txBody>
                  <a:tcPr/>
                </a:tc>
                <a:tc>
                  <a:txBody>
                    <a:bodyPr/>
                    <a:lstStyle/>
                    <a:p>
                      <a:r>
                        <a:rPr lang="en-US" dirty="0" smtClean="0">
                          <a:solidFill>
                            <a:srgbClr val="BFBFBF"/>
                          </a:solidFill>
                        </a:rPr>
                        <a:t>IPv6</a:t>
                      </a:r>
                      <a:r>
                        <a:rPr lang="en-US" baseline="0" dirty="0" smtClean="0">
                          <a:solidFill>
                            <a:srgbClr val="BFBFBF"/>
                          </a:solidFill>
                        </a:rPr>
                        <a:t> Traffic Class</a:t>
                      </a:r>
                      <a:endParaRPr lang="en-US" dirty="0">
                        <a:solidFill>
                          <a:srgbClr val="BFBFBF"/>
                        </a:solidFill>
                      </a:endParaRPr>
                    </a:p>
                  </a:txBody>
                  <a:tcPr/>
                </a:tc>
              </a:tr>
              <a:tr h="370840">
                <a:tc>
                  <a:txBody>
                    <a:bodyPr/>
                    <a:lstStyle/>
                    <a:p>
                      <a:r>
                        <a:rPr lang="en-US" dirty="0" smtClean="0">
                          <a:solidFill>
                            <a:srgbClr val="000000"/>
                          </a:solidFill>
                        </a:rPr>
                        <a:t>Virtual LAN ID</a:t>
                      </a:r>
                      <a:endParaRPr lang="en-US" dirty="0">
                        <a:solidFill>
                          <a:srgbClr val="000000"/>
                        </a:solidFill>
                      </a:endParaRPr>
                    </a:p>
                  </a:txBody>
                  <a:tcPr/>
                </a:tc>
                <a:tc>
                  <a:txBody>
                    <a:bodyPr/>
                    <a:lstStyle/>
                    <a:p>
                      <a:r>
                        <a:rPr lang="en-US" dirty="0" smtClean="0">
                          <a:solidFill>
                            <a:srgbClr val="BFBFBF"/>
                          </a:solidFill>
                        </a:rPr>
                        <a:t>IPv6 Flow</a:t>
                      </a:r>
                      <a:r>
                        <a:rPr lang="en-US" baseline="0" dirty="0" smtClean="0">
                          <a:solidFill>
                            <a:srgbClr val="BFBFBF"/>
                          </a:solidFill>
                        </a:rPr>
                        <a:t> Label</a:t>
                      </a:r>
                      <a:endParaRPr lang="en-US" dirty="0">
                        <a:solidFill>
                          <a:srgbClr val="BFBFBF"/>
                        </a:solidFill>
                      </a:endParaRPr>
                    </a:p>
                  </a:txBody>
                  <a:tcPr/>
                </a:tc>
              </a:tr>
              <a:tr h="370840">
                <a:tc>
                  <a:txBody>
                    <a:bodyPr/>
                    <a:lstStyle/>
                    <a:p>
                      <a:r>
                        <a:rPr lang="en-US" dirty="0" smtClean="0">
                          <a:solidFill>
                            <a:srgbClr val="000000"/>
                          </a:solidFill>
                        </a:rPr>
                        <a:t>Source MAC</a:t>
                      </a:r>
                      <a:endParaRPr lang="en-US" dirty="0">
                        <a:solidFill>
                          <a:srgbClr val="000000"/>
                        </a:solidFill>
                      </a:endParaRPr>
                    </a:p>
                  </a:txBody>
                  <a:tcPr/>
                </a:tc>
                <a:tc>
                  <a:txBody>
                    <a:bodyPr/>
                    <a:lstStyle/>
                    <a:p>
                      <a:r>
                        <a:rPr lang="en-US" dirty="0" smtClean="0">
                          <a:solidFill>
                            <a:srgbClr val="BFBFBF"/>
                          </a:solidFill>
                        </a:rPr>
                        <a:t>IPv6 Payload Length</a:t>
                      </a:r>
                      <a:endParaRPr lang="en-US" dirty="0">
                        <a:solidFill>
                          <a:srgbClr val="BFBFBF"/>
                        </a:solidFill>
                      </a:endParaRPr>
                    </a:p>
                  </a:txBody>
                  <a:tcPr/>
                </a:tc>
              </a:tr>
              <a:tr h="370840">
                <a:tc>
                  <a:txBody>
                    <a:bodyPr/>
                    <a:lstStyle/>
                    <a:p>
                      <a:r>
                        <a:rPr lang="en-US" dirty="0" smtClean="0">
                          <a:solidFill>
                            <a:srgbClr val="000000"/>
                          </a:solidFill>
                        </a:rPr>
                        <a:t>Destination MAC</a:t>
                      </a:r>
                      <a:endParaRPr lang="en-US" dirty="0">
                        <a:solidFill>
                          <a:srgbClr val="000000"/>
                        </a:solidFill>
                      </a:endParaRPr>
                    </a:p>
                  </a:txBody>
                  <a:tcPr/>
                </a:tc>
                <a:tc>
                  <a:txBody>
                    <a:bodyPr/>
                    <a:lstStyle/>
                    <a:p>
                      <a:r>
                        <a:rPr lang="en-US" dirty="0" smtClean="0">
                          <a:solidFill>
                            <a:srgbClr val="BFBFBF"/>
                          </a:solidFill>
                        </a:rPr>
                        <a:t>Hop Limit</a:t>
                      </a:r>
                      <a:endParaRPr lang="en-US" dirty="0">
                        <a:solidFill>
                          <a:srgbClr val="BFBFBF"/>
                        </a:solidFill>
                      </a:endParaRPr>
                    </a:p>
                  </a:txBody>
                  <a:tcPr/>
                </a:tc>
              </a:tr>
              <a:tr h="370840">
                <a:tc>
                  <a:txBody>
                    <a:bodyPr/>
                    <a:lstStyle/>
                    <a:p>
                      <a:r>
                        <a:rPr lang="en-US" dirty="0" smtClean="0">
                          <a:solidFill>
                            <a:srgbClr val="000000"/>
                          </a:solidFill>
                        </a:rPr>
                        <a:t>Source IP</a:t>
                      </a:r>
                      <a:endParaRPr lang="en-US" dirty="0">
                        <a:solidFill>
                          <a:srgbClr val="000000"/>
                        </a:solidFill>
                      </a:endParaRPr>
                    </a:p>
                  </a:txBody>
                  <a:tcPr/>
                </a:tc>
                <a:tc>
                  <a:txBody>
                    <a:bodyPr/>
                    <a:lstStyle/>
                    <a:p>
                      <a:r>
                        <a:rPr lang="en-US" dirty="0" smtClean="0">
                          <a:solidFill>
                            <a:srgbClr val="BFBFBF"/>
                          </a:solidFill>
                        </a:rPr>
                        <a:t>Number</a:t>
                      </a:r>
                      <a:r>
                        <a:rPr lang="en-US" baseline="0" dirty="0" smtClean="0">
                          <a:solidFill>
                            <a:srgbClr val="BFBFBF"/>
                          </a:solidFill>
                        </a:rPr>
                        <a:t> of intercepted IPv6 packets</a:t>
                      </a:r>
                      <a:endParaRPr lang="en-US" dirty="0">
                        <a:solidFill>
                          <a:srgbClr val="BFBFBF"/>
                        </a:solidFill>
                      </a:endParaRPr>
                    </a:p>
                  </a:txBody>
                  <a:tcPr/>
                </a:tc>
              </a:tr>
              <a:tr h="370840">
                <a:tc>
                  <a:txBody>
                    <a:bodyPr/>
                    <a:lstStyle/>
                    <a:p>
                      <a:r>
                        <a:rPr lang="en-US" dirty="0" smtClean="0">
                          <a:solidFill>
                            <a:srgbClr val="000000"/>
                          </a:solidFill>
                        </a:rPr>
                        <a:t>Destination</a:t>
                      </a:r>
                      <a:r>
                        <a:rPr lang="en-US" baseline="0" dirty="0" smtClean="0">
                          <a:solidFill>
                            <a:srgbClr val="000000"/>
                          </a:solidFill>
                        </a:rPr>
                        <a:t> IP</a:t>
                      </a:r>
                      <a:endParaRPr lang="en-US" dirty="0">
                        <a:solidFill>
                          <a:srgbClr val="00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BFBFBF"/>
                          </a:solidFill>
                        </a:rPr>
                        <a:t>Number</a:t>
                      </a:r>
                      <a:r>
                        <a:rPr lang="en-US" baseline="0" dirty="0" smtClean="0">
                          <a:solidFill>
                            <a:srgbClr val="BFBFBF"/>
                          </a:solidFill>
                        </a:rPr>
                        <a:t> of intercepted IPv4 packets</a:t>
                      </a:r>
                      <a:endParaRPr lang="en-US" dirty="0" smtClean="0">
                        <a:solidFill>
                          <a:srgbClr val="BFBFBF"/>
                        </a:solidFill>
                      </a:endParaRPr>
                    </a:p>
                  </a:txBody>
                  <a:tcPr/>
                </a:tc>
              </a:tr>
              <a:tr h="370840">
                <a:tc>
                  <a:txBody>
                    <a:bodyPr/>
                    <a:lstStyle/>
                    <a:p>
                      <a:r>
                        <a:rPr lang="en-US" dirty="0" smtClean="0">
                          <a:solidFill>
                            <a:srgbClr val="000000"/>
                          </a:solidFill>
                        </a:rPr>
                        <a:t>Protocol</a:t>
                      </a:r>
                      <a:r>
                        <a:rPr lang="en-US" baseline="0" dirty="0" smtClean="0">
                          <a:solidFill>
                            <a:srgbClr val="000000"/>
                          </a:solidFill>
                        </a:rPr>
                        <a:t> (TCP/UDP/ICMP)</a:t>
                      </a:r>
                      <a:endParaRPr lang="en-US" dirty="0">
                        <a:solidFill>
                          <a:srgbClr val="000000"/>
                        </a:solidFill>
                      </a:endParaRPr>
                    </a:p>
                  </a:txBody>
                  <a:tcPr/>
                </a:tc>
                <a:tc>
                  <a:txBody>
                    <a:bodyPr/>
                    <a:lstStyle/>
                    <a:p>
                      <a:r>
                        <a:rPr lang="en-US" dirty="0" smtClean="0">
                          <a:solidFill>
                            <a:srgbClr val="BFBFBF"/>
                          </a:solidFill>
                        </a:rPr>
                        <a:t>Total</a:t>
                      </a:r>
                      <a:r>
                        <a:rPr lang="en-US" baseline="0" dirty="0" smtClean="0">
                          <a:solidFill>
                            <a:srgbClr val="BFBFBF"/>
                          </a:solidFill>
                        </a:rPr>
                        <a:t> number of intercepted packets</a:t>
                      </a:r>
                      <a:endParaRPr lang="en-US" dirty="0">
                        <a:solidFill>
                          <a:srgbClr val="BFBFBF"/>
                        </a:solidFill>
                      </a:endParaRPr>
                    </a:p>
                  </a:txBody>
                  <a:tcPr/>
                </a:tc>
              </a:tr>
              <a:tr h="370840">
                <a:tc>
                  <a:txBody>
                    <a:bodyPr/>
                    <a:lstStyle/>
                    <a:p>
                      <a:endParaRPr lang="en-US"/>
                    </a:p>
                  </a:txBody>
                  <a:tcPr/>
                </a:tc>
                <a:tc>
                  <a:txBody>
                    <a:bodyPr/>
                    <a:lstStyle/>
                    <a:p>
                      <a:endParaRPr lang="en-US" dirty="0"/>
                    </a:p>
                  </a:txBody>
                  <a:tcPr/>
                </a:tc>
              </a:tr>
              <a:tr h="370840">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613939922"/>
      </p:ext>
    </p:extLst>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100 Most Accessed Destination Ports</a:t>
            </a:r>
            <a:endParaRPr lang="en-US" dirty="0"/>
          </a:p>
        </p:txBody>
      </p:sp>
      <p:sp>
        <p:nvSpPr>
          <p:cNvPr id="5" name="Slide Number Placeholder 4"/>
          <p:cNvSpPr>
            <a:spLocks noGrp="1"/>
          </p:cNvSpPr>
          <p:nvPr>
            <p:ph type="sldNum" sz="quarter" idx="12"/>
          </p:nvPr>
        </p:nvSpPr>
        <p:spPr/>
        <p:txBody>
          <a:bodyPr/>
          <a:lstStyle/>
          <a:p>
            <a:fld id="{E3981485-6142-644C-AB0F-5A9188E1EB0B}" type="slidenum">
              <a:rPr lang="en-US" smtClean="0"/>
              <a:t>175</a:t>
            </a:fld>
            <a:endParaRPr lang="en-US" dirty="0"/>
          </a:p>
        </p:txBody>
      </p:sp>
      <p:pic>
        <p:nvPicPr>
          <p:cNvPr id="6" name="Picture 5" descr="Most Frequently Accessed Destination Ports in the UCD Anonymous Network Data Set  (Log Scal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5265457"/>
          </a:xfrm>
          <a:prstGeom prst="rect">
            <a:avLst/>
          </a:prstGeom>
        </p:spPr>
      </p:pic>
    </p:spTree>
    <p:extLst>
      <p:ext uri="{BB962C8B-B14F-4D97-AF65-F5344CB8AC3E}">
        <p14:creationId xmlns:p14="http://schemas.microsoft.com/office/powerpoint/2010/main" val="3908981446"/>
      </p:ext>
    </p:extLst>
  </p:cSld>
  <p:clrMapOvr>
    <a:masterClrMapping/>
  </p:clrMapOvr>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Apple Filing Protocol (AFP) over </a:t>
            </a:r>
            <a:r>
              <a:rPr lang="en-US" dirty="0" smtClean="0"/>
              <a:t>TCP</a:t>
            </a:r>
            <a:br>
              <a:rPr lang="en-US" dirty="0" smtClean="0"/>
            </a:br>
            <a:r>
              <a:rPr lang="en-US" dirty="0" smtClean="0"/>
              <a:t>(TCP Port 548)</a:t>
            </a:r>
            <a:endParaRPr lang="en-US" dirty="0"/>
          </a:p>
        </p:txBody>
      </p:sp>
      <p:sp>
        <p:nvSpPr>
          <p:cNvPr id="5" name="Slide Number Placeholder 4"/>
          <p:cNvSpPr>
            <a:spLocks noGrp="1"/>
          </p:cNvSpPr>
          <p:nvPr>
            <p:ph type="sldNum" sz="quarter" idx="12"/>
          </p:nvPr>
        </p:nvSpPr>
        <p:spPr/>
        <p:txBody>
          <a:bodyPr/>
          <a:lstStyle/>
          <a:p>
            <a:fld id="{E3981485-6142-644C-AB0F-5A9188E1EB0B}" type="slidenum">
              <a:rPr lang="en-US" smtClean="0"/>
              <a:t>176</a:t>
            </a:fld>
            <a:endParaRPr lang="en-US" dirty="0"/>
          </a:p>
        </p:txBody>
      </p:sp>
      <p:sp>
        <p:nvSpPr>
          <p:cNvPr id="7" name="Text Box 8"/>
          <p:cNvSpPr txBox="1">
            <a:spLocks noChangeArrowheads="1"/>
          </p:cNvSpPr>
          <p:nvPr/>
        </p:nvSpPr>
        <p:spPr bwMode="auto">
          <a:xfrm>
            <a:off x="0" y="1143000"/>
            <a:ext cx="9144000" cy="3785652"/>
          </a:xfrm>
          <a:prstGeom prst="rect">
            <a:avLst/>
          </a:prstGeom>
          <a:noFill/>
          <a:ln w="9525">
            <a:noFill/>
            <a:miter lim="800000"/>
            <a:headEnd/>
            <a:tailEnd/>
          </a:ln>
        </p:spPr>
        <p:txBody>
          <a:bodyPr wrap="square">
            <a:prstTxWarp prst="textNoShape">
              <a:avLst/>
            </a:prstTxWarp>
            <a:spAutoFit/>
          </a:bodyPr>
          <a:lstStyle/>
          <a:p>
            <a:pPr marL="342900" indent="-342900">
              <a:buFont typeface="Arial"/>
              <a:buChar char="•"/>
            </a:pPr>
            <a:endParaRPr lang="en-US" sz="2000" dirty="0" smtClean="0">
              <a:solidFill>
                <a:srgbClr val="000000"/>
              </a:solidFill>
              <a:latin typeface="Century Gothic" charset="0"/>
              <a:ea typeface="Century Gothic" charset="0"/>
              <a:cs typeface="Century Gothic" charset="0"/>
            </a:endParaRPr>
          </a:p>
          <a:p>
            <a:pPr marL="342900" indent="-342900">
              <a:buFont typeface="Arial"/>
              <a:buChar char="•"/>
            </a:pPr>
            <a:endParaRPr lang="en-US" sz="2000" dirty="0" smtClean="0">
              <a:solidFill>
                <a:srgbClr val="000000"/>
              </a:solidFill>
              <a:latin typeface="Century Gothic" charset="0"/>
              <a:ea typeface="Century Gothic" charset="0"/>
              <a:cs typeface="Century Gothic" charset="0"/>
            </a:endParaRPr>
          </a:p>
          <a:p>
            <a:pPr marL="342900" indent="-342900">
              <a:buFont typeface="Arial"/>
              <a:buChar char="•"/>
            </a:pPr>
            <a:endParaRPr lang="en-US" sz="2000" dirty="0" smtClean="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Used for sharing files between two machines</a:t>
            </a: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endParaRPr lang="en-US" sz="2000" dirty="0" smtClean="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Primarily on OS X, but implementations exist for many platforms</a:t>
            </a: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Not widely used on the UC Davis network</a:t>
            </a: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endParaRPr lang="en-US" sz="2000" dirty="0">
              <a:solidFill>
                <a:srgbClr val="00000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599632872"/>
      </p:ext>
    </p:extLst>
  </p:cSld>
  <p:clrMapOvr>
    <a:masterClrMapping/>
  </p:clrMapOvr>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dges by DestinationMAC where destinationport is 548 full dataset- AFP protoco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629" y="1143597"/>
            <a:ext cx="5450371" cy="5714403"/>
          </a:xfrm>
          <a:prstGeom prst="rect">
            <a:avLst/>
          </a:prstGeom>
        </p:spPr>
      </p:pic>
      <p:sp>
        <p:nvSpPr>
          <p:cNvPr id="2" name="Title 1"/>
          <p:cNvSpPr>
            <a:spLocks noGrp="1"/>
          </p:cNvSpPr>
          <p:nvPr>
            <p:ph type="title"/>
          </p:nvPr>
        </p:nvSpPr>
        <p:spPr/>
        <p:txBody>
          <a:bodyPr>
            <a:normAutofit fontScale="90000"/>
          </a:bodyPr>
          <a:lstStyle/>
          <a:p>
            <a:r>
              <a:rPr lang="en-US" dirty="0" smtClean="0"/>
              <a:t>Edges Grouped By Destination MAC For</a:t>
            </a:r>
            <a:br>
              <a:rPr lang="en-US" dirty="0" smtClean="0"/>
            </a:br>
            <a:r>
              <a:rPr lang="en-US" dirty="0" smtClean="0"/>
              <a:t>Port 548: Apple Filing Protocol (AFP) over TCP</a:t>
            </a:r>
            <a:endParaRPr lang="en-US" dirty="0"/>
          </a:p>
        </p:txBody>
      </p:sp>
      <p:sp>
        <p:nvSpPr>
          <p:cNvPr id="5" name="Slide Number Placeholder 4"/>
          <p:cNvSpPr>
            <a:spLocks noGrp="1"/>
          </p:cNvSpPr>
          <p:nvPr>
            <p:ph type="sldNum" sz="quarter" idx="12"/>
          </p:nvPr>
        </p:nvSpPr>
        <p:spPr/>
        <p:txBody>
          <a:bodyPr/>
          <a:lstStyle/>
          <a:p>
            <a:fld id="{E3981485-6142-644C-AB0F-5A9188E1EB0B}" type="slidenum">
              <a:rPr lang="en-US" smtClean="0"/>
              <a:t>177</a:t>
            </a:fld>
            <a:endParaRPr lang="en-US" dirty="0"/>
          </a:p>
        </p:txBody>
      </p:sp>
      <p:sp>
        <p:nvSpPr>
          <p:cNvPr id="6" name="Text Box 8"/>
          <p:cNvSpPr txBox="1">
            <a:spLocks noChangeArrowheads="1"/>
          </p:cNvSpPr>
          <p:nvPr/>
        </p:nvSpPr>
        <p:spPr bwMode="auto">
          <a:xfrm>
            <a:off x="0" y="2151728"/>
            <a:ext cx="3528417" cy="2554545"/>
          </a:xfrm>
          <a:prstGeom prst="rect">
            <a:avLst/>
          </a:prstGeom>
          <a:noFill/>
          <a:ln w="9525">
            <a:noFill/>
            <a:miter lim="800000"/>
            <a:headEnd/>
            <a:tailEnd/>
          </a:ln>
        </p:spPr>
        <p:txBody>
          <a:bodyPr wrap="square">
            <a:prstTxWarp prst="textNoShape">
              <a:avLst/>
            </a:prstTxWarp>
            <a:spAutoFit/>
          </a:bodyPr>
          <a:lstStyle/>
          <a:p>
            <a:pPr marL="342900" indent="-342900">
              <a:buFont typeface="Arial"/>
              <a:buChar char="•"/>
            </a:pPr>
            <a:r>
              <a:rPr lang="en-US" sz="2000" dirty="0" smtClean="0">
                <a:solidFill>
                  <a:srgbClr val="000000"/>
                </a:solidFill>
                <a:latin typeface="Century Gothic" charset="0"/>
                <a:ea typeface="Century Gothic" charset="0"/>
                <a:cs typeface="Century Gothic" charset="0"/>
              </a:rPr>
              <a:t>File sharing protocol</a:t>
            </a: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Low IPv6 usage</a:t>
            </a: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Most UCD machines use Windows, so little organizational structure is revealed</a:t>
            </a:r>
          </a:p>
        </p:txBody>
      </p:sp>
    </p:spTree>
    <p:extLst>
      <p:ext uri="{BB962C8B-B14F-4D97-AF65-F5344CB8AC3E}">
        <p14:creationId xmlns:p14="http://schemas.microsoft.com/office/powerpoint/2010/main" val="2528140068"/>
      </p:ext>
    </p:extLst>
  </p:cSld>
  <p:clrMapOvr>
    <a:masterClrMapping/>
  </p:clrMapOvr>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Microsoft Endpoint Mapper </a:t>
            </a:r>
            <a:br>
              <a:rPr lang="en-US" dirty="0" smtClean="0"/>
            </a:br>
            <a:r>
              <a:rPr lang="en-US" dirty="0" smtClean="0"/>
              <a:t>(TCP/UDP Port 135)</a:t>
            </a:r>
            <a:endParaRPr lang="en-US" dirty="0"/>
          </a:p>
        </p:txBody>
      </p:sp>
      <p:sp>
        <p:nvSpPr>
          <p:cNvPr id="5" name="Slide Number Placeholder 4"/>
          <p:cNvSpPr>
            <a:spLocks noGrp="1"/>
          </p:cNvSpPr>
          <p:nvPr>
            <p:ph type="sldNum" sz="quarter" idx="12"/>
          </p:nvPr>
        </p:nvSpPr>
        <p:spPr/>
        <p:txBody>
          <a:bodyPr/>
          <a:lstStyle/>
          <a:p>
            <a:fld id="{E3981485-6142-644C-AB0F-5A9188E1EB0B}" type="slidenum">
              <a:rPr lang="en-US" smtClean="0"/>
              <a:t>178</a:t>
            </a:fld>
            <a:endParaRPr lang="en-US" dirty="0"/>
          </a:p>
        </p:txBody>
      </p:sp>
      <p:sp>
        <p:nvSpPr>
          <p:cNvPr id="7" name="Text Box 8"/>
          <p:cNvSpPr txBox="1">
            <a:spLocks noChangeArrowheads="1"/>
          </p:cNvSpPr>
          <p:nvPr/>
        </p:nvSpPr>
        <p:spPr bwMode="auto">
          <a:xfrm>
            <a:off x="0" y="1143000"/>
            <a:ext cx="9144000" cy="5632311"/>
          </a:xfrm>
          <a:prstGeom prst="rect">
            <a:avLst/>
          </a:prstGeom>
          <a:noFill/>
          <a:ln w="9525">
            <a:noFill/>
            <a:miter lim="800000"/>
            <a:headEnd/>
            <a:tailEnd/>
          </a:ln>
        </p:spPr>
        <p:txBody>
          <a:bodyPr wrap="square">
            <a:prstTxWarp prst="textNoShape">
              <a:avLst/>
            </a:prstTxWarp>
            <a:spAutoFit/>
          </a:bodyPr>
          <a:lstStyle/>
          <a:p>
            <a:pPr marL="342900" indent="-342900">
              <a:buFont typeface="Arial"/>
              <a:buChar char="•"/>
            </a:pPr>
            <a:endParaRPr lang="en-US" sz="2000" dirty="0" smtClean="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Used by Windows Remote Procedure Call (RPC)</a:t>
            </a: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RPC runs processes on remote hosts for clients</a:t>
            </a: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Client sends parameters to server, which runs a process on behalf of the client and returns results</a:t>
            </a: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An endpoint defines what name or ports a client should connect to to run a process</a:t>
            </a: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Endpoint Mapper:</a:t>
            </a:r>
          </a:p>
          <a:p>
            <a:pPr marL="342900" indent="-342900">
              <a:buFont typeface="Arial"/>
              <a:buChar char="•"/>
            </a:pPr>
            <a:endParaRPr lang="en-US" sz="2000" dirty="0" smtClean="0">
              <a:solidFill>
                <a:srgbClr val="000000"/>
              </a:solidFill>
              <a:latin typeface="Century Gothic" charset="0"/>
              <a:ea typeface="Century Gothic" charset="0"/>
              <a:cs typeface="Century Gothic" charset="0"/>
            </a:endParaRPr>
          </a:p>
          <a:p>
            <a:pPr marL="800100" lvl="1" indent="-342900">
              <a:buFont typeface="Arial"/>
              <a:buChar char="•"/>
            </a:pPr>
            <a:r>
              <a:rPr lang="en-US" sz="2000" dirty="0" smtClean="0">
                <a:solidFill>
                  <a:srgbClr val="000000"/>
                </a:solidFill>
                <a:latin typeface="Century Gothic" charset="0"/>
                <a:ea typeface="Century Gothic" charset="0"/>
                <a:cs typeface="Century Gothic" charset="0"/>
              </a:rPr>
              <a:t>Listens for RPC requests</a:t>
            </a:r>
          </a:p>
          <a:p>
            <a:pPr marL="800100" lvl="1" indent="-342900">
              <a:buFont typeface="Arial"/>
              <a:buChar char="•"/>
            </a:pPr>
            <a:endParaRPr lang="en-US" sz="2000" dirty="0" smtClean="0">
              <a:solidFill>
                <a:srgbClr val="000000"/>
              </a:solidFill>
              <a:latin typeface="Century Gothic" charset="0"/>
              <a:ea typeface="Century Gothic" charset="0"/>
              <a:cs typeface="Century Gothic" charset="0"/>
            </a:endParaRPr>
          </a:p>
          <a:p>
            <a:pPr marL="800100" lvl="1" indent="-342900">
              <a:buFont typeface="Arial"/>
              <a:buChar char="•"/>
            </a:pPr>
            <a:r>
              <a:rPr lang="en-US" sz="2000" dirty="0" smtClean="0">
                <a:solidFill>
                  <a:srgbClr val="000000"/>
                </a:solidFill>
                <a:latin typeface="Century Gothic" charset="0"/>
                <a:ea typeface="Century Gothic" charset="0"/>
                <a:cs typeface="Century Gothic" charset="0"/>
              </a:rPr>
              <a:t>Tells clients which endpoint to connect to</a:t>
            </a: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endParaRPr lang="en-US" sz="2000" dirty="0">
              <a:solidFill>
                <a:srgbClr val="00000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131150275"/>
      </p:ext>
    </p:extLst>
  </p:cSld>
  <p:clrMapOvr>
    <a:masterClrMapping/>
  </p:clrMapOvr>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dges by DestinationMAC where destinationport is 135 full dataset- Microsoft Endpoint Mapper top hal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740" y="1136101"/>
            <a:ext cx="5427260" cy="5721899"/>
          </a:xfrm>
          <a:prstGeom prst="rect">
            <a:avLst/>
          </a:prstGeom>
        </p:spPr>
      </p:pic>
      <p:sp>
        <p:nvSpPr>
          <p:cNvPr id="2" name="Title 1"/>
          <p:cNvSpPr>
            <a:spLocks noGrp="1"/>
          </p:cNvSpPr>
          <p:nvPr>
            <p:ph type="title"/>
          </p:nvPr>
        </p:nvSpPr>
        <p:spPr/>
        <p:txBody>
          <a:bodyPr>
            <a:normAutofit fontScale="90000"/>
          </a:bodyPr>
          <a:lstStyle/>
          <a:p>
            <a:r>
              <a:rPr lang="en-US" dirty="0" smtClean="0"/>
              <a:t>Edges Grouped By Destination MAC For</a:t>
            </a:r>
            <a:br>
              <a:rPr lang="en-US" dirty="0" smtClean="0"/>
            </a:br>
            <a:r>
              <a:rPr lang="en-US" dirty="0" smtClean="0"/>
              <a:t>Port 135</a:t>
            </a:r>
            <a:r>
              <a:rPr lang="en-US" dirty="0"/>
              <a:t>: Microsoft Endpoint Mapper</a:t>
            </a:r>
          </a:p>
        </p:txBody>
      </p:sp>
      <p:sp>
        <p:nvSpPr>
          <p:cNvPr id="5" name="Slide Number Placeholder 4"/>
          <p:cNvSpPr>
            <a:spLocks noGrp="1"/>
          </p:cNvSpPr>
          <p:nvPr>
            <p:ph type="sldNum" sz="quarter" idx="12"/>
          </p:nvPr>
        </p:nvSpPr>
        <p:spPr/>
        <p:txBody>
          <a:bodyPr/>
          <a:lstStyle/>
          <a:p>
            <a:fld id="{E3981485-6142-644C-AB0F-5A9188E1EB0B}" type="slidenum">
              <a:rPr lang="en-US" smtClean="0"/>
              <a:t>179</a:t>
            </a:fld>
            <a:endParaRPr lang="en-US" dirty="0"/>
          </a:p>
        </p:txBody>
      </p:sp>
      <p:sp>
        <p:nvSpPr>
          <p:cNvPr id="6" name="Text Box 8"/>
          <p:cNvSpPr txBox="1">
            <a:spLocks noChangeArrowheads="1"/>
          </p:cNvSpPr>
          <p:nvPr/>
        </p:nvSpPr>
        <p:spPr bwMode="auto">
          <a:xfrm>
            <a:off x="-7782" y="1492121"/>
            <a:ext cx="3528417" cy="5016758"/>
          </a:xfrm>
          <a:prstGeom prst="rect">
            <a:avLst/>
          </a:prstGeom>
          <a:noFill/>
          <a:ln w="9525">
            <a:noFill/>
            <a:miter lim="800000"/>
            <a:headEnd/>
            <a:tailEnd/>
          </a:ln>
        </p:spPr>
        <p:txBody>
          <a:bodyPr wrap="square">
            <a:prstTxWarp prst="textNoShape">
              <a:avLst/>
            </a:prstTxWarp>
            <a:spAutoFit/>
          </a:bodyPr>
          <a:lstStyle/>
          <a:p>
            <a:pPr marL="342900" indent="-342900">
              <a:buFont typeface="Arial"/>
              <a:buChar char="•"/>
            </a:pPr>
            <a:r>
              <a:rPr lang="en-US" sz="2000" dirty="0" smtClean="0">
                <a:solidFill>
                  <a:srgbClr val="000000"/>
                </a:solidFill>
                <a:latin typeface="Century Gothic" charset="0"/>
                <a:ea typeface="Century Gothic" charset="0"/>
                <a:cs typeface="Century Gothic" charset="0"/>
              </a:rPr>
              <a:t>Substantial structure revealed</a:t>
            </a: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Star topologies may represent organizational servers or printers</a:t>
            </a: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Tree topologies may represent communities that share information between individual peers</a:t>
            </a: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Many services use RPC, so this does not indicate what is shared</a:t>
            </a:r>
          </a:p>
        </p:txBody>
      </p:sp>
    </p:spTree>
    <p:extLst>
      <p:ext uri="{BB962C8B-B14F-4D97-AF65-F5344CB8AC3E}">
        <p14:creationId xmlns:p14="http://schemas.microsoft.com/office/powerpoint/2010/main" val="246002994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Readability</a:t>
            </a:r>
            <a:endParaRPr lang="en-US" dirty="0"/>
          </a:p>
        </p:txBody>
      </p:sp>
      <p:pic>
        <p:nvPicPr>
          <p:cNvPr id="3" name="Picture 2"/>
          <p:cNvPicPr>
            <a:picLocks noChangeAspect="1"/>
          </p:cNvPicPr>
          <p:nvPr/>
        </p:nvPicPr>
        <p:blipFill>
          <a:blip r:embed="rId3"/>
          <a:stretch>
            <a:fillRect/>
          </a:stretch>
        </p:blipFill>
        <p:spPr>
          <a:xfrm>
            <a:off x="1397000" y="2280160"/>
            <a:ext cx="6350000" cy="3390900"/>
          </a:xfrm>
          <a:prstGeom prst="rect">
            <a:avLst/>
          </a:prstGeom>
        </p:spPr>
      </p:pic>
      <p:sp>
        <p:nvSpPr>
          <p:cNvPr id="5" name="Slide Number Placeholder 4"/>
          <p:cNvSpPr>
            <a:spLocks noGrp="1"/>
          </p:cNvSpPr>
          <p:nvPr>
            <p:ph type="sldNum" sz="quarter" idx="12"/>
          </p:nvPr>
        </p:nvSpPr>
        <p:spPr/>
        <p:txBody>
          <a:bodyPr/>
          <a:lstStyle/>
          <a:p>
            <a:fld id="{E3981485-6142-644C-AB0F-5A9188E1EB0B}" type="slidenum">
              <a:rPr lang="en-US" smtClean="0"/>
              <a:t>18</a:t>
            </a:fld>
            <a:endParaRPr lang="en-US" dirty="0"/>
          </a:p>
        </p:txBody>
      </p:sp>
    </p:spTree>
    <p:extLst>
      <p:ext uri="{BB962C8B-B14F-4D97-AF65-F5344CB8AC3E}">
        <p14:creationId xmlns:p14="http://schemas.microsoft.com/office/powerpoint/2010/main" val="1510473549"/>
      </p:ext>
    </p:extLst>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Microsoft Server Message Block Protocol (SMB)</a:t>
            </a:r>
            <a:r>
              <a:rPr lang="en-US" dirty="0"/>
              <a:t> </a:t>
            </a:r>
            <a:r>
              <a:rPr lang="en-US" dirty="0" smtClean="0"/>
              <a:t>(TCP Port 445)</a:t>
            </a:r>
            <a:endParaRPr lang="en-US" dirty="0"/>
          </a:p>
        </p:txBody>
      </p:sp>
      <p:sp>
        <p:nvSpPr>
          <p:cNvPr id="5" name="Slide Number Placeholder 4"/>
          <p:cNvSpPr>
            <a:spLocks noGrp="1"/>
          </p:cNvSpPr>
          <p:nvPr>
            <p:ph type="sldNum" sz="quarter" idx="12"/>
          </p:nvPr>
        </p:nvSpPr>
        <p:spPr/>
        <p:txBody>
          <a:bodyPr/>
          <a:lstStyle/>
          <a:p>
            <a:fld id="{E3981485-6142-644C-AB0F-5A9188E1EB0B}" type="slidenum">
              <a:rPr lang="en-US" smtClean="0"/>
              <a:t>180</a:t>
            </a:fld>
            <a:endParaRPr lang="en-US" dirty="0"/>
          </a:p>
        </p:txBody>
      </p:sp>
      <p:sp>
        <p:nvSpPr>
          <p:cNvPr id="7" name="Text Box 8"/>
          <p:cNvSpPr txBox="1">
            <a:spLocks noChangeArrowheads="1"/>
          </p:cNvSpPr>
          <p:nvPr/>
        </p:nvSpPr>
        <p:spPr bwMode="auto">
          <a:xfrm>
            <a:off x="0" y="1143000"/>
            <a:ext cx="9144000" cy="1938992"/>
          </a:xfrm>
          <a:prstGeom prst="rect">
            <a:avLst/>
          </a:prstGeom>
          <a:noFill/>
          <a:ln w="9525">
            <a:noFill/>
            <a:miter lim="800000"/>
            <a:headEnd/>
            <a:tailEnd/>
          </a:ln>
        </p:spPr>
        <p:txBody>
          <a:bodyPr wrap="square">
            <a:prstTxWarp prst="textNoShape">
              <a:avLst/>
            </a:prstTxWarp>
            <a:spAutoFit/>
          </a:bodyPr>
          <a:lstStyle/>
          <a:p>
            <a:pPr marL="342900" indent="-342900">
              <a:buFont typeface="Arial"/>
              <a:buChar char="•"/>
            </a:pPr>
            <a:endParaRPr lang="en-US" sz="2000" dirty="0" smtClean="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Primarily used for file and device sharing by Windows machines</a:t>
            </a: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Very widely implemented, including on OS X and Linux</a:t>
            </a: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endParaRPr lang="en-US" sz="2000" dirty="0">
              <a:solidFill>
                <a:srgbClr val="00000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274860371"/>
      </p:ext>
    </p:extLst>
  </p:cSld>
  <p:clrMapOvr>
    <a:masterClrMapping/>
  </p:clrMapOvr>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dges by IP Address where destination port is 445, full data set, SMB protoco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035" y="1341715"/>
            <a:ext cx="5619965" cy="5167626"/>
          </a:xfrm>
          <a:prstGeom prst="rect">
            <a:avLst/>
          </a:prstGeom>
        </p:spPr>
      </p:pic>
      <p:sp>
        <p:nvSpPr>
          <p:cNvPr id="2" name="Title 1"/>
          <p:cNvSpPr>
            <a:spLocks noGrp="1"/>
          </p:cNvSpPr>
          <p:nvPr>
            <p:ph type="title"/>
          </p:nvPr>
        </p:nvSpPr>
        <p:spPr/>
        <p:txBody>
          <a:bodyPr>
            <a:normAutofit fontScale="90000"/>
          </a:bodyPr>
          <a:lstStyle/>
          <a:p>
            <a:r>
              <a:rPr lang="en-US" dirty="0"/>
              <a:t>Edges Grouped By Destination MAC For</a:t>
            </a:r>
            <a:br>
              <a:rPr lang="en-US" dirty="0"/>
            </a:br>
            <a:r>
              <a:rPr lang="en-US" dirty="0"/>
              <a:t>Port </a:t>
            </a:r>
            <a:r>
              <a:rPr lang="en-US" dirty="0" smtClean="0"/>
              <a:t>445: SMB</a:t>
            </a:r>
            <a:endParaRPr lang="en-US" dirty="0"/>
          </a:p>
        </p:txBody>
      </p:sp>
      <p:sp>
        <p:nvSpPr>
          <p:cNvPr id="5" name="Slide Number Placeholder 4"/>
          <p:cNvSpPr>
            <a:spLocks noGrp="1"/>
          </p:cNvSpPr>
          <p:nvPr>
            <p:ph type="sldNum" sz="quarter" idx="12"/>
          </p:nvPr>
        </p:nvSpPr>
        <p:spPr/>
        <p:txBody>
          <a:bodyPr/>
          <a:lstStyle/>
          <a:p>
            <a:fld id="{E3981485-6142-644C-AB0F-5A9188E1EB0B}" type="slidenum">
              <a:rPr lang="en-US" smtClean="0"/>
              <a:t>181</a:t>
            </a:fld>
            <a:endParaRPr lang="en-US" dirty="0"/>
          </a:p>
        </p:txBody>
      </p:sp>
      <p:sp>
        <p:nvSpPr>
          <p:cNvPr id="6" name="Text Box 8"/>
          <p:cNvSpPr txBox="1">
            <a:spLocks noChangeArrowheads="1"/>
          </p:cNvSpPr>
          <p:nvPr/>
        </p:nvSpPr>
        <p:spPr bwMode="auto">
          <a:xfrm>
            <a:off x="-7782" y="2186591"/>
            <a:ext cx="3528417" cy="3785652"/>
          </a:xfrm>
          <a:prstGeom prst="rect">
            <a:avLst/>
          </a:prstGeom>
          <a:noFill/>
          <a:ln w="9525">
            <a:noFill/>
            <a:miter lim="800000"/>
            <a:headEnd/>
            <a:tailEnd/>
          </a:ln>
        </p:spPr>
        <p:txBody>
          <a:bodyPr wrap="square">
            <a:prstTxWarp prst="textNoShape">
              <a:avLst/>
            </a:prstTxWarp>
            <a:spAutoFit/>
          </a:bodyPr>
          <a:lstStyle/>
          <a:p>
            <a:pPr marL="342900" indent="-342900">
              <a:buFont typeface="Arial"/>
              <a:buChar char="•"/>
            </a:pPr>
            <a:r>
              <a:rPr lang="en-US" sz="2000" dirty="0" smtClean="0">
                <a:solidFill>
                  <a:srgbClr val="000000"/>
                </a:solidFill>
                <a:latin typeface="Century Gothic" charset="0"/>
                <a:ea typeface="Century Gothic" charset="0"/>
                <a:cs typeface="Century Gothic" charset="0"/>
              </a:rPr>
              <a:t>Substantial structure revealed</a:t>
            </a: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Star topologies are most likely file servers or printers</a:t>
            </a: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Tree topologies may represent communities that share information between individual peers</a:t>
            </a:r>
          </a:p>
        </p:txBody>
      </p:sp>
    </p:spTree>
    <p:extLst>
      <p:ext uri="{BB962C8B-B14F-4D97-AF65-F5344CB8AC3E}">
        <p14:creationId xmlns:p14="http://schemas.microsoft.com/office/powerpoint/2010/main" val="2579067957"/>
      </p:ext>
    </p:extLst>
  </p:cSld>
  <p:clrMapOvr>
    <a:masterClrMapping/>
  </p:clrMapOvr>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Observations So Far…</a:t>
            </a:r>
            <a:endParaRPr lang="en-US" dirty="0"/>
          </a:p>
        </p:txBody>
      </p:sp>
      <p:sp>
        <p:nvSpPr>
          <p:cNvPr id="5" name="Slide Number Placeholder 4"/>
          <p:cNvSpPr>
            <a:spLocks noGrp="1"/>
          </p:cNvSpPr>
          <p:nvPr>
            <p:ph type="sldNum" sz="quarter" idx="12"/>
          </p:nvPr>
        </p:nvSpPr>
        <p:spPr/>
        <p:txBody>
          <a:bodyPr/>
          <a:lstStyle/>
          <a:p>
            <a:fld id="{E3981485-6142-644C-AB0F-5A9188E1EB0B}" type="slidenum">
              <a:rPr lang="en-US" smtClean="0"/>
              <a:t>182</a:t>
            </a:fld>
            <a:endParaRPr lang="en-US" dirty="0"/>
          </a:p>
        </p:txBody>
      </p:sp>
      <p:sp>
        <p:nvSpPr>
          <p:cNvPr id="7" name="Text Box 8"/>
          <p:cNvSpPr txBox="1">
            <a:spLocks noChangeArrowheads="1"/>
          </p:cNvSpPr>
          <p:nvPr/>
        </p:nvSpPr>
        <p:spPr bwMode="auto">
          <a:xfrm>
            <a:off x="0" y="1143000"/>
            <a:ext cx="9144000" cy="4401205"/>
          </a:xfrm>
          <a:prstGeom prst="rect">
            <a:avLst/>
          </a:prstGeom>
          <a:noFill/>
          <a:ln w="9525">
            <a:noFill/>
            <a:miter lim="800000"/>
            <a:headEnd/>
            <a:tailEnd/>
          </a:ln>
        </p:spPr>
        <p:txBody>
          <a:bodyPr wrap="square">
            <a:prstTxWarp prst="textNoShape">
              <a:avLst/>
            </a:prstTxWarp>
            <a:spAutoFit/>
          </a:bodyPr>
          <a:lstStyle/>
          <a:p>
            <a:pPr marL="342900" indent="-342900">
              <a:buFont typeface="Arial"/>
              <a:buChar char="•"/>
            </a:pPr>
            <a:endParaRPr lang="en-US" sz="2000" dirty="0" smtClean="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Organizational social networks may be revealed by graphing network interactions between MAC addresses</a:t>
            </a:r>
          </a:p>
          <a:p>
            <a:pPr marL="342900" indent="-342900">
              <a:buFont typeface="Arial"/>
              <a:buChar char="•"/>
            </a:pPr>
            <a:endParaRPr lang="en-US" sz="2000" dirty="0" smtClean="0">
              <a:solidFill>
                <a:srgbClr val="000000"/>
              </a:solidFill>
              <a:latin typeface="Century Gothic" charset="0"/>
              <a:ea typeface="Century Gothic" charset="0"/>
              <a:cs typeface="Century Gothic" charset="0"/>
            </a:endParaRP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IP addresses also work, but are not constant over time</a:t>
            </a:r>
          </a:p>
          <a:p>
            <a:pPr marL="342900" indent="-342900">
              <a:buFont typeface="Arial"/>
              <a:buChar char="•"/>
            </a:pPr>
            <a:endParaRPr lang="en-US" sz="2000" dirty="0" smtClean="0">
              <a:solidFill>
                <a:srgbClr val="000000"/>
              </a:solidFill>
              <a:latin typeface="Century Gothic" charset="0"/>
              <a:ea typeface="Century Gothic" charset="0"/>
              <a:cs typeface="Century Gothic" charset="0"/>
            </a:endParaRP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Grouping edges makes data analysis more scalable</a:t>
            </a:r>
          </a:p>
          <a:p>
            <a:pPr marL="342900" indent="-342900">
              <a:buFont typeface="Arial"/>
              <a:buChar char="•"/>
            </a:pPr>
            <a:endParaRPr lang="en-US" sz="2000" dirty="0" smtClean="0">
              <a:solidFill>
                <a:srgbClr val="000000"/>
              </a:solidFill>
              <a:latin typeface="Century Gothic" charset="0"/>
              <a:ea typeface="Century Gothic" charset="0"/>
              <a:cs typeface="Century Gothic" charset="0"/>
            </a:endParaRP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Useful interactions do not appear to be present for most IPv6 protocol implementations</a:t>
            </a:r>
          </a:p>
          <a:p>
            <a:pPr marL="342900" indent="-342900">
              <a:buFont typeface="Arial"/>
              <a:buChar char="•"/>
            </a:pPr>
            <a:endParaRPr lang="en-US" sz="2000" dirty="0">
              <a:solidFill>
                <a:srgbClr val="00000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069155650"/>
      </p:ext>
    </p:extLst>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Observations So Far…</a:t>
            </a:r>
            <a:endParaRPr lang="en-US" dirty="0"/>
          </a:p>
        </p:txBody>
      </p:sp>
      <p:sp>
        <p:nvSpPr>
          <p:cNvPr id="5" name="Slide Number Placeholder 4"/>
          <p:cNvSpPr>
            <a:spLocks noGrp="1"/>
          </p:cNvSpPr>
          <p:nvPr>
            <p:ph type="sldNum" sz="quarter" idx="12"/>
          </p:nvPr>
        </p:nvSpPr>
        <p:spPr/>
        <p:txBody>
          <a:bodyPr/>
          <a:lstStyle/>
          <a:p>
            <a:fld id="{E3981485-6142-644C-AB0F-5A9188E1EB0B}" type="slidenum">
              <a:rPr lang="en-US" smtClean="0"/>
              <a:t>183</a:t>
            </a:fld>
            <a:endParaRPr lang="en-US" dirty="0"/>
          </a:p>
        </p:txBody>
      </p:sp>
      <p:sp>
        <p:nvSpPr>
          <p:cNvPr id="7" name="Text Box 8"/>
          <p:cNvSpPr txBox="1">
            <a:spLocks noChangeArrowheads="1"/>
          </p:cNvSpPr>
          <p:nvPr/>
        </p:nvSpPr>
        <p:spPr bwMode="auto">
          <a:xfrm>
            <a:off x="0" y="1143000"/>
            <a:ext cx="9144000" cy="3785652"/>
          </a:xfrm>
          <a:prstGeom prst="rect">
            <a:avLst/>
          </a:prstGeom>
          <a:noFill/>
          <a:ln w="9525">
            <a:noFill/>
            <a:miter lim="800000"/>
            <a:headEnd/>
            <a:tailEnd/>
          </a:ln>
        </p:spPr>
        <p:txBody>
          <a:bodyPr wrap="square">
            <a:prstTxWarp prst="textNoShape">
              <a:avLst/>
            </a:prstTxWarp>
            <a:spAutoFit/>
          </a:bodyPr>
          <a:lstStyle/>
          <a:p>
            <a:pPr marL="342900" indent="-342900">
              <a:buFont typeface="Arial"/>
              <a:buChar char="•"/>
            </a:pPr>
            <a:endParaRPr lang="en-US" sz="2000" dirty="0" smtClean="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File sharing protocols provide substantial insights into organizational social networks and interactions</a:t>
            </a: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endParaRPr lang="en-US" sz="2000" dirty="0" smtClean="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These likely represent social networks for specific organizations or projects</a:t>
            </a:r>
          </a:p>
          <a:p>
            <a:pPr marL="342900" indent="-342900">
              <a:buFont typeface="Arial"/>
              <a:buChar char="•"/>
            </a:pPr>
            <a:endParaRPr lang="en-US" sz="2000" dirty="0" smtClean="0">
              <a:solidFill>
                <a:srgbClr val="000000"/>
              </a:solidFill>
              <a:latin typeface="Century Gothic" charset="0"/>
              <a:ea typeface="Century Gothic" charset="0"/>
              <a:cs typeface="Century Gothic" charset="0"/>
            </a:endParaRP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Correlating these graphs with external data such as hostnames may help to reveal the purpose of the interactions, not just the social network structure</a:t>
            </a:r>
            <a:endParaRPr lang="en-US" sz="2000" dirty="0">
              <a:solidFill>
                <a:srgbClr val="00000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4005708951"/>
      </p:ext>
    </p:extLst>
  </p:cSld>
  <p:clrMapOvr>
    <a:masterClrMapping/>
  </p:clrMapOvr>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Next Steps</a:t>
            </a:r>
            <a:endParaRPr lang="en-US" dirty="0"/>
          </a:p>
        </p:txBody>
      </p:sp>
      <p:sp>
        <p:nvSpPr>
          <p:cNvPr id="5" name="Slide Number Placeholder 4"/>
          <p:cNvSpPr>
            <a:spLocks noGrp="1"/>
          </p:cNvSpPr>
          <p:nvPr>
            <p:ph type="sldNum" sz="quarter" idx="12"/>
          </p:nvPr>
        </p:nvSpPr>
        <p:spPr/>
        <p:txBody>
          <a:bodyPr/>
          <a:lstStyle/>
          <a:p>
            <a:fld id="{E3981485-6142-644C-AB0F-5A9188E1EB0B}" type="slidenum">
              <a:rPr lang="en-US" smtClean="0"/>
              <a:t>184</a:t>
            </a:fld>
            <a:endParaRPr lang="en-US" dirty="0"/>
          </a:p>
        </p:txBody>
      </p:sp>
      <p:sp>
        <p:nvSpPr>
          <p:cNvPr id="7" name="Text Box 8"/>
          <p:cNvSpPr txBox="1">
            <a:spLocks noChangeArrowheads="1"/>
          </p:cNvSpPr>
          <p:nvPr/>
        </p:nvSpPr>
        <p:spPr bwMode="auto">
          <a:xfrm>
            <a:off x="0" y="1143000"/>
            <a:ext cx="9144000" cy="5632311"/>
          </a:xfrm>
          <a:prstGeom prst="rect">
            <a:avLst/>
          </a:prstGeom>
          <a:noFill/>
          <a:ln w="9525">
            <a:noFill/>
            <a:miter lim="800000"/>
            <a:headEnd/>
            <a:tailEnd/>
          </a:ln>
        </p:spPr>
        <p:txBody>
          <a:bodyPr wrap="square">
            <a:prstTxWarp prst="textNoShape">
              <a:avLst/>
            </a:prstTxWarp>
            <a:spAutoFit/>
          </a:bodyPr>
          <a:lstStyle/>
          <a:p>
            <a:pPr marL="342900" indent="-342900">
              <a:buFont typeface="Arial"/>
              <a:buChar char="•"/>
            </a:pPr>
            <a:endParaRPr lang="en-US" sz="2000" dirty="0" smtClean="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Combine data from multiple protocols for interesting graphs</a:t>
            </a:r>
          </a:p>
          <a:p>
            <a:pPr marL="342900" indent="-342900">
              <a:buFont typeface="Arial"/>
              <a:buChar char="•"/>
            </a:pPr>
            <a:endParaRPr lang="en-US" sz="2000" dirty="0" smtClean="0">
              <a:solidFill>
                <a:srgbClr val="000000"/>
              </a:solidFill>
              <a:latin typeface="Century Gothic" charset="0"/>
              <a:ea typeface="Century Gothic" charset="0"/>
              <a:cs typeface="Century Gothic" charset="0"/>
            </a:endParaRP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r>
              <a:rPr lang="en-US" sz="2000" dirty="0">
                <a:solidFill>
                  <a:srgbClr val="000000"/>
                </a:solidFill>
                <a:latin typeface="Century Gothic" charset="0"/>
                <a:ea typeface="Century Gothic" charset="0"/>
                <a:cs typeface="Century Gothic" charset="0"/>
              </a:rPr>
              <a:t>Obtain and run analysis with IPv4 </a:t>
            </a:r>
            <a:r>
              <a:rPr lang="en-US" sz="2000" dirty="0" smtClean="0">
                <a:solidFill>
                  <a:srgbClr val="000000"/>
                </a:solidFill>
                <a:latin typeface="Century Gothic" charset="0"/>
                <a:ea typeface="Century Gothic" charset="0"/>
                <a:cs typeface="Century Gothic" charset="0"/>
              </a:rPr>
              <a:t>dataset</a:t>
            </a:r>
          </a:p>
          <a:p>
            <a:pPr marL="800100" lvl="1" indent="-342900">
              <a:buFont typeface="Arial"/>
              <a:buChar char="•"/>
            </a:pPr>
            <a:r>
              <a:rPr lang="en-US" sz="2000" dirty="0" smtClean="0">
                <a:solidFill>
                  <a:srgbClr val="000000"/>
                </a:solidFill>
                <a:latin typeface="Century Gothic" charset="0"/>
                <a:ea typeface="Century Gothic" charset="0"/>
                <a:cs typeface="Century Gothic" charset="0"/>
              </a:rPr>
              <a:t>Already </a:t>
            </a:r>
            <a:r>
              <a:rPr lang="en-US" sz="2000" dirty="0">
                <a:solidFill>
                  <a:srgbClr val="000000"/>
                </a:solidFill>
                <a:latin typeface="Century Gothic" charset="0"/>
                <a:ea typeface="Century Gothic" charset="0"/>
                <a:cs typeface="Century Gothic" charset="0"/>
              </a:rPr>
              <a:t>requested from UC Davis IET</a:t>
            </a:r>
          </a:p>
          <a:p>
            <a:pPr marL="342900" indent="-342900">
              <a:buFont typeface="Arial"/>
              <a:buChar char="•"/>
            </a:pPr>
            <a:endParaRPr lang="en-US" sz="2000" dirty="0" smtClean="0">
              <a:solidFill>
                <a:srgbClr val="000000"/>
              </a:solidFill>
              <a:latin typeface="Century Gothic" charset="0"/>
              <a:ea typeface="Century Gothic" charset="0"/>
              <a:cs typeface="Century Gothic" charset="0"/>
            </a:endParaRP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Confirm social networks found with IET </a:t>
            </a:r>
            <a:endParaRPr lang="en-US" sz="2000" dirty="0">
              <a:solidFill>
                <a:srgbClr val="000000"/>
              </a:solidFill>
              <a:latin typeface="Century Gothic" charset="0"/>
              <a:ea typeface="Century Gothic" charset="0"/>
              <a:cs typeface="Century Gothic" charset="0"/>
            </a:endParaRPr>
          </a:p>
          <a:p>
            <a:pPr marL="342900" indent="-342900">
              <a:buFont typeface="Arial"/>
              <a:buChar char="•"/>
            </a:pPr>
            <a:endParaRPr lang="en-US" sz="2000" dirty="0" smtClean="0">
              <a:solidFill>
                <a:srgbClr val="000000"/>
              </a:solidFill>
              <a:latin typeface="Century Gothic" charset="0"/>
              <a:ea typeface="Century Gothic" charset="0"/>
              <a:cs typeface="Century Gothic" charset="0"/>
            </a:endParaRP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Look at protocols not well represented in IPv6 data set</a:t>
            </a:r>
          </a:p>
          <a:p>
            <a:pPr marL="342900" indent="-342900">
              <a:buFont typeface="Arial"/>
              <a:buChar char="•"/>
            </a:pPr>
            <a:endParaRPr lang="en-US" sz="2000" dirty="0" smtClean="0">
              <a:solidFill>
                <a:srgbClr val="000000"/>
              </a:solidFill>
              <a:latin typeface="Century Gothic" charset="0"/>
              <a:ea typeface="Century Gothic" charset="0"/>
              <a:cs typeface="Century Gothic" charset="0"/>
            </a:endParaRP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Examine how the graphs change over time</a:t>
            </a:r>
          </a:p>
          <a:p>
            <a:pPr marL="342900" indent="-342900">
              <a:buFont typeface="Arial"/>
              <a:buChar char="•"/>
            </a:pPr>
            <a:endParaRPr lang="en-US" sz="2000" dirty="0" smtClean="0">
              <a:solidFill>
                <a:srgbClr val="000000"/>
              </a:solidFill>
              <a:latin typeface="Century Gothic" charset="0"/>
              <a:ea typeface="Century Gothic" charset="0"/>
              <a:cs typeface="Century Gothic" charset="0"/>
            </a:endParaRP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Cluster analysis</a:t>
            </a:r>
            <a:endParaRPr lang="en-US" sz="2000" dirty="0">
              <a:solidFill>
                <a:srgbClr val="00000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47684369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Association</a:t>
            </a:r>
            <a:endParaRPr lang="en-US" dirty="0"/>
          </a:p>
        </p:txBody>
      </p:sp>
      <p:pic>
        <p:nvPicPr>
          <p:cNvPr id="3" name="Picture 2"/>
          <p:cNvPicPr>
            <a:picLocks noChangeAspect="1"/>
          </p:cNvPicPr>
          <p:nvPr/>
        </p:nvPicPr>
        <p:blipFill>
          <a:blip r:embed="rId3"/>
          <a:stretch>
            <a:fillRect/>
          </a:stretch>
        </p:blipFill>
        <p:spPr>
          <a:xfrm>
            <a:off x="878730" y="1831680"/>
            <a:ext cx="1850794" cy="2702159"/>
          </a:xfrm>
          <a:prstGeom prst="rect">
            <a:avLst/>
          </a:prstGeom>
        </p:spPr>
      </p:pic>
      <p:sp>
        <p:nvSpPr>
          <p:cNvPr id="4" name="TextBox 3"/>
          <p:cNvSpPr txBox="1"/>
          <p:nvPr/>
        </p:nvSpPr>
        <p:spPr>
          <a:xfrm>
            <a:off x="6232760" y="2674928"/>
            <a:ext cx="2059804" cy="1015663"/>
          </a:xfrm>
          <a:prstGeom prst="rect">
            <a:avLst/>
          </a:prstGeom>
          <a:noFill/>
        </p:spPr>
        <p:txBody>
          <a:bodyPr wrap="none" rtlCol="0">
            <a:spAutoFit/>
          </a:bodyPr>
          <a:lstStyle/>
          <a:p>
            <a:r>
              <a:rPr lang="en-US" sz="6000" dirty="0"/>
              <a:t>A</a:t>
            </a:r>
            <a:r>
              <a:rPr lang="en-US" sz="6000" dirty="0" smtClean="0"/>
              <a:t>lice</a:t>
            </a:r>
            <a:endParaRPr lang="en-US" sz="6000" dirty="0"/>
          </a:p>
        </p:txBody>
      </p:sp>
      <p:cxnSp>
        <p:nvCxnSpPr>
          <p:cNvPr id="6" name="Straight Arrow Connector 5"/>
          <p:cNvCxnSpPr/>
          <p:nvPr/>
        </p:nvCxnSpPr>
        <p:spPr>
          <a:xfrm flipV="1">
            <a:off x="3932315" y="5434168"/>
            <a:ext cx="1097655" cy="4004"/>
          </a:xfrm>
          <a:prstGeom prst="straightConnector1">
            <a:avLst/>
          </a:pr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78730" y="5205338"/>
            <a:ext cx="2487129" cy="461665"/>
          </a:xfrm>
          <a:prstGeom prst="rect">
            <a:avLst/>
          </a:prstGeom>
          <a:noFill/>
        </p:spPr>
        <p:txBody>
          <a:bodyPr wrap="none" rtlCol="0">
            <a:spAutoFit/>
          </a:bodyPr>
          <a:lstStyle/>
          <a:p>
            <a:r>
              <a:rPr lang="en-US" sz="2400" dirty="0" smtClean="0"/>
              <a:t>128.120.255.201</a:t>
            </a:r>
            <a:endParaRPr lang="en-US" sz="2400" dirty="0"/>
          </a:p>
        </p:txBody>
      </p:sp>
      <p:cxnSp>
        <p:nvCxnSpPr>
          <p:cNvPr id="10" name="Straight Arrow Connector 9"/>
          <p:cNvCxnSpPr/>
          <p:nvPr/>
        </p:nvCxnSpPr>
        <p:spPr>
          <a:xfrm flipV="1">
            <a:off x="3932315" y="3180757"/>
            <a:ext cx="1097655" cy="4004"/>
          </a:xfrm>
          <a:prstGeom prst="straightConnector1">
            <a:avLst/>
          </a:pr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943028" y="4928339"/>
            <a:ext cx="639268" cy="1015663"/>
          </a:xfrm>
          <a:prstGeom prst="rect">
            <a:avLst/>
          </a:prstGeom>
          <a:noFill/>
        </p:spPr>
        <p:txBody>
          <a:bodyPr wrap="none" rtlCol="0">
            <a:spAutoFit/>
          </a:bodyPr>
          <a:lstStyle/>
          <a:p>
            <a:r>
              <a:rPr lang="en-US" sz="6000" dirty="0" smtClean="0"/>
              <a:t>?</a:t>
            </a:r>
            <a:endParaRPr lang="en-US" sz="6000" dirty="0"/>
          </a:p>
        </p:txBody>
      </p:sp>
      <p:sp>
        <p:nvSpPr>
          <p:cNvPr id="12" name="TextBox 11"/>
          <p:cNvSpPr txBox="1"/>
          <p:nvPr/>
        </p:nvSpPr>
        <p:spPr>
          <a:xfrm>
            <a:off x="3771303" y="1831680"/>
            <a:ext cx="1419679" cy="1200328"/>
          </a:xfrm>
          <a:prstGeom prst="rect">
            <a:avLst/>
          </a:prstGeom>
          <a:noFill/>
        </p:spPr>
        <p:txBody>
          <a:bodyPr wrap="none" rtlCol="0">
            <a:spAutoFit/>
          </a:bodyPr>
          <a:lstStyle/>
          <a:p>
            <a:r>
              <a:rPr lang="en-US" sz="2400" dirty="0" smtClean="0"/>
              <a:t>Red hair</a:t>
            </a:r>
          </a:p>
          <a:p>
            <a:r>
              <a:rPr lang="en-US" sz="2400" dirty="0" smtClean="0"/>
              <a:t>5’6”</a:t>
            </a:r>
          </a:p>
          <a:p>
            <a:r>
              <a:rPr lang="en-US" sz="2400" dirty="0" smtClean="0"/>
              <a:t>130 lbs</a:t>
            </a:r>
            <a:endParaRPr lang="en-US" sz="2400" dirty="0"/>
          </a:p>
        </p:txBody>
      </p:sp>
      <p:sp>
        <p:nvSpPr>
          <p:cNvPr id="7" name="Slide Number Placeholder 6"/>
          <p:cNvSpPr>
            <a:spLocks noGrp="1"/>
          </p:cNvSpPr>
          <p:nvPr>
            <p:ph type="sldNum" sz="quarter" idx="12"/>
          </p:nvPr>
        </p:nvSpPr>
        <p:spPr/>
        <p:txBody>
          <a:bodyPr/>
          <a:lstStyle/>
          <a:p>
            <a:fld id="{E3981485-6142-644C-AB0F-5A9188E1EB0B}" type="slidenum">
              <a:rPr lang="en-US" smtClean="0"/>
              <a:t>19</a:t>
            </a:fld>
            <a:endParaRPr lang="en-US" dirty="0"/>
          </a:p>
        </p:txBody>
      </p:sp>
    </p:spTree>
    <p:extLst>
      <p:ext uri="{BB962C8B-B14F-4D97-AF65-F5344CB8AC3E}">
        <p14:creationId xmlns:p14="http://schemas.microsoft.com/office/powerpoint/2010/main" val="12437641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This Talk</a:t>
            </a:r>
            <a:endParaRPr lang="en-US" dirty="0"/>
          </a:p>
        </p:txBody>
      </p:sp>
      <p:sp>
        <p:nvSpPr>
          <p:cNvPr id="3" name="Slide Number Placeholder 2"/>
          <p:cNvSpPr>
            <a:spLocks noGrp="1"/>
          </p:cNvSpPr>
          <p:nvPr>
            <p:ph type="sldNum" sz="quarter" idx="12"/>
          </p:nvPr>
        </p:nvSpPr>
        <p:spPr/>
        <p:txBody>
          <a:bodyPr/>
          <a:lstStyle/>
          <a:p>
            <a:fld id="{E3981485-6142-644C-AB0F-5A9188E1EB0B}" type="slidenum">
              <a:rPr lang="en-US" smtClean="0"/>
              <a:t>2</a:t>
            </a:fld>
            <a:endParaRPr lang="en-US" dirty="0"/>
          </a:p>
        </p:txBody>
      </p:sp>
      <p:sp>
        <p:nvSpPr>
          <p:cNvPr id="4" name="Text Box 8"/>
          <p:cNvSpPr txBox="1">
            <a:spLocks noChangeArrowheads="1"/>
          </p:cNvSpPr>
          <p:nvPr/>
        </p:nvSpPr>
        <p:spPr bwMode="auto">
          <a:xfrm>
            <a:off x="0" y="1942142"/>
            <a:ext cx="9144000" cy="3477875"/>
          </a:xfrm>
          <a:prstGeom prst="rect">
            <a:avLst/>
          </a:prstGeom>
          <a:noFill/>
          <a:ln w="9525">
            <a:noFill/>
            <a:miter lim="800000"/>
            <a:headEnd/>
            <a:tailEnd/>
          </a:ln>
        </p:spPr>
        <p:txBody>
          <a:bodyPr wrap="square">
            <a:prstTxWarp prst="textNoShape">
              <a:avLst/>
            </a:prstTxWarp>
            <a:spAutoFit/>
          </a:bodyPr>
          <a:lstStyle/>
          <a:p>
            <a:pPr marL="342900" indent="-342900">
              <a:buFont typeface="Arial"/>
              <a:buChar char="•"/>
            </a:pPr>
            <a:r>
              <a:rPr lang="en-US" sz="2000" dirty="0" smtClean="0">
                <a:solidFill>
                  <a:srgbClr val="000000"/>
                </a:solidFill>
                <a:latin typeface="Century Gothic" charset="0"/>
                <a:ea typeface="Century Gothic" charset="0"/>
                <a:cs typeface="Century Gothic" charset="0"/>
              </a:rPr>
              <a:t>This talk is about my Ph.D. work:</a:t>
            </a:r>
          </a:p>
          <a:p>
            <a:pPr lvl="1"/>
            <a:endParaRPr lang="en-US" sz="2000" dirty="0" smtClean="0">
              <a:solidFill>
                <a:srgbClr val="000000"/>
              </a:solidFill>
              <a:latin typeface="Century Gothic" charset="0"/>
              <a:ea typeface="Century Gothic" charset="0"/>
              <a:cs typeface="Century Gothic" charset="0"/>
            </a:endParaRPr>
          </a:p>
          <a:p>
            <a:pPr lvl="1"/>
            <a:r>
              <a:rPr lang="en-US" sz="2000" dirty="0">
                <a:solidFill>
                  <a:srgbClr val="000000"/>
                </a:solidFill>
                <a:latin typeface="Century Gothic" charset="0"/>
                <a:ea typeface="Century Gothic" charset="0"/>
                <a:cs typeface="Century Gothic" charset="0"/>
              </a:rPr>
              <a:t>	</a:t>
            </a:r>
            <a:r>
              <a:rPr lang="en-US" sz="2000" dirty="0" smtClean="0">
                <a:solidFill>
                  <a:srgbClr val="000000"/>
                </a:solidFill>
                <a:latin typeface="Century Gothic" charset="0"/>
                <a:ea typeface="Century Gothic" charset="0"/>
                <a:cs typeface="Century Gothic" charset="0"/>
              </a:rPr>
              <a:t>School: 		UC Davis (Computer Security Lab), 2012</a:t>
            </a:r>
          </a:p>
          <a:p>
            <a:pPr lvl="1"/>
            <a:r>
              <a:rPr lang="en-US" sz="2000" dirty="0" smtClean="0">
                <a:solidFill>
                  <a:srgbClr val="000000"/>
                </a:solidFill>
                <a:latin typeface="Century Gothic" charset="0"/>
                <a:ea typeface="Century Gothic" charset="0"/>
                <a:cs typeface="Century Gothic" charset="0"/>
              </a:rPr>
              <a:t>	Advisor: 		Professor Matt Bishop</a:t>
            </a:r>
          </a:p>
          <a:p>
            <a:pPr lvl="1"/>
            <a:r>
              <a:rPr lang="en-US" sz="2000" dirty="0">
                <a:solidFill>
                  <a:srgbClr val="000000"/>
                </a:solidFill>
                <a:latin typeface="Century Gothic" charset="0"/>
                <a:ea typeface="Century Gothic" charset="0"/>
                <a:cs typeface="Century Gothic" charset="0"/>
              </a:rPr>
              <a:t>	</a:t>
            </a:r>
            <a:r>
              <a:rPr lang="en-US" sz="2000" dirty="0" smtClean="0">
                <a:solidFill>
                  <a:srgbClr val="000000"/>
                </a:solidFill>
                <a:latin typeface="Century Gothic" charset="0"/>
                <a:ea typeface="Century Gothic" charset="0"/>
                <a:cs typeface="Century Gothic" charset="0"/>
              </a:rPr>
              <a:t>Committee: 	Matt Bishop, Karl Levitt, Sean Peisert</a:t>
            </a: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endParaRPr lang="en-US" sz="2000" dirty="0" smtClean="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Due to time limitations, I will only cover a subset of this work</a:t>
            </a:r>
          </a:p>
          <a:p>
            <a:pPr marL="342900" indent="-342900">
              <a:buFont typeface="Arial"/>
              <a:buChar char="•"/>
            </a:pPr>
            <a:endParaRPr lang="en-US" sz="2000" dirty="0" smtClean="0">
              <a:solidFill>
                <a:srgbClr val="000000"/>
              </a:solidFill>
              <a:latin typeface="Century Gothic" charset="0"/>
              <a:ea typeface="Century Gothic" charset="0"/>
              <a:cs typeface="Century Gothic" charset="0"/>
            </a:endParaRPr>
          </a:p>
          <a:p>
            <a:pPr marL="342900" indent="-342900">
              <a:buFont typeface="Arial"/>
              <a:buChar char="•"/>
            </a:pPr>
            <a:endParaRPr lang="en-US" sz="2000" dirty="0">
              <a:solidFill>
                <a:srgbClr val="000000"/>
              </a:solidFill>
              <a:latin typeface="Century Gothic" charset="0"/>
              <a:ea typeface="Century Gothic" charset="0"/>
              <a:cs typeface="Century Gothic" charset="0"/>
            </a:endParaRPr>
          </a:p>
          <a:p>
            <a:pPr marL="342900" indent="-342900">
              <a:buFont typeface="Arial"/>
              <a:buChar char="•"/>
            </a:pPr>
            <a:r>
              <a:rPr lang="en-US" sz="2000" dirty="0" smtClean="0">
                <a:solidFill>
                  <a:srgbClr val="000000"/>
                </a:solidFill>
                <a:latin typeface="Century Gothic" charset="0"/>
                <a:ea typeface="Century Gothic" charset="0"/>
                <a:cs typeface="Century Gothic" charset="0"/>
              </a:rPr>
              <a:t>This talk is NOT related to my current research or employer</a:t>
            </a:r>
          </a:p>
        </p:txBody>
      </p:sp>
    </p:spTree>
    <p:extLst>
      <p:ext uri="{BB962C8B-B14F-4D97-AF65-F5344CB8AC3E}">
        <p14:creationId xmlns:p14="http://schemas.microsoft.com/office/powerpoint/2010/main" val="115273463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Identifying Properties</a:t>
            </a:r>
            <a:endParaRPr lang="en-US" dirty="0"/>
          </a:p>
        </p:txBody>
      </p:sp>
      <p:grpSp>
        <p:nvGrpSpPr>
          <p:cNvPr id="12" name="Group 11"/>
          <p:cNvGrpSpPr/>
          <p:nvPr/>
        </p:nvGrpSpPr>
        <p:grpSpPr>
          <a:xfrm>
            <a:off x="1224789" y="1446679"/>
            <a:ext cx="6694423" cy="3964642"/>
            <a:chOff x="1412476" y="2468999"/>
            <a:chExt cx="6694423" cy="3964642"/>
          </a:xfrm>
        </p:grpSpPr>
        <p:sp>
          <p:nvSpPr>
            <p:cNvPr id="4" name="Oval 3"/>
            <p:cNvSpPr/>
            <p:nvPr/>
          </p:nvSpPr>
          <p:spPr>
            <a:xfrm>
              <a:off x="1412476" y="2468999"/>
              <a:ext cx="6694423" cy="39646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p:cNvSpPr/>
            <p:nvPr/>
          </p:nvSpPr>
          <p:spPr>
            <a:xfrm>
              <a:off x="1712895" y="3964642"/>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P</a:t>
              </a:r>
              <a:r>
                <a:rPr lang="en-US" baseline="-25000" dirty="0" smtClean="0">
                  <a:solidFill>
                    <a:schemeClr val="tx1"/>
                  </a:solidFill>
                </a:rPr>
                <a:t>1</a:t>
              </a:r>
              <a:endParaRPr lang="en-US" dirty="0">
                <a:solidFill>
                  <a:schemeClr val="tx1"/>
                </a:solidFill>
              </a:endParaRPr>
            </a:p>
          </p:txBody>
        </p:sp>
        <p:sp>
          <p:nvSpPr>
            <p:cNvPr id="6" name="Oval 5"/>
            <p:cNvSpPr/>
            <p:nvPr/>
          </p:nvSpPr>
          <p:spPr>
            <a:xfrm>
              <a:off x="4737734" y="280558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P</a:t>
              </a:r>
              <a:r>
                <a:rPr lang="en-US" baseline="-25000" dirty="0" smtClean="0">
                  <a:solidFill>
                    <a:schemeClr val="tx1"/>
                  </a:solidFill>
                </a:rPr>
                <a:t>7</a:t>
              </a:r>
              <a:endParaRPr lang="en-US" baseline="-25000" dirty="0">
                <a:solidFill>
                  <a:schemeClr val="tx1"/>
                </a:solidFill>
              </a:endParaRPr>
            </a:p>
          </p:txBody>
        </p:sp>
        <p:sp>
          <p:nvSpPr>
            <p:cNvPr id="7" name="Oval 6"/>
            <p:cNvSpPr/>
            <p:nvPr/>
          </p:nvSpPr>
          <p:spPr>
            <a:xfrm>
              <a:off x="6377682" y="4013428"/>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rgbClr val="000000"/>
                  </a:solidFill>
                </a:rPr>
                <a:t>P</a:t>
              </a:r>
              <a:r>
                <a:rPr lang="en-US" baseline="-25000" dirty="0" smtClean="0">
                  <a:solidFill>
                    <a:srgbClr val="000000"/>
                  </a:solidFill>
                </a:rPr>
                <a:t>6</a:t>
              </a:r>
              <a:endParaRPr lang="en-US" baseline="-25000" dirty="0">
                <a:solidFill>
                  <a:srgbClr val="000000"/>
                </a:solidFill>
              </a:endParaRPr>
            </a:p>
          </p:txBody>
        </p:sp>
        <p:sp>
          <p:nvSpPr>
            <p:cNvPr id="8" name="Oval 7"/>
            <p:cNvSpPr/>
            <p:nvPr/>
          </p:nvSpPr>
          <p:spPr>
            <a:xfrm>
              <a:off x="2961382" y="4443670"/>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solidFill>
                    <a:schemeClr val="tx1"/>
                  </a:solidFill>
                </a:rPr>
                <a:t>P</a:t>
              </a:r>
              <a:r>
                <a:rPr lang="en-US" baseline="-25000" dirty="0">
                  <a:solidFill>
                    <a:schemeClr val="tx1"/>
                  </a:solidFill>
                </a:rPr>
                <a:t>3</a:t>
              </a:r>
            </a:p>
          </p:txBody>
        </p:sp>
        <p:sp>
          <p:nvSpPr>
            <p:cNvPr id="9" name="Oval 8"/>
            <p:cNvSpPr/>
            <p:nvPr/>
          </p:nvSpPr>
          <p:spPr>
            <a:xfrm>
              <a:off x="4550796" y="396936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solidFill>
                    <a:schemeClr val="tx1"/>
                  </a:solidFill>
                </a:rPr>
                <a:t>P</a:t>
              </a:r>
              <a:r>
                <a:rPr lang="en-US" baseline="-25000" dirty="0">
                  <a:solidFill>
                    <a:schemeClr val="tx1"/>
                  </a:solidFill>
                </a:rPr>
                <a:t>5</a:t>
              </a:r>
            </a:p>
          </p:txBody>
        </p:sp>
        <p:sp>
          <p:nvSpPr>
            <p:cNvPr id="10" name="Oval 9"/>
            <p:cNvSpPr/>
            <p:nvPr/>
          </p:nvSpPr>
          <p:spPr>
            <a:xfrm>
              <a:off x="3485791" y="280558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solidFill>
                    <a:schemeClr val="tx1"/>
                  </a:solidFill>
                </a:rPr>
                <a:t>P</a:t>
              </a:r>
              <a:r>
                <a:rPr lang="en-US" baseline="-25000" dirty="0">
                  <a:solidFill>
                    <a:schemeClr val="tx1"/>
                  </a:solidFill>
                </a:rPr>
                <a:t>2</a:t>
              </a:r>
            </a:p>
          </p:txBody>
        </p:sp>
        <p:sp>
          <p:nvSpPr>
            <p:cNvPr id="11" name="Oval 10"/>
            <p:cNvSpPr/>
            <p:nvPr/>
          </p:nvSpPr>
          <p:spPr>
            <a:xfrm>
              <a:off x="4133482" y="532206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solidFill>
                    <a:schemeClr val="tx1"/>
                  </a:solidFill>
                </a:rPr>
                <a:t>P</a:t>
              </a:r>
              <a:r>
                <a:rPr lang="en-US" baseline="-25000" dirty="0">
                  <a:solidFill>
                    <a:schemeClr val="tx1"/>
                  </a:solidFill>
                </a:rPr>
                <a:t>4</a:t>
              </a:r>
            </a:p>
          </p:txBody>
        </p:sp>
      </p:grpSp>
      <p:pic>
        <p:nvPicPr>
          <p:cNvPr id="18" name="Picture 17"/>
          <p:cNvPicPr>
            <a:picLocks noChangeAspect="1"/>
          </p:cNvPicPr>
          <p:nvPr/>
        </p:nvPicPr>
        <p:blipFill>
          <a:blip r:embed="rId3"/>
          <a:stretch>
            <a:fillRect/>
          </a:stretch>
        </p:blipFill>
        <p:spPr>
          <a:xfrm>
            <a:off x="2286000" y="6128426"/>
            <a:ext cx="4572000" cy="729574"/>
          </a:xfrm>
          <a:prstGeom prst="rect">
            <a:avLst/>
          </a:prstGeom>
        </p:spPr>
      </p:pic>
      <p:sp>
        <p:nvSpPr>
          <p:cNvPr id="13" name="Slide Number Placeholder 12"/>
          <p:cNvSpPr>
            <a:spLocks noGrp="1"/>
          </p:cNvSpPr>
          <p:nvPr>
            <p:ph type="sldNum" sz="quarter" idx="12"/>
          </p:nvPr>
        </p:nvSpPr>
        <p:spPr/>
        <p:txBody>
          <a:bodyPr/>
          <a:lstStyle/>
          <a:p>
            <a:fld id="{E3981485-6142-644C-AB0F-5A9188E1EB0B}" type="slidenum">
              <a:rPr lang="en-US" smtClean="0"/>
              <a:t>20</a:t>
            </a:fld>
            <a:endParaRPr lang="en-US" dirty="0"/>
          </a:p>
        </p:txBody>
      </p:sp>
    </p:spTree>
    <p:extLst>
      <p:ext uri="{BB962C8B-B14F-4D97-AF65-F5344CB8AC3E}">
        <p14:creationId xmlns:p14="http://schemas.microsoft.com/office/powerpoint/2010/main" val="271728384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Entity E’s Claimed Identity</a:t>
            </a:r>
            <a:endParaRPr lang="en-US" dirty="0"/>
          </a:p>
        </p:txBody>
      </p:sp>
      <p:pic>
        <p:nvPicPr>
          <p:cNvPr id="3" name="Picture 2"/>
          <p:cNvPicPr>
            <a:picLocks noChangeAspect="1"/>
          </p:cNvPicPr>
          <p:nvPr/>
        </p:nvPicPr>
        <p:blipFill>
          <a:blip r:embed="rId3"/>
          <a:stretch>
            <a:fillRect/>
          </a:stretch>
        </p:blipFill>
        <p:spPr>
          <a:xfrm>
            <a:off x="3502856" y="6126480"/>
            <a:ext cx="2138289" cy="731520"/>
          </a:xfrm>
          <a:prstGeom prst="rect">
            <a:avLst/>
          </a:prstGeom>
        </p:spPr>
      </p:pic>
      <p:grpSp>
        <p:nvGrpSpPr>
          <p:cNvPr id="19" name="Group 18"/>
          <p:cNvGrpSpPr/>
          <p:nvPr/>
        </p:nvGrpSpPr>
        <p:grpSpPr>
          <a:xfrm>
            <a:off x="81770" y="1446679"/>
            <a:ext cx="6694423" cy="3964642"/>
            <a:chOff x="1412476" y="2468999"/>
            <a:chExt cx="6694423" cy="3964642"/>
          </a:xfrm>
        </p:grpSpPr>
        <p:sp>
          <p:nvSpPr>
            <p:cNvPr id="20" name="Oval 19"/>
            <p:cNvSpPr/>
            <p:nvPr/>
          </p:nvSpPr>
          <p:spPr>
            <a:xfrm>
              <a:off x="1412476" y="2468999"/>
              <a:ext cx="6694423" cy="39646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p:cNvSpPr/>
            <p:nvPr/>
          </p:nvSpPr>
          <p:spPr>
            <a:xfrm>
              <a:off x="1712895" y="3964642"/>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P</a:t>
              </a:r>
              <a:r>
                <a:rPr lang="en-US" baseline="-25000" dirty="0" smtClean="0">
                  <a:solidFill>
                    <a:schemeClr val="tx1"/>
                  </a:solidFill>
                </a:rPr>
                <a:t>1</a:t>
              </a:r>
              <a:endParaRPr lang="en-US" dirty="0">
                <a:solidFill>
                  <a:schemeClr val="tx1"/>
                </a:solidFill>
              </a:endParaRPr>
            </a:p>
          </p:txBody>
        </p:sp>
        <p:sp>
          <p:nvSpPr>
            <p:cNvPr id="22" name="Oval 21"/>
            <p:cNvSpPr/>
            <p:nvPr/>
          </p:nvSpPr>
          <p:spPr>
            <a:xfrm>
              <a:off x="4737734" y="280558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P</a:t>
              </a:r>
              <a:r>
                <a:rPr lang="en-US" baseline="-25000" dirty="0" smtClean="0">
                  <a:solidFill>
                    <a:schemeClr val="tx1"/>
                  </a:solidFill>
                </a:rPr>
                <a:t>7</a:t>
              </a:r>
              <a:endParaRPr lang="en-US" baseline="-25000" dirty="0">
                <a:solidFill>
                  <a:schemeClr val="tx1"/>
                </a:solidFill>
              </a:endParaRPr>
            </a:p>
          </p:txBody>
        </p:sp>
        <p:sp>
          <p:nvSpPr>
            <p:cNvPr id="23" name="Oval 22"/>
            <p:cNvSpPr/>
            <p:nvPr/>
          </p:nvSpPr>
          <p:spPr>
            <a:xfrm>
              <a:off x="6377682" y="4013428"/>
              <a:ext cx="834629" cy="74782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000000"/>
                  </a:solidFill>
                </a:rPr>
                <a:t>P</a:t>
              </a:r>
              <a:r>
                <a:rPr lang="en-US" baseline="-25000" dirty="0" smtClean="0">
                  <a:solidFill>
                    <a:srgbClr val="000000"/>
                  </a:solidFill>
                </a:rPr>
                <a:t>6</a:t>
              </a:r>
              <a:endParaRPr lang="en-US" baseline="-25000" dirty="0">
                <a:solidFill>
                  <a:srgbClr val="000000"/>
                </a:solidFill>
              </a:endParaRPr>
            </a:p>
          </p:txBody>
        </p:sp>
        <p:sp>
          <p:nvSpPr>
            <p:cNvPr id="24" name="Oval 23"/>
            <p:cNvSpPr/>
            <p:nvPr/>
          </p:nvSpPr>
          <p:spPr>
            <a:xfrm>
              <a:off x="2961382" y="4443670"/>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solidFill>
                    <a:schemeClr val="tx1"/>
                  </a:solidFill>
                </a:rPr>
                <a:t>P</a:t>
              </a:r>
              <a:r>
                <a:rPr lang="en-US" baseline="-25000" dirty="0">
                  <a:solidFill>
                    <a:schemeClr val="tx1"/>
                  </a:solidFill>
                </a:rPr>
                <a:t>3</a:t>
              </a:r>
            </a:p>
          </p:txBody>
        </p:sp>
        <p:sp>
          <p:nvSpPr>
            <p:cNvPr id="25" name="Oval 24"/>
            <p:cNvSpPr/>
            <p:nvPr/>
          </p:nvSpPr>
          <p:spPr>
            <a:xfrm>
              <a:off x="4550796" y="396936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solidFill>
                    <a:schemeClr val="tx1"/>
                  </a:solidFill>
                </a:rPr>
                <a:t>P</a:t>
              </a:r>
              <a:r>
                <a:rPr lang="en-US" baseline="-25000" dirty="0">
                  <a:solidFill>
                    <a:schemeClr val="tx1"/>
                  </a:solidFill>
                </a:rPr>
                <a:t>5</a:t>
              </a:r>
            </a:p>
          </p:txBody>
        </p:sp>
        <p:sp>
          <p:nvSpPr>
            <p:cNvPr id="26" name="Oval 25"/>
            <p:cNvSpPr/>
            <p:nvPr/>
          </p:nvSpPr>
          <p:spPr>
            <a:xfrm>
              <a:off x="3485791" y="2805584"/>
              <a:ext cx="834629" cy="74782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solidFill>
                    <a:schemeClr val="tx1"/>
                  </a:solidFill>
                </a:rPr>
                <a:t>P</a:t>
              </a:r>
              <a:r>
                <a:rPr lang="en-US" baseline="-25000" dirty="0">
                  <a:solidFill>
                    <a:schemeClr val="tx1"/>
                  </a:solidFill>
                </a:rPr>
                <a:t>2</a:t>
              </a:r>
            </a:p>
          </p:txBody>
        </p:sp>
        <p:sp>
          <p:nvSpPr>
            <p:cNvPr id="27" name="Oval 26"/>
            <p:cNvSpPr/>
            <p:nvPr/>
          </p:nvSpPr>
          <p:spPr>
            <a:xfrm>
              <a:off x="4133482" y="5322064"/>
              <a:ext cx="834629" cy="74782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solidFill>
                    <a:schemeClr val="tx1"/>
                  </a:solidFill>
                </a:rPr>
                <a:t>P</a:t>
              </a:r>
              <a:r>
                <a:rPr lang="en-US" baseline="-25000" dirty="0">
                  <a:solidFill>
                    <a:schemeClr val="tx1"/>
                  </a:solidFill>
                </a:rPr>
                <a:t>4</a:t>
              </a:r>
            </a:p>
          </p:txBody>
        </p:sp>
      </p:grpSp>
      <p:sp>
        <p:nvSpPr>
          <p:cNvPr id="5" name="Slide Number Placeholder 4"/>
          <p:cNvSpPr>
            <a:spLocks noGrp="1"/>
          </p:cNvSpPr>
          <p:nvPr>
            <p:ph type="sldNum" sz="quarter" idx="12"/>
          </p:nvPr>
        </p:nvSpPr>
        <p:spPr/>
        <p:txBody>
          <a:bodyPr/>
          <a:lstStyle/>
          <a:p>
            <a:fld id="{E3981485-6142-644C-AB0F-5A9188E1EB0B}" type="slidenum">
              <a:rPr lang="en-US" smtClean="0"/>
              <a:t>21</a:t>
            </a:fld>
            <a:endParaRPr lang="en-US" dirty="0"/>
          </a:p>
        </p:txBody>
      </p:sp>
      <p:pic>
        <p:nvPicPr>
          <p:cNvPr id="18" name="Picture 17"/>
          <p:cNvPicPr>
            <a:picLocks noChangeAspect="1"/>
          </p:cNvPicPr>
          <p:nvPr/>
        </p:nvPicPr>
        <p:blipFill>
          <a:blip r:embed="rId4"/>
          <a:stretch>
            <a:fillRect/>
          </a:stretch>
        </p:blipFill>
        <p:spPr>
          <a:xfrm>
            <a:off x="6990138" y="3429000"/>
            <a:ext cx="1828800" cy="274491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899073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81770" y="1446679"/>
            <a:ext cx="6694423" cy="3964642"/>
            <a:chOff x="1412476" y="2468999"/>
            <a:chExt cx="6694423" cy="3964642"/>
          </a:xfrm>
        </p:grpSpPr>
        <p:sp>
          <p:nvSpPr>
            <p:cNvPr id="20" name="Oval 19"/>
            <p:cNvSpPr/>
            <p:nvPr/>
          </p:nvSpPr>
          <p:spPr>
            <a:xfrm>
              <a:off x="1412476" y="2468999"/>
              <a:ext cx="6694423" cy="39646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Oval 20"/>
            <p:cNvSpPr/>
            <p:nvPr/>
          </p:nvSpPr>
          <p:spPr>
            <a:xfrm>
              <a:off x="1712895" y="3964642"/>
              <a:ext cx="834629" cy="74782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P</a:t>
              </a:r>
              <a:r>
                <a:rPr lang="en-US" baseline="-25000" dirty="0" smtClean="0">
                  <a:solidFill>
                    <a:schemeClr val="tx1"/>
                  </a:solidFill>
                </a:rPr>
                <a:t>1</a:t>
              </a:r>
              <a:endParaRPr lang="en-US" dirty="0">
                <a:solidFill>
                  <a:schemeClr val="tx1"/>
                </a:solidFill>
              </a:endParaRPr>
            </a:p>
          </p:txBody>
        </p:sp>
        <p:sp>
          <p:nvSpPr>
            <p:cNvPr id="22" name="Oval 21"/>
            <p:cNvSpPr/>
            <p:nvPr/>
          </p:nvSpPr>
          <p:spPr>
            <a:xfrm>
              <a:off x="4737734" y="280558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P</a:t>
              </a:r>
              <a:r>
                <a:rPr lang="en-US" baseline="-25000" dirty="0" smtClean="0">
                  <a:solidFill>
                    <a:schemeClr val="tx1"/>
                  </a:solidFill>
                </a:rPr>
                <a:t>7</a:t>
              </a:r>
              <a:endParaRPr lang="en-US" baseline="-25000" dirty="0">
                <a:solidFill>
                  <a:schemeClr val="tx1"/>
                </a:solidFill>
              </a:endParaRPr>
            </a:p>
          </p:txBody>
        </p:sp>
        <p:sp>
          <p:nvSpPr>
            <p:cNvPr id="23" name="Oval 22"/>
            <p:cNvSpPr/>
            <p:nvPr/>
          </p:nvSpPr>
          <p:spPr>
            <a:xfrm>
              <a:off x="6377682" y="4013428"/>
              <a:ext cx="834629" cy="74782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000000"/>
                  </a:solidFill>
                </a:rPr>
                <a:t>P</a:t>
              </a:r>
              <a:r>
                <a:rPr lang="en-US" baseline="-25000" dirty="0" smtClean="0">
                  <a:solidFill>
                    <a:srgbClr val="000000"/>
                  </a:solidFill>
                </a:rPr>
                <a:t>6</a:t>
              </a:r>
              <a:endParaRPr lang="en-US" baseline="-25000" dirty="0">
                <a:solidFill>
                  <a:srgbClr val="000000"/>
                </a:solidFill>
              </a:endParaRPr>
            </a:p>
          </p:txBody>
        </p:sp>
        <p:sp>
          <p:nvSpPr>
            <p:cNvPr id="24" name="Oval 23"/>
            <p:cNvSpPr/>
            <p:nvPr/>
          </p:nvSpPr>
          <p:spPr>
            <a:xfrm>
              <a:off x="2961382" y="4443670"/>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solidFill>
                    <a:schemeClr val="tx1"/>
                  </a:solidFill>
                </a:rPr>
                <a:t>P</a:t>
              </a:r>
              <a:r>
                <a:rPr lang="en-US" baseline="-25000" dirty="0">
                  <a:solidFill>
                    <a:schemeClr val="tx1"/>
                  </a:solidFill>
                </a:rPr>
                <a:t>3</a:t>
              </a:r>
            </a:p>
          </p:txBody>
        </p:sp>
        <p:sp>
          <p:nvSpPr>
            <p:cNvPr id="25" name="Oval 24"/>
            <p:cNvSpPr/>
            <p:nvPr/>
          </p:nvSpPr>
          <p:spPr>
            <a:xfrm>
              <a:off x="4550796" y="396936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solidFill>
                    <a:schemeClr val="tx1"/>
                  </a:solidFill>
                </a:rPr>
                <a:t>P</a:t>
              </a:r>
              <a:r>
                <a:rPr lang="en-US" baseline="-25000" dirty="0">
                  <a:solidFill>
                    <a:schemeClr val="tx1"/>
                  </a:solidFill>
                </a:rPr>
                <a:t>5</a:t>
              </a:r>
            </a:p>
          </p:txBody>
        </p:sp>
        <p:sp>
          <p:nvSpPr>
            <p:cNvPr id="26" name="Oval 25"/>
            <p:cNvSpPr/>
            <p:nvPr/>
          </p:nvSpPr>
          <p:spPr>
            <a:xfrm>
              <a:off x="3485791" y="280558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solidFill>
                    <a:schemeClr val="tx1"/>
                  </a:solidFill>
                </a:rPr>
                <a:t>P</a:t>
              </a:r>
              <a:r>
                <a:rPr lang="en-US" baseline="-25000" dirty="0">
                  <a:solidFill>
                    <a:schemeClr val="tx1"/>
                  </a:solidFill>
                </a:rPr>
                <a:t>2</a:t>
              </a:r>
            </a:p>
          </p:txBody>
        </p:sp>
        <p:sp>
          <p:nvSpPr>
            <p:cNvPr id="27" name="Oval 26"/>
            <p:cNvSpPr/>
            <p:nvPr/>
          </p:nvSpPr>
          <p:spPr>
            <a:xfrm>
              <a:off x="4133482" y="532206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solidFill>
                    <a:schemeClr val="tx1"/>
                  </a:solidFill>
                </a:rPr>
                <a:t>P</a:t>
              </a:r>
              <a:r>
                <a:rPr lang="en-US" baseline="-25000" dirty="0">
                  <a:solidFill>
                    <a:schemeClr val="tx1"/>
                  </a:solidFill>
                </a:rPr>
                <a:t>4</a:t>
              </a:r>
            </a:p>
          </p:txBody>
        </p:sp>
      </p:grpSp>
      <p:sp>
        <p:nvSpPr>
          <p:cNvPr id="2" name="Title 1"/>
          <p:cNvSpPr>
            <a:spLocks noGrp="1"/>
          </p:cNvSpPr>
          <p:nvPr>
            <p:ph type="title"/>
          </p:nvPr>
        </p:nvSpPr>
        <p:spPr/>
        <p:txBody>
          <a:bodyPr/>
          <a:lstStyle/>
          <a:p>
            <a:r>
              <a:rPr lang="en-US" dirty="0" smtClean="0"/>
              <a:t>Entity E’s Perceived Identity</a:t>
            </a:r>
            <a:endParaRPr lang="en-US" dirty="0"/>
          </a:p>
        </p:txBody>
      </p:sp>
      <p:pic>
        <p:nvPicPr>
          <p:cNvPr id="4" name="Picture 3"/>
          <p:cNvPicPr>
            <a:picLocks noChangeAspect="1"/>
          </p:cNvPicPr>
          <p:nvPr/>
        </p:nvPicPr>
        <p:blipFill>
          <a:blip r:embed="rId3"/>
          <a:stretch>
            <a:fillRect/>
          </a:stretch>
        </p:blipFill>
        <p:spPr>
          <a:xfrm>
            <a:off x="2996419" y="6126480"/>
            <a:ext cx="3151163" cy="731520"/>
          </a:xfrm>
          <a:prstGeom prst="rect">
            <a:avLst/>
          </a:prstGeom>
        </p:spPr>
      </p:pic>
      <p:grpSp>
        <p:nvGrpSpPr>
          <p:cNvPr id="8" name="Group 7"/>
          <p:cNvGrpSpPr/>
          <p:nvPr/>
        </p:nvGrpSpPr>
        <p:grpSpPr>
          <a:xfrm>
            <a:off x="6824969" y="1361189"/>
            <a:ext cx="2159139" cy="1071634"/>
            <a:chOff x="6562594" y="1361189"/>
            <a:chExt cx="2159139" cy="1071634"/>
          </a:xfrm>
        </p:grpSpPr>
        <p:grpSp>
          <p:nvGrpSpPr>
            <p:cNvPr id="6" name="Group 5"/>
            <p:cNvGrpSpPr/>
            <p:nvPr/>
          </p:nvGrpSpPr>
          <p:grpSpPr>
            <a:xfrm>
              <a:off x="6562594" y="1990878"/>
              <a:ext cx="2159139" cy="441945"/>
              <a:chOff x="6593604" y="1990878"/>
              <a:chExt cx="2159139" cy="441945"/>
            </a:xfrm>
          </p:grpSpPr>
          <p:grpSp>
            <p:nvGrpSpPr>
              <p:cNvPr id="28" name="Group 27"/>
              <p:cNvGrpSpPr/>
              <p:nvPr/>
            </p:nvGrpSpPr>
            <p:grpSpPr>
              <a:xfrm>
                <a:off x="6593604" y="1990878"/>
                <a:ext cx="839776" cy="437941"/>
                <a:chOff x="785616" y="1213067"/>
                <a:chExt cx="1433989" cy="747822"/>
              </a:xfrm>
            </p:grpSpPr>
            <p:sp>
              <p:nvSpPr>
                <p:cNvPr id="34" name="Oval 33"/>
                <p:cNvSpPr/>
                <p:nvPr/>
              </p:nvSpPr>
              <p:spPr>
                <a:xfrm>
                  <a:off x="785616" y="1213067"/>
                  <a:ext cx="1433989" cy="74782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5" name="Oval 34"/>
                <p:cNvSpPr/>
                <p:nvPr/>
              </p:nvSpPr>
              <p:spPr>
                <a:xfrm>
                  <a:off x="1180287" y="1298179"/>
                  <a:ext cx="644646" cy="5775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1264656" y="1389623"/>
                  <a:ext cx="475118" cy="425703"/>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grpSp>
            <p:nvGrpSpPr>
              <p:cNvPr id="30" name="Group 29"/>
              <p:cNvGrpSpPr/>
              <p:nvPr/>
            </p:nvGrpSpPr>
            <p:grpSpPr>
              <a:xfrm>
                <a:off x="7912967" y="1994882"/>
                <a:ext cx="839776" cy="437941"/>
                <a:chOff x="785616" y="1213067"/>
                <a:chExt cx="1433989" cy="747822"/>
              </a:xfrm>
            </p:grpSpPr>
            <p:sp>
              <p:nvSpPr>
                <p:cNvPr id="31" name="Oval 30"/>
                <p:cNvSpPr/>
                <p:nvPr/>
              </p:nvSpPr>
              <p:spPr>
                <a:xfrm>
                  <a:off x="785616" y="1213067"/>
                  <a:ext cx="1433989" cy="74782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2" name="Oval 31"/>
                <p:cNvSpPr/>
                <p:nvPr/>
              </p:nvSpPr>
              <p:spPr>
                <a:xfrm>
                  <a:off x="1180287" y="1298179"/>
                  <a:ext cx="644646" cy="5775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p:cNvSpPr/>
                <p:nvPr/>
              </p:nvSpPr>
              <p:spPr>
                <a:xfrm>
                  <a:off x="1264656" y="1389623"/>
                  <a:ext cx="475118" cy="425703"/>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grpSp>
        <p:sp>
          <p:nvSpPr>
            <p:cNvPr id="18" name="TextBox 17"/>
            <p:cNvSpPr txBox="1"/>
            <p:nvPr/>
          </p:nvSpPr>
          <p:spPr>
            <a:xfrm>
              <a:off x="6647148" y="1361189"/>
              <a:ext cx="1990031" cy="584776"/>
            </a:xfrm>
            <a:prstGeom prst="rect">
              <a:avLst/>
            </a:prstGeom>
            <a:noFill/>
          </p:spPr>
          <p:txBody>
            <a:bodyPr wrap="square" rtlCol="0" anchor="ctr" anchorCtr="0">
              <a:spAutoFit/>
            </a:bodyPr>
            <a:lstStyle/>
            <a:p>
              <a:r>
                <a:rPr lang="en-US" sz="3200" dirty="0" smtClean="0"/>
                <a:t>Observer</a:t>
              </a:r>
              <a:endParaRPr lang="en-US" sz="3200" dirty="0"/>
            </a:p>
          </p:txBody>
        </p:sp>
      </p:grpSp>
      <p:sp>
        <p:nvSpPr>
          <p:cNvPr id="7" name="Slide Number Placeholder 6"/>
          <p:cNvSpPr>
            <a:spLocks noGrp="1"/>
          </p:cNvSpPr>
          <p:nvPr>
            <p:ph type="sldNum" sz="quarter" idx="12"/>
          </p:nvPr>
        </p:nvSpPr>
        <p:spPr/>
        <p:txBody>
          <a:bodyPr/>
          <a:lstStyle/>
          <a:p>
            <a:fld id="{E3981485-6142-644C-AB0F-5A9188E1EB0B}" type="slidenum">
              <a:rPr lang="en-US" smtClean="0"/>
              <a:t>22</a:t>
            </a:fld>
            <a:endParaRPr lang="en-US" dirty="0"/>
          </a:p>
        </p:txBody>
      </p:sp>
      <p:pic>
        <p:nvPicPr>
          <p:cNvPr id="37" name="Picture 36"/>
          <p:cNvPicPr>
            <a:picLocks noChangeAspect="1"/>
          </p:cNvPicPr>
          <p:nvPr/>
        </p:nvPicPr>
        <p:blipFill>
          <a:blip r:embed="rId4"/>
          <a:stretch>
            <a:fillRect/>
          </a:stretch>
        </p:blipFill>
        <p:spPr>
          <a:xfrm>
            <a:off x="6990138" y="3678524"/>
            <a:ext cx="1828800" cy="246522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8223540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Identities are Subjective</a:t>
            </a:r>
            <a:endParaRPr lang="en-US" dirty="0"/>
          </a:p>
        </p:txBody>
      </p:sp>
      <p:grpSp>
        <p:nvGrpSpPr>
          <p:cNvPr id="16" name="Group 15"/>
          <p:cNvGrpSpPr/>
          <p:nvPr/>
        </p:nvGrpSpPr>
        <p:grpSpPr>
          <a:xfrm>
            <a:off x="0" y="1337521"/>
            <a:ext cx="9144000" cy="4864293"/>
            <a:chOff x="0" y="1282520"/>
            <a:chExt cx="9144000" cy="4864293"/>
          </a:xfrm>
        </p:grpSpPr>
        <p:cxnSp>
          <p:nvCxnSpPr>
            <p:cNvPr id="54" name="Straight Connector 53"/>
            <p:cNvCxnSpPr/>
            <p:nvPr/>
          </p:nvCxnSpPr>
          <p:spPr>
            <a:xfrm>
              <a:off x="0" y="3688746"/>
              <a:ext cx="9144000" cy="5184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433278" y="1282520"/>
              <a:ext cx="8277445" cy="2286000"/>
              <a:chOff x="433278" y="1282520"/>
              <a:chExt cx="8277445" cy="2286000"/>
            </a:xfrm>
          </p:grpSpPr>
          <p:grpSp>
            <p:nvGrpSpPr>
              <p:cNvPr id="3" name="Group 2"/>
              <p:cNvGrpSpPr>
                <a:grpSpLocks noChangeAspect="1"/>
              </p:cNvGrpSpPr>
              <p:nvPr/>
            </p:nvGrpSpPr>
            <p:grpSpPr>
              <a:xfrm>
                <a:off x="433278" y="1282520"/>
                <a:ext cx="3859984" cy="2286000"/>
                <a:chOff x="1412476" y="2468999"/>
                <a:chExt cx="6694423" cy="3964642"/>
              </a:xfrm>
            </p:grpSpPr>
            <p:sp>
              <p:nvSpPr>
                <p:cNvPr id="4" name="Oval 3"/>
                <p:cNvSpPr/>
                <p:nvPr/>
              </p:nvSpPr>
              <p:spPr>
                <a:xfrm>
                  <a:off x="1412476" y="2468999"/>
                  <a:ext cx="6694423" cy="39646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5" name="Oval 4"/>
                <p:cNvSpPr/>
                <p:nvPr/>
              </p:nvSpPr>
              <p:spPr>
                <a:xfrm>
                  <a:off x="1712895" y="3964642"/>
                  <a:ext cx="834629" cy="74782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dirty="0" smtClean="0">
                      <a:solidFill>
                        <a:schemeClr val="tx1"/>
                      </a:solidFill>
                    </a:rPr>
                    <a:t>P</a:t>
                  </a:r>
                  <a:r>
                    <a:rPr lang="en-US" sz="1200" baseline="-25000" dirty="0" smtClean="0">
                      <a:solidFill>
                        <a:schemeClr val="tx1"/>
                      </a:solidFill>
                    </a:rPr>
                    <a:t>1</a:t>
                  </a:r>
                  <a:endParaRPr lang="en-US" sz="1200" dirty="0">
                    <a:solidFill>
                      <a:schemeClr val="tx1"/>
                    </a:solidFill>
                  </a:endParaRPr>
                </a:p>
              </p:txBody>
            </p:sp>
            <p:sp>
              <p:nvSpPr>
                <p:cNvPr id="6" name="Oval 5"/>
                <p:cNvSpPr/>
                <p:nvPr/>
              </p:nvSpPr>
              <p:spPr>
                <a:xfrm>
                  <a:off x="4737734" y="280558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dirty="0" smtClean="0">
                      <a:solidFill>
                        <a:schemeClr val="tx1"/>
                      </a:solidFill>
                    </a:rPr>
                    <a:t>P</a:t>
                  </a:r>
                  <a:r>
                    <a:rPr lang="en-US" sz="1200" baseline="-25000" dirty="0" smtClean="0">
                      <a:solidFill>
                        <a:schemeClr val="tx1"/>
                      </a:solidFill>
                    </a:rPr>
                    <a:t>7</a:t>
                  </a:r>
                  <a:endParaRPr lang="en-US" sz="1200" baseline="-25000" dirty="0">
                    <a:solidFill>
                      <a:schemeClr val="tx1"/>
                    </a:solidFill>
                  </a:endParaRPr>
                </a:p>
              </p:txBody>
            </p:sp>
            <p:sp>
              <p:nvSpPr>
                <p:cNvPr id="7" name="Oval 6"/>
                <p:cNvSpPr/>
                <p:nvPr/>
              </p:nvSpPr>
              <p:spPr>
                <a:xfrm>
                  <a:off x="6377682" y="4013428"/>
                  <a:ext cx="834629" cy="74782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dirty="0" smtClean="0">
                      <a:solidFill>
                        <a:srgbClr val="000000"/>
                      </a:solidFill>
                    </a:rPr>
                    <a:t>P</a:t>
                  </a:r>
                  <a:r>
                    <a:rPr lang="en-US" sz="1200" baseline="-25000" dirty="0" smtClean="0">
                      <a:solidFill>
                        <a:srgbClr val="000000"/>
                      </a:solidFill>
                    </a:rPr>
                    <a:t>6</a:t>
                  </a:r>
                  <a:endParaRPr lang="en-US" sz="1200" baseline="-25000" dirty="0">
                    <a:solidFill>
                      <a:srgbClr val="000000"/>
                    </a:solidFill>
                  </a:endParaRPr>
                </a:p>
              </p:txBody>
            </p:sp>
            <p:sp>
              <p:nvSpPr>
                <p:cNvPr id="8" name="Oval 7"/>
                <p:cNvSpPr/>
                <p:nvPr/>
              </p:nvSpPr>
              <p:spPr>
                <a:xfrm>
                  <a:off x="2961382" y="4443670"/>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dirty="0">
                      <a:solidFill>
                        <a:schemeClr val="tx1"/>
                      </a:solidFill>
                    </a:rPr>
                    <a:t>P</a:t>
                  </a:r>
                  <a:r>
                    <a:rPr lang="en-US" sz="1200" baseline="-25000" dirty="0">
                      <a:solidFill>
                        <a:schemeClr val="tx1"/>
                      </a:solidFill>
                    </a:rPr>
                    <a:t>3</a:t>
                  </a:r>
                </a:p>
              </p:txBody>
            </p:sp>
            <p:sp>
              <p:nvSpPr>
                <p:cNvPr id="9" name="Oval 8"/>
                <p:cNvSpPr/>
                <p:nvPr/>
              </p:nvSpPr>
              <p:spPr>
                <a:xfrm>
                  <a:off x="4550796" y="396936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dirty="0">
                      <a:solidFill>
                        <a:schemeClr val="tx1"/>
                      </a:solidFill>
                    </a:rPr>
                    <a:t>P</a:t>
                  </a:r>
                  <a:r>
                    <a:rPr lang="en-US" sz="1200" baseline="-25000" dirty="0">
                      <a:solidFill>
                        <a:schemeClr val="tx1"/>
                      </a:solidFill>
                    </a:rPr>
                    <a:t>5</a:t>
                  </a:r>
                </a:p>
              </p:txBody>
            </p:sp>
            <p:sp>
              <p:nvSpPr>
                <p:cNvPr id="10" name="Oval 9"/>
                <p:cNvSpPr/>
                <p:nvPr/>
              </p:nvSpPr>
              <p:spPr>
                <a:xfrm>
                  <a:off x="3485791" y="280558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dirty="0">
                      <a:solidFill>
                        <a:schemeClr val="tx1"/>
                      </a:solidFill>
                    </a:rPr>
                    <a:t>P</a:t>
                  </a:r>
                  <a:r>
                    <a:rPr lang="en-US" sz="1200" baseline="-25000" dirty="0">
                      <a:solidFill>
                        <a:schemeClr val="tx1"/>
                      </a:solidFill>
                    </a:rPr>
                    <a:t>2</a:t>
                  </a:r>
                </a:p>
              </p:txBody>
            </p:sp>
            <p:sp>
              <p:nvSpPr>
                <p:cNvPr id="11" name="Oval 10"/>
                <p:cNvSpPr/>
                <p:nvPr/>
              </p:nvSpPr>
              <p:spPr>
                <a:xfrm>
                  <a:off x="4133482" y="532206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dirty="0">
                      <a:solidFill>
                        <a:schemeClr val="tx1"/>
                      </a:solidFill>
                    </a:rPr>
                    <a:t>P</a:t>
                  </a:r>
                  <a:r>
                    <a:rPr lang="en-US" sz="1200" baseline="-25000" dirty="0">
                      <a:solidFill>
                        <a:schemeClr val="tx1"/>
                      </a:solidFill>
                    </a:rPr>
                    <a:t>4</a:t>
                  </a:r>
                </a:p>
              </p:txBody>
            </p:sp>
          </p:grpSp>
          <p:grpSp>
            <p:nvGrpSpPr>
              <p:cNvPr id="74" name="Group 73"/>
              <p:cNvGrpSpPr/>
              <p:nvPr/>
            </p:nvGrpSpPr>
            <p:grpSpPr>
              <a:xfrm>
                <a:off x="6386655" y="1765678"/>
                <a:ext cx="2324068" cy="1319685"/>
                <a:chOff x="6386655" y="1852781"/>
                <a:chExt cx="2324068" cy="1319685"/>
              </a:xfrm>
            </p:grpSpPr>
            <p:grpSp>
              <p:nvGrpSpPr>
                <p:cNvPr id="57" name="Group 56"/>
                <p:cNvGrpSpPr/>
                <p:nvPr/>
              </p:nvGrpSpPr>
              <p:grpSpPr>
                <a:xfrm>
                  <a:off x="6463203" y="2592136"/>
                  <a:ext cx="839776" cy="580330"/>
                  <a:chOff x="6463203" y="2592136"/>
                  <a:chExt cx="839776" cy="580330"/>
                </a:xfrm>
              </p:grpSpPr>
              <p:sp>
                <p:nvSpPr>
                  <p:cNvPr id="20" name="Oval 19"/>
                  <p:cNvSpPr/>
                  <p:nvPr/>
                </p:nvSpPr>
                <p:spPr>
                  <a:xfrm>
                    <a:off x="6463203" y="2592136"/>
                    <a:ext cx="839776" cy="58033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1" name="Oval 20"/>
                  <p:cNvSpPr/>
                  <p:nvPr/>
                </p:nvSpPr>
                <p:spPr>
                  <a:xfrm>
                    <a:off x="6555211" y="2655451"/>
                    <a:ext cx="377519" cy="4482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p:cNvSpPr/>
                  <p:nvPr/>
                </p:nvSpPr>
                <p:spPr>
                  <a:xfrm>
                    <a:off x="6604620" y="2726414"/>
                    <a:ext cx="278240" cy="33035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sp>
              <p:nvSpPr>
                <p:cNvPr id="14" name="TextBox 13"/>
                <p:cNvSpPr txBox="1"/>
                <p:nvPr/>
              </p:nvSpPr>
              <p:spPr>
                <a:xfrm>
                  <a:off x="6386655" y="1852781"/>
                  <a:ext cx="2324068" cy="584776"/>
                </a:xfrm>
                <a:prstGeom prst="rect">
                  <a:avLst/>
                </a:prstGeom>
                <a:noFill/>
              </p:spPr>
              <p:txBody>
                <a:bodyPr wrap="square" rtlCol="0" anchor="ctr" anchorCtr="0">
                  <a:spAutoFit/>
                </a:bodyPr>
                <a:lstStyle/>
                <a:p>
                  <a:pPr algn="ctr"/>
                  <a:r>
                    <a:rPr lang="en-US" sz="3200" dirty="0" smtClean="0"/>
                    <a:t>Observer 1</a:t>
                  </a:r>
                  <a:endParaRPr lang="en-US" sz="3200" dirty="0"/>
                </a:p>
              </p:txBody>
            </p:sp>
            <p:grpSp>
              <p:nvGrpSpPr>
                <p:cNvPr id="62" name="Group 61"/>
                <p:cNvGrpSpPr/>
                <p:nvPr/>
              </p:nvGrpSpPr>
              <p:grpSpPr>
                <a:xfrm>
                  <a:off x="7782335" y="2592136"/>
                  <a:ext cx="839776" cy="580330"/>
                  <a:chOff x="6463203" y="2592136"/>
                  <a:chExt cx="839776" cy="580330"/>
                </a:xfrm>
              </p:grpSpPr>
              <p:sp>
                <p:nvSpPr>
                  <p:cNvPr id="63" name="Oval 62"/>
                  <p:cNvSpPr/>
                  <p:nvPr/>
                </p:nvSpPr>
                <p:spPr>
                  <a:xfrm>
                    <a:off x="6463203" y="2592136"/>
                    <a:ext cx="839776" cy="58033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4" name="Oval 63"/>
                  <p:cNvSpPr/>
                  <p:nvPr/>
                </p:nvSpPr>
                <p:spPr>
                  <a:xfrm>
                    <a:off x="6555211" y="2655451"/>
                    <a:ext cx="377519" cy="4482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Oval 64"/>
                  <p:cNvSpPr/>
                  <p:nvPr/>
                </p:nvSpPr>
                <p:spPr>
                  <a:xfrm>
                    <a:off x="6604620" y="2726414"/>
                    <a:ext cx="278240" cy="33035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grpSp>
        </p:grpSp>
        <p:grpSp>
          <p:nvGrpSpPr>
            <p:cNvPr id="15" name="Group 14"/>
            <p:cNvGrpSpPr/>
            <p:nvPr/>
          </p:nvGrpSpPr>
          <p:grpSpPr>
            <a:xfrm>
              <a:off x="433278" y="3860813"/>
              <a:ext cx="8232931" cy="2286000"/>
              <a:chOff x="433278" y="3860813"/>
              <a:chExt cx="8232931" cy="2286000"/>
            </a:xfrm>
          </p:grpSpPr>
          <p:grpSp>
            <p:nvGrpSpPr>
              <p:cNvPr id="44" name="Group 43"/>
              <p:cNvGrpSpPr>
                <a:grpSpLocks noChangeAspect="1"/>
              </p:cNvGrpSpPr>
              <p:nvPr/>
            </p:nvGrpSpPr>
            <p:grpSpPr>
              <a:xfrm>
                <a:off x="433278" y="3860813"/>
                <a:ext cx="3859984" cy="2286000"/>
                <a:chOff x="1412476" y="2468999"/>
                <a:chExt cx="6694423" cy="3964642"/>
              </a:xfrm>
            </p:grpSpPr>
            <p:sp>
              <p:nvSpPr>
                <p:cNvPr id="45" name="Oval 44"/>
                <p:cNvSpPr/>
                <p:nvPr/>
              </p:nvSpPr>
              <p:spPr>
                <a:xfrm>
                  <a:off x="1412476" y="2468999"/>
                  <a:ext cx="6694423" cy="396464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46" name="Oval 45"/>
                <p:cNvSpPr/>
                <p:nvPr/>
              </p:nvSpPr>
              <p:spPr>
                <a:xfrm>
                  <a:off x="1712895" y="3964642"/>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dirty="0" smtClean="0">
                      <a:solidFill>
                        <a:schemeClr val="tx1"/>
                      </a:solidFill>
                    </a:rPr>
                    <a:t>P</a:t>
                  </a:r>
                  <a:r>
                    <a:rPr lang="en-US" sz="1200" baseline="-25000" dirty="0" smtClean="0">
                      <a:solidFill>
                        <a:schemeClr val="tx1"/>
                      </a:solidFill>
                    </a:rPr>
                    <a:t>1</a:t>
                  </a:r>
                  <a:endParaRPr lang="en-US" sz="1200" dirty="0">
                    <a:solidFill>
                      <a:schemeClr val="tx1"/>
                    </a:solidFill>
                  </a:endParaRPr>
                </a:p>
              </p:txBody>
            </p:sp>
            <p:sp>
              <p:nvSpPr>
                <p:cNvPr id="47" name="Oval 46"/>
                <p:cNvSpPr/>
                <p:nvPr/>
              </p:nvSpPr>
              <p:spPr>
                <a:xfrm>
                  <a:off x="4737734" y="280558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dirty="0" smtClean="0">
                      <a:solidFill>
                        <a:schemeClr val="tx1"/>
                      </a:solidFill>
                    </a:rPr>
                    <a:t>P</a:t>
                  </a:r>
                  <a:r>
                    <a:rPr lang="en-US" sz="1200" baseline="-25000" dirty="0" smtClean="0">
                      <a:solidFill>
                        <a:schemeClr val="tx1"/>
                      </a:solidFill>
                    </a:rPr>
                    <a:t>7</a:t>
                  </a:r>
                  <a:endParaRPr lang="en-US" sz="1200" baseline="-25000" dirty="0">
                    <a:solidFill>
                      <a:schemeClr val="tx1"/>
                    </a:solidFill>
                  </a:endParaRPr>
                </a:p>
              </p:txBody>
            </p:sp>
            <p:sp>
              <p:nvSpPr>
                <p:cNvPr id="48" name="Oval 47"/>
                <p:cNvSpPr/>
                <p:nvPr/>
              </p:nvSpPr>
              <p:spPr>
                <a:xfrm>
                  <a:off x="6377682" y="4013428"/>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dirty="0" smtClean="0">
                      <a:solidFill>
                        <a:srgbClr val="000000"/>
                      </a:solidFill>
                    </a:rPr>
                    <a:t>P</a:t>
                  </a:r>
                  <a:r>
                    <a:rPr lang="en-US" sz="1200" baseline="-25000" dirty="0" smtClean="0">
                      <a:solidFill>
                        <a:srgbClr val="000000"/>
                      </a:solidFill>
                    </a:rPr>
                    <a:t>6</a:t>
                  </a:r>
                  <a:endParaRPr lang="en-US" sz="1200" baseline="-25000" dirty="0">
                    <a:solidFill>
                      <a:srgbClr val="000000"/>
                    </a:solidFill>
                  </a:endParaRPr>
                </a:p>
              </p:txBody>
            </p:sp>
            <p:sp>
              <p:nvSpPr>
                <p:cNvPr id="49" name="Oval 48"/>
                <p:cNvSpPr/>
                <p:nvPr/>
              </p:nvSpPr>
              <p:spPr>
                <a:xfrm>
                  <a:off x="2961382" y="4443670"/>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dirty="0">
                      <a:solidFill>
                        <a:schemeClr val="tx1"/>
                      </a:solidFill>
                    </a:rPr>
                    <a:t>P</a:t>
                  </a:r>
                  <a:r>
                    <a:rPr lang="en-US" sz="1200" baseline="-25000" dirty="0">
                      <a:solidFill>
                        <a:schemeClr val="tx1"/>
                      </a:solidFill>
                    </a:rPr>
                    <a:t>3</a:t>
                  </a:r>
                </a:p>
              </p:txBody>
            </p:sp>
            <p:sp>
              <p:nvSpPr>
                <p:cNvPr id="50" name="Oval 49"/>
                <p:cNvSpPr/>
                <p:nvPr/>
              </p:nvSpPr>
              <p:spPr>
                <a:xfrm>
                  <a:off x="4550796" y="3969364"/>
                  <a:ext cx="834629" cy="74782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dirty="0">
                      <a:solidFill>
                        <a:schemeClr val="tx1"/>
                      </a:solidFill>
                    </a:rPr>
                    <a:t>P</a:t>
                  </a:r>
                  <a:r>
                    <a:rPr lang="en-US" sz="1200" baseline="-25000" dirty="0">
                      <a:solidFill>
                        <a:schemeClr val="tx1"/>
                      </a:solidFill>
                    </a:rPr>
                    <a:t>5</a:t>
                  </a:r>
                </a:p>
              </p:txBody>
            </p:sp>
            <p:sp>
              <p:nvSpPr>
                <p:cNvPr id="51" name="Oval 50"/>
                <p:cNvSpPr/>
                <p:nvPr/>
              </p:nvSpPr>
              <p:spPr>
                <a:xfrm>
                  <a:off x="3485791" y="2805584"/>
                  <a:ext cx="834629" cy="74782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dirty="0">
                      <a:solidFill>
                        <a:schemeClr val="tx1"/>
                      </a:solidFill>
                    </a:rPr>
                    <a:t>P</a:t>
                  </a:r>
                  <a:r>
                    <a:rPr lang="en-US" sz="1200" baseline="-25000" dirty="0">
                      <a:solidFill>
                        <a:schemeClr val="tx1"/>
                      </a:solidFill>
                    </a:rPr>
                    <a:t>2</a:t>
                  </a:r>
                </a:p>
              </p:txBody>
            </p:sp>
            <p:sp>
              <p:nvSpPr>
                <p:cNvPr id="52" name="Oval 51"/>
                <p:cNvSpPr/>
                <p:nvPr/>
              </p:nvSpPr>
              <p:spPr>
                <a:xfrm>
                  <a:off x="4133482" y="532206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dirty="0">
                      <a:solidFill>
                        <a:schemeClr val="tx1"/>
                      </a:solidFill>
                    </a:rPr>
                    <a:t>P</a:t>
                  </a:r>
                  <a:r>
                    <a:rPr lang="en-US" sz="1200" baseline="-25000" dirty="0">
                      <a:solidFill>
                        <a:schemeClr val="tx1"/>
                      </a:solidFill>
                    </a:rPr>
                    <a:t>4</a:t>
                  </a:r>
                </a:p>
              </p:txBody>
            </p:sp>
          </p:grpSp>
          <p:grpSp>
            <p:nvGrpSpPr>
              <p:cNvPr id="75" name="Group 74"/>
              <p:cNvGrpSpPr/>
              <p:nvPr/>
            </p:nvGrpSpPr>
            <p:grpSpPr>
              <a:xfrm>
                <a:off x="6342141" y="4341318"/>
                <a:ext cx="2324068" cy="1324991"/>
                <a:chOff x="6386655" y="4821822"/>
                <a:chExt cx="2324068" cy="1324991"/>
              </a:xfrm>
            </p:grpSpPr>
            <p:sp>
              <p:nvSpPr>
                <p:cNvPr id="25" name="TextBox 24"/>
                <p:cNvSpPr txBox="1"/>
                <p:nvPr/>
              </p:nvSpPr>
              <p:spPr>
                <a:xfrm>
                  <a:off x="6386655" y="4821822"/>
                  <a:ext cx="2324068" cy="584776"/>
                </a:xfrm>
                <a:prstGeom prst="rect">
                  <a:avLst/>
                </a:prstGeom>
                <a:noFill/>
              </p:spPr>
              <p:txBody>
                <a:bodyPr wrap="square" rtlCol="0" anchor="ctr" anchorCtr="0">
                  <a:spAutoFit/>
                </a:bodyPr>
                <a:lstStyle/>
                <a:p>
                  <a:pPr algn="ctr"/>
                  <a:r>
                    <a:rPr lang="en-US" sz="3200" dirty="0" smtClean="0"/>
                    <a:t>Observer 2</a:t>
                  </a:r>
                  <a:endParaRPr lang="en-US" sz="3200" dirty="0"/>
                </a:p>
              </p:txBody>
            </p:sp>
            <p:grpSp>
              <p:nvGrpSpPr>
                <p:cNvPr id="66" name="Group 65"/>
                <p:cNvGrpSpPr/>
                <p:nvPr/>
              </p:nvGrpSpPr>
              <p:grpSpPr>
                <a:xfrm>
                  <a:off x="6615603" y="5566483"/>
                  <a:ext cx="839776" cy="580330"/>
                  <a:chOff x="6463203" y="2592136"/>
                  <a:chExt cx="839776" cy="580330"/>
                </a:xfrm>
              </p:grpSpPr>
              <p:sp>
                <p:nvSpPr>
                  <p:cNvPr id="67" name="Oval 66"/>
                  <p:cNvSpPr/>
                  <p:nvPr/>
                </p:nvSpPr>
                <p:spPr>
                  <a:xfrm>
                    <a:off x="6463203" y="2592136"/>
                    <a:ext cx="839776" cy="58033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8" name="Oval 67"/>
                  <p:cNvSpPr/>
                  <p:nvPr/>
                </p:nvSpPr>
                <p:spPr>
                  <a:xfrm>
                    <a:off x="6555211" y="2655451"/>
                    <a:ext cx="377519" cy="4482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Oval 68"/>
                  <p:cNvSpPr/>
                  <p:nvPr/>
                </p:nvSpPr>
                <p:spPr>
                  <a:xfrm>
                    <a:off x="6604620" y="2726414"/>
                    <a:ext cx="278240" cy="33035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grpSp>
              <p:nvGrpSpPr>
                <p:cNvPr id="70" name="Group 69"/>
                <p:cNvGrpSpPr/>
                <p:nvPr/>
              </p:nvGrpSpPr>
              <p:grpSpPr>
                <a:xfrm>
                  <a:off x="7782335" y="5566483"/>
                  <a:ext cx="839776" cy="580330"/>
                  <a:chOff x="6463203" y="2592136"/>
                  <a:chExt cx="839776" cy="580330"/>
                </a:xfrm>
              </p:grpSpPr>
              <p:sp>
                <p:nvSpPr>
                  <p:cNvPr id="71" name="Oval 70"/>
                  <p:cNvSpPr/>
                  <p:nvPr/>
                </p:nvSpPr>
                <p:spPr>
                  <a:xfrm>
                    <a:off x="6463203" y="2592136"/>
                    <a:ext cx="839776" cy="58033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2" name="Oval 71"/>
                  <p:cNvSpPr/>
                  <p:nvPr/>
                </p:nvSpPr>
                <p:spPr>
                  <a:xfrm>
                    <a:off x="6555211" y="2655451"/>
                    <a:ext cx="377519" cy="4482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Oval 72"/>
                  <p:cNvSpPr/>
                  <p:nvPr/>
                </p:nvSpPr>
                <p:spPr>
                  <a:xfrm>
                    <a:off x="6604620" y="2726414"/>
                    <a:ext cx="278240" cy="33035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grpSp>
        </p:grpSp>
      </p:grpSp>
      <p:sp>
        <p:nvSpPr>
          <p:cNvPr id="13" name="Slide Number Placeholder 12"/>
          <p:cNvSpPr>
            <a:spLocks noGrp="1"/>
          </p:cNvSpPr>
          <p:nvPr>
            <p:ph type="sldNum" sz="quarter" idx="12"/>
          </p:nvPr>
        </p:nvSpPr>
        <p:spPr/>
        <p:txBody>
          <a:bodyPr/>
          <a:lstStyle/>
          <a:p>
            <a:fld id="{E3981485-6142-644C-AB0F-5A9188E1EB0B}" type="slidenum">
              <a:rPr lang="en-US" smtClean="0"/>
              <a:t>23</a:t>
            </a:fld>
            <a:endParaRPr lang="en-US" dirty="0"/>
          </a:p>
        </p:txBody>
      </p:sp>
      <p:sp>
        <p:nvSpPr>
          <p:cNvPr id="53" name="Text Placeholder 8"/>
          <p:cNvSpPr txBox="1">
            <a:spLocks/>
          </p:cNvSpPr>
          <p:nvPr/>
        </p:nvSpPr>
        <p:spPr>
          <a:xfrm>
            <a:off x="0" y="6396335"/>
            <a:ext cx="9144000" cy="461665"/>
          </a:xfrm>
          <a:prstGeom prst="rect">
            <a:avLst/>
          </a:prstGeom>
          <a:solidFill>
            <a:schemeClr val="accent1">
              <a:lumMod val="75000"/>
            </a:schemeClr>
          </a:solidFill>
        </p:spPr>
        <p:txBody>
          <a:bodyPr vert="horz"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dirty="0" smtClean="0">
                <a:solidFill>
                  <a:schemeClr val="bg1"/>
                </a:solidFill>
                <a:latin typeface="Century Gothic"/>
                <a:cs typeface="Century Gothic"/>
              </a:rPr>
              <a:t>Different observers perceive different properties</a:t>
            </a:r>
            <a:endParaRPr lang="en-US" sz="2400" dirty="0">
              <a:solidFill>
                <a:schemeClr val="bg1"/>
              </a:solidFill>
              <a:latin typeface="Century Gothic"/>
              <a:cs typeface="Century Gothic"/>
            </a:endParaRPr>
          </a:p>
        </p:txBody>
      </p:sp>
    </p:spTree>
    <p:extLst>
      <p:ext uri="{BB962C8B-B14F-4D97-AF65-F5344CB8AC3E}">
        <p14:creationId xmlns:p14="http://schemas.microsoft.com/office/powerpoint/2010/main" val="241958126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Identities are Dynamic</a:t>
            </a:r>
            <a:endParaRPr lang="en-US" dirty="0"/>
          </a:p>
        </p:txBody>
      </p:sp>
      <p:sp>
        <p:nvSpPr>
          <p:cNvPr id="7" name="Slide Number Placeholder 6"/>
          <p:cNvSpPr>
            <a:spLocks noGrp="1"/>
          </p:cNvSpPr>
          <p:nvPr>
            <p:ph type="sldNum" sz="quarter" idx="12"/>
          </p:nvPr>
        </p:nvSpPr>
        <p:spPr/>
        <p:txBody>
          <a:bodyPr/>
          <a:lstStyle/>
          <a:p>
            <a:fld id="{E3981485-6142-644C-AB0F-5A9188E1EB0B}" type="slidenum">
              <a:rPr lang="en-US" smtClean="0"/>
              <a:t>24</a:t>
            </a:fld>
            <a:endParaRPr lang="en-US" dirty="0"/>
          </a:p>
        </p:txBody>
      </p:sp>
      <p:sp>
        <p:nvSpPr>
          <p:cNvPr id="9" name="Text Placeholder 8"/>
          <p:cNvSpPr txBox="1">
            <a:spLocks/>
          </p:cNvSpPr>
          <p:nvPr/>
        </p:nvSpPr>
        <p:spPr>
          <a:xfrm>
            <a:off x="0" y="6396335"/>
            <a:ext cx="9144000" cy="461665"/>
          </a:xfrm>
          <a:prstGeom prst="rect">
            <a:avLst/>
          </a:prstGeom>
          <a:solidFill>
            <a:schemeClr val="accent1">
              <a:lumMod val="75000"/>
            </a:schemeClr>
          </a:solidFill>
        </p:spPr>
        <p:txBody>
          <a:bodyPr vert="horz"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400" dirty="0" smtClean="0">
                <a:solidFill>
                  <a:schemeClr val="bg1"/>
                </a:solidFill>
                <a:latin typeface="Century Gothic"/>
                <a:cs typeface="Century Gothic"/>
              </a:rPr>
              <a:t>Properties change over time, making identities dynamic</a:t>
            </a:r>
            <a:endParaRPr lang="en-US" sz="2400" dirty="0">
              <a:solidFill>
                <a:schemeClr val="bg1"/>
              </a:solidFill>
              <a:latin typeface="Century Gothic"/>
              <a:cs typeface="Century Gothic"/>
            </a:endParaRPr>
          </a:p>
        </p:txBody>
      </p:sp>
      <p:grpSp>
        <p:nvGrpSpPr>
          <p:cNvPr id="6" name="Group 5"/>
          <p:cNvGrpSpPr/>
          <p:nvPr/>
        </p:nvGrpSpPr>
        <p:grpSpPr>
          <a:xfrm>
            <a:off x="1014729" y="2376250"/>
            <a:ext cx="7114543" cy="2744915"/>
            <a:chOff x="866286" y="2376250"/>
            <a:chExt cx="7114543" cy="2744915"/>
          </a:xfrm>
        </p:grpSpPr>
        <p:cxnSp>
          <p:nvCxnSpPr>
            <p:cNvPr id="5" name="Straight Arrow Connector 4"/>
            <p:cNvCxnSpPr/>
            <p:nvPr/>
          </p:nvCxnSpPr>
          <p:spPr>
            <a:xfrm flipV="1">
              <a:off x="3874730" y="3746705"/>
              <a:ext cx="1097655" cy="4004"/>
            </a:xfrm>
            <a:prstGeom prst="straightConnector1">
              <a:avLst/>
            </a:pr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3"/>
            <a:stretch>
              <a:fillRect/>
            </a:stretch>
          </p:blipFill>
          <p:spPr>
            <a:xfrm>
              <a:off x="866286" y="2376250"/>
              <a:ext cx="1828800" cy="274491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4"/>
            <a:stretch>
              <a:fillRect/>
            </a:stretch>
          </p:blipFill>
          <p:spPr>
            <a:xfrm>
              <a:off x="6152029" y="2516096"/>
              <a:ext cx="1828800" cy="246522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91880477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a:xfrm>
            <a:off x="0" y="545352"/>
            <a:ext cx="9144000" cy="6312647"/>
          </a:xfrm>
        </p:spPr>
        <p:txBody>
          <a:bodyPr lIns="91440">
            <a:normAutofit/>
          </a:bodyPr>
          <a:lstStyle/>
          <a:p>
            <a:pPr algn="l"/>
            <a:r>
              <a:rPr lang="en-US" sz="1600" dirty="0" smtClean="0">
                <a:solidFill>
                  <a:schemeClr val="bg1">
                    <a:lumMod val="75000"/>
                  </a:schemeClr>
                </a:solidFill>
              </a:rPr>
              <a:t>Trust </a:t>
            </a:r>
            <a:r>
              <a:rPr lang="en-US" sz="1600" dirty="0">
                <a:solidFill>
                  <a:schemeClr val="bg1">
                    <a:lumMod val="75000"/>
                  </a:schemeClr>
                </a:solidFill>
              </a:rPr>
              <a:t>and Anonymity Problems</a:t>
            </a:r>
          </a:p>
          <a:p>
            <a:pPr algn="l"/>
            <a:endParaRPr lang="en-US" sz="1600" dirty="0"/>
          </a:p>
          <a:p>
            <a:pPr algn="l"/>
            <a:r>
              <a:rPr lang="en-US" sz="1600" dirty="0">
                <a:solidFill>
                  <a:schemeClr val="bg1">
                    <a:lumMod val="75000"/>
                  </a:schemeClr>
                </a:solidFill>
              </a:rPr>
              <a:t>Property-Based Identities</a:t>
            </a:r>
          </a:p>
          <a:p>
            <a:pPr algn="l"/>
            <a:endParaRPr lang="en-US" sz="1600" dirty="0"/>
          </a:p>
          <a:p>
            <a:pPr algn="l"/>
            <a:r>
              <a:rPr lang="en-US" sz="1600" b="1" dirty="0">
                <a:solidFill>
                  <a:srgbClr val="FF0000"/>
                </a:solidFill>
              </a:rPr>
              <a:t>Distinguishing Identities</a:t>
            </a:r>
          </a:p>
          <a:p>
            <a:pPr algn="l"/>
            <a:endParaRPr lang="en-US" sz="1600" b="1" dirty="0">
              <a:solidFill>
                <a:srgbClr val="FF0000"/>
              </a:solidFill>
            </a:endParaRPr>
          </a:p>
          <a:p>
            <a:pPr algn="l"/>
            <a:r>
              <a:rPr lang="en-US" sz="1600" dirty="0" smtClean="0"/>
              <a:t>Relative Anonymity</a:t>
            </a:r>
          </a:p>
          <a:p>
            <a:pPr algn="l"/>
            <a:endParaRPr lang="en-US" sz="1600" dirty="0"/>
          </a:p>
          <a:p>
            <a:pPr algn="l"/>
            <a:r>
              <a:rPr lang="en-US" sz="1600" dirty="0" smtClean="0"/>
              <a:t>Property-Based Attacks</a:t>
            </a:r>
            <a:endParaRPr lang="en-US" sz="1600" dirty="0"/>
          </a:p>
          <a:p>
            <a:pPr algn="l"/>
            <a:endParaRPr lang="en-US" sz="1600" dirty="0" smtClean="0"/>
          </a:p>
          <a:p>
            <a:pPr algn="l"/>
            <a:r>
              <a:rPr lang="en-US" sz="1600" dirty="0" smtClean="0"/>
              <a:t>Using the Solar Trust Model to Validate Identity Properties</a:t>
            </a:r>
            <a:endParaRPr lang="en-US" sz="1600" dirty="0"/>
          </a:p>
          <a:p>
            <a:pPr algn="l"/>
            <a:endParaRPr lang="en-US" sz="1600" dirty="0"/>
          </a:p>
          <a:p>
            <a:pPr algn="l"/>
            <a:r>
              <a:rPr lang="en-US" sz="1600" dirty="0" smtClean="0"/>
              <a:t>Future Work</a:t>
            </a:r>
            <a:endParaRPr lang="en-US" sz="1600" dirty="0"/>
          </a:p>
          <a:p>
            <a:pPr algn="l"/>
            <a:endParaRPr lang="en-US" sz="1600" dirty="0"/>
          </a:p>
          <a:p>
            <a:pPr algn="l"/>
            <a:r>
              <a:rPr lang="en-US" sz="1600" dirty="0" smtClean="0"/>
              <a:t>Conclusion and Questions</a:t>
            </a:r>
            <a:endParaRPr lang="en-US" sz="1600" dirty="0"/>
          </a:p>
        </p:txBody>
      </p:sp>
      <p:sp>
        <p:nvSpPr>
          <p:cNvPr id="7"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smtClean="0">
                <a:solidFill>
                  <a:schemeClr val="bg1"/>
                </a:solidFill>
              </a:rPr>
              <a:t>Presentation Outline</a:t>
            </a:r>
            <a:endParaRPr lang="en-US" dirty="0">
              <a:solidFill>
                <a:schemeClr val="bg1"/>
              </a:solidFill>
            </a:endParaRPr>
          </a:p>
        </p:txBody>
      </p:sp>
      <p:sp>
        <p:nvSpPr>
          <p:cNvPr id="2" name="Slide Number Placeholder 1"/>
          <p:cNvSpPr>
            <a:spLocks noGrp="1"/>
          </p:cNvSpPr>
          <p:nvPr>
            <p:ph type="sldNum" sz="quarter" idx="12"/>
          </p:nvPr>
        </p:nvSpPr>
        <p:spPr/>
        <p:txBody>
          <a:bodyPr/>
          <a:lstStyle/>
          <a:p>
            <a:fld id="{A7E347E3-C33F-6F47-AC47-1BCADEE5EFCC}" type="slidenum">
              <a:rPr lang="en-US" smtClean="0"/>
              <a:t>25</a:t>
            </a:fld>
            <a:endParaRPr lang="en-US" dirty="0"/>
          </a:p>
        </p:txBody>
      </p:sp>
    </p:spTree>
    <p:extLst>
      <p:ext uri="{BB962C8B-B14F-4D97-AF65-F5344CB8AC3E}">
        <p14:creationId xmlns:p14="http://schemas.microsoft.com/office/powerpoint/2010/main" val="136758015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Equivalence Theorem</a:t>
            </a:r>
            <a:endParaRPr lang="en-US" dirty="0"/>
          </a:p>
        </p:txBody>
      </p:sp>
      <p:pic>
        <p:nvPicPr>
          <p:cNvPr id="3" name="Picture 2"/>
          <p:cNvPicPr>
            <a:picLocks noChangeAspect="1"/>
          </p:cNvPicPr>
          <p:nvPr/>
        </p:nvPicPr>
        <p:blipFill>
          <a:blip r:embed="rId3"/>
          <a:stretch>
            <a:fillRect/>
          </a:stretch>
        </p:blipFill>
        <p:spPr>
          <a:xfrm>
            <a:off x="583809" y="6537960"/>
            <a:ext cx="7976382" cy="320040"/>
          </a:xfrm>
          <a:prstGeom prst="rect">
            <a:avLst/>
          </a:prstGeom>
        </p:spPr>
      </p:pic>
      <p:pic>
        <p:nvPicPr>
          <p:cNvPr id="4" name="Picture 3"/>
          <p:cNvPicPr>
            <a:picLocks noChangeAspect="1"/>
          </p:cNvPicPr>
          <p:nvPr/>
        </p:nvPicPr>
        <p:blipFill>
          <a:blip r:embed="rId4"/>
          <a:stretch>
            <a:fillRect/>
          </a:stretch>
        </p:blipFill>
        <p:spPr>
          <a:xfrm>
            <a:off x="449676" y="3034901"/>
            <a:ext cx="3882447" cy="2077109"/>
          </a:xfrm>
          <a:prstGeom prst="rect">
            <a:avLst/>
          </a:prstGeom>
        </p:spPr>
      </p:pic>
      <p:pic>
        <p:nvPicPr>
          <p:cNvPr id="5" name="Picture 4"/>
          <p:cNvPicPr>
            <a:picLocks noChangeAspect="1"/>
          </p:cNvPicPr>
          <p:nvPr/>
        </p:nvPicPr>
        <p:blipFill>
          <a:blip r:embed="rId4"/>
          <a:stretch>
            <a:fillRect/>
          </a:stretch>
        </p:blipFill>
        <p:spPr>
          <a:xfrm>
            <a:off x="4795425" y="3034901"/>
            <a:ext cx="3882447" cy="2077109"/>
          </a:xfrm>
          <a:prstGeom prst="rect">
            <a:avLst/>
          </a:prstGeom>
        </p:spPr>
      </p:pic>
      <p:grpSp>
        <p:nvGrpSpPr>
          <p:cNvPr id="6" name="Group 5"/>
          <p:cNvGrpSpPr/>
          <p:nvPr/>
        </p:nvGrpSpPr>
        <p:grpSpPr>
          <a:xfrm>
            <a:off x="3492431" y="1361189"/>
            <a:ext cx="2159139" cy="1071634"/>
            <a:chOff x="6562594" y="1361189"/>
            <a:chExt cx="2159139" cy="1071634"/>
          </a:xfrm>
        </p:grpSpPr>
        <p:grpSp>
          <p:nvGrpSpPr>
            <p:cNvPr id="7" name="Group 6"/>
            <p:cNvGrpSpPr/>
            <p:nvPr/>
          </p:nvGrpSpPr>
          <p:grpSpPr>
            <a:xfrm>
              <a:off x="6562594" y="1990878"/>
              <a:ext cx="2159139" cy="441945"/>
              <a:chOff x="6593604" y="1990878"/>
              <a:chExt cx="2159139" cy="441945"/>
            </a:xfrm>
          </p:grpSpPr>
          <p:grpSp>
            <p:nvGrpSpPr>
              <p:cNvPr id="9" name="Group 8"/>
              <p:cNvGrpSpPr/>
              <p:nvPr/>
            </p:nvGrpSpPr>
            <p:grpSpPr>
              <a:xfrm>
                <a:off x="6593604" y="1990878"/>
                <a:ext cx="839776" cy="437941"/>
                <a:chOff x="785616" y="1213067"/>
                <a:chExt cx="1433989" cy="747822"/>
              </a:xfrm>
            </p:grpSpPr>
            <p:sp>
              <p:nvSpPr>
                <p:cNvPr id="14" name="Oval 13"/>
                <p:cNvSpPr/>
                <p:nvPr/>
              </p:nvSpPr>
              <p:spPr>
                <a:xfrm>
                  <a:off x="785616" y="1213067"/>
                  <a:ext cx="1433989" cy="74782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5" name="Oval 14"/>
                <p:cNvSpPr/>
                <p:nvPr/>
              </p:nvSpPr>
              <p:spPr>
                <a:xfrm>
                  <a:off x="1180287" y="1298179"/>
                  <a:ext cx="644646" cy="5775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p:nvPr/>
              </p:nvSpPr>
              <p:spPr>
                <a:xfrm>
                  <a:off x="1264656" y="1389623"/>
                  <a:ext cx="475118" cy="425703"/>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grpSp>
            <p:nvGrpSpPr>
              <p:cNvPr id="10" name="Group 9"/>
              <p:cNvGrpSpPr/>
              <p:nvPr/>
            </p:nvGrpSpPr>
            <p:grpSpPr>
              <a:xfrm>
                <a:off x="7912967" y="1994882"/>
                <a:ext cx="839776" cy="437941"/>
                <a:chOff x="785616" y="1213067"/>
                <a:chExt cx="1433989" cy="747822"/>
              </a:xfrm>
            </p:grpSpPr>
            <p:sp>
              <p:nvSpPr>
                <p:cNvPr id="11" name="Oval 10"/>
                <p:cNvSpPr/>
                <p:nvPr/>
              </p:nvSpPr>
              <p:spPr>
                <a:xfrm>
                  <a:off x="785616" y="1213067"/>
                  <a:ext cx="1433989" cy="74782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2" name="Oval 11"/>
                <p:cNvSpPr/>
                <p:nvPr/>
              </p:nvSpPr>
              <p:spPr>
                <a:xfrm>
                  <a:off x="1180287" y="1298179"/>
                  <a:ext cx="644646" cy="5775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p:nvSpPr>
              <p:spPr>
                <a:xfrm>
                  <a:off x="1264656" y="1389623"/>
                  <a:ext cx="475118" cy="425703"/>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grpSp>
        <p:sp>
          <p:nvSpPr>
            <p:cNvPr id="8" name="TextBox 7"/>
            <p:cNvSpPr txBox="1"/>
            <p:nvPr/>
          </p:nvSpPr>
          <p:spPr>
            <a:xfrm>
              <a:off x="6647148" y="1361189"/>
              <a:ext cx="1990031" cy="584776"/>
            </a:xfrm>
            <a:prstGeom prst="rect">
              <a:avLst/>
            </a:prstGeom>
            <a:noFill/>
          </p:spPr>
          <p:txBody>
            <a:bodyPr wrap="square" rtlCol="0" anchor="ctr" anchorCtr="0">
              <a:spAutoFit/>
            </a:bodyPr>
            <a:lstStyle/>
            <a:p>
              <a:r>
                <a:rPr lang="en-US" sz="3200" dirty="0" smtClean="0"/>
                <a:t>Observer</a:t>
              </a:r>
              <a:endParaRPr lang="en-US" sz="3200" dirty="0"/>
            </a:p>
          </p:txBody>
        </p:sp>
      </p:grpSp>
      <p:sp>
        <p:nvSpPr>
          <p:cNvPr id="29" name="TextBox 28"/>
          <p:cNvSpPr txBox="1"/>
          <p:nvPr/>
        </p:nvSpPr>
        <p:spPr>
          <a:xfrm>
            <a:off x="1011837" y="5465566"/>
            <a:ext cx="2758124" cy="461665"/>
          </a:xfrm>
          <a:prstGeom prst="rect">
            <a:avLst/>
          </a:prstGeom>
          <a:noFill/>
        </p:spPr>
        <p:txBody>
          <a:bodyPr wrap="none" rtlCol="0">
            <a:spAutoFit/>
          </a:bodyPr>
          <a:lstStyle/>
          <a:p>
            <a:r>
              <a:rPr lang="en-US" sz="2400" dirty="0" smtClean="0"/>
              <a:t>P</a:t>
            </a:r>
            <a:r>
              <a:rPr lang="en-US" baseline="-25000" dirty="0" smtClean="0"/>
              <a:t>1</a:t>
            </a:r>
            <a:r>
              <a:rPr lang="en-US" sz="2400" dirty="0" smtClean="0"/>
              <a:t> = (Color, silver)</a:t>
            </a:r>
            <a:endParaRPr lang="en-US" sz="2400" dirty="0"/>
          </a:p>
        </p:txBody>
      </p:sp>
      <p:sp>
        <p:nvSpPr>
          <p:cNvPr id="30" name="TextBox 29"/>
          <p:cNvSpPr txBox="1"/>
          <p:nvPr/>
        </p:nvSpPr>
        <p:spPr>
          <a:xfrm>
            <a:off x="5357586" y="5465566"/>
            <a:ext cx="2758124" cy="461665"/>
          </a:xfrm>
          <a:prstGeom prst="rect">
            <a:avLst/>
          </a:prstGeom>
          <a:noFill/>
        </p:spPr>
        <p:txBody>
          <a:bodyPr wrap="none" rtlCol="0">
            <a:spAutoFit/>
          </a:bodyPr>
          <a:lstStyle/>
          <a:p>
            <a:pPr lvl="0"/>
            <a:r>
              <a:rPr lang="en-US" sz="2400" dirty="0" smtClean="0">
                <a:solidFill>
                  <a:prstClr val="black"/>
                </a:solidFill>
              </a:rPr>
              <a:t>P</a:t>
            </a:r>
            <a:r>
              <a:rPr lang="en-US" baseline="-25000" dirty="0" smtClean="0">
                <a:solidFill>
                  <a:prstClr val="black"/>
                </a:solidFill>
              </a:rPr>
              <a:t>2</a:t>
            </a:r>
            <a:r>
              <a:rPr lang="en-US" sz="2400" dirty="0" smtClean="0">
                <a:solidFill>
                  <a:prstClr val="black"/>
                </a:solidFill>
              </a:rPr>
              <a:t> </a:t>
            </a:r>
            <a:r>
              <a:rPr lang="en-US" sz="2400" dirty="0">
                <a:solidFill>
                  <a:prstClr val="black"/>
                </a:solidFill>
              </a:rPr>
              <a:t>= (Color, silver)</a:t>
            </a:r>
          </a:p>
        </p:txBody>
      </p:sp>
      <p:sp>
        <p:nvSpPr>
          <p:cNvPr id="18" name="Slide Number Placeholder 17"/>
          <p:cNvSpPr>
            <a:spLocks noGrp="1"/>
          </p:cNvSpPr>
          <p:nvPr>
            <p:ph type="sldNum" sz="quarter" idx="12"/>
          </p:nvPr>
        </p:nvSpPr>
        <p:spPr/>
        <p:txBody>
          <a:bodyPr/>
          <a:lstStyle/>
          <a:p>
            <a:fld id="{E3981485-6142-644C-AB0F-5A9188E1EB0B}" type="slidenum">
              <a:rPr lang="en-US" smtClean="0"/>
              <a:t>26</a:t>
            </a:fld>
            <a:endParaRPr lang="en-US" dirty="0"/>
          </a:p>
        </p:txBody>
      </p:sp>
    </p:spTree>
    <p:extLst>
      <p:ext uri="{BB962C8B-B14F-4D97-AF65-F5344CB8AC3E}">
        <p14:creationId xmlns:p14="http://schemas.microsoft.com/office/powerpoint/2010/main" val="215025927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Observability Theorem</a:t>
            </a:r>
            <a:endParaRPr lang="en-US" dirty="0"/>
          </a:p>
        </p:txBody>
      </p:sp>
      <p:pic>
        <p:nvPicPr>
          <p:cNvPr id="4" name="Picture 3"/>
          <p:cNvPicPr>
            <a:picLocks noChangeAspect="1"/>
          </p:cNvPicPr>
          <p:nvPr/>
        </p:nvPicPr>
        <p:blipFill>
          <a:blip r:embed="rId3"/>
          <a:stretch>
            <a:fillRect/>
          </a:stretch>
        </p:blipFill>
        <p:spPr>
          <a:xfrm>
            <a:off x="449676" y="3469697"/>
            <a:ext cx="3882447" cy="2077109"/>
          </a:xfrm>
          <a:prstGeom prst="rect">
            <a:avLst/>
          </a:prstGeom>
        </p:spPr>
      </p:pic>
      <p:pic>
        <p:nvPicPr>
          <p:cNvPr id="5" name="Picture 4"/>
          <p:cNvPicPr>
            <a:picLocks noChangeAspect="1"/>
          </p:cNvPicPr>
          <p:nvPr/>
        </p:nvPicPr>
        <p:blipFill>
          <a:blip r:embed="rId3">
            <a:alphaModFix/>
          </a:blip>
          <a:stretch>
            <a:fillRect/>
          </a:stretch>
        </p:blipFill>
        <p:spPr>
          <a:xfrm>
            <a:off x="4795425" y="3469697"/>
            <a:ext cx="3882447" cy="2077109"/>
          </a:xfrm>
          <a:prstGeom prst="rect">
            <a:avLst/>
          </a:prstGeom>
        </p:spPr>
      </p:pic>
      <p:cxnSp>
        <p:nvCxnSpPr>
          <p:cNvPr id="29" name="Straight Connector 28"/>
          <p:cNvCxnSpPr/>
          <p:nvPr/>
        </p:nvCxnSpPr>
        <p:spPr>
          <a:xfrm flipV="1">
            <a:off x="4572000" y="1143000"/>
            <a:ext cx="0" cy="4403806"/>
          </a:xfrm>
          <a:prstGeom prst="line">
            <a:avLst/>
          </a:prstGeom>
          <a:ln w="76200" cmpd="sng">
            <a:solidFill>
              <a:srgbClr val="000000"/>
            </a:solidFill>
          </a:ln>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1311330" y="1562460"/>
            <a:ext cx="2159139" cy="1071634"/>
            <a:chOff x="6562594" y="1361189"/>
            <a:chExt cx="2159139" cy="1071634"/>
          </a:xfrm>
        </p:grpSpPr>
        <p:grpSp>
          <p:nvGrpSpPr>
            <p:cNvPr id="7" name="Group 6"/>
            <p:cNvGrpSpPr/>
            <p:nvPr/>
          </p:nvGrpSpPr>
          <p:grpSpPr>
            <a:xfrm>
              <a:off x="6562594" y="1990878"/>
              <a:ext cx="2159139" cy="441945"/>
              <a:chOff x="6593604" y="1990878"/>
              <a:chExt cx="2159139" cy="441945"/>
            </a:xfrm>
          </p:grpSpPr>
          <p:grpSp>
            <p:nvGrpSpPr>
              <p:cNvPr id="9" name="Group 8"/>
              <p:cNvGrpSpPr/>
              <p:nvPr/>
            </p:nvGrpSpPr>
            <p:grpSpPr>
              <a:xfrm>
                <a:off x="6593604" y="1990878"/>
                <a:ext cx="839776" cy="437941"/>
                <a:chOff x="785616" y="1213067"/>
                <a:chExt cx="1433989" cy="747822"/>
              </a:xfrm>
            </p:grpSpPr>
            <p:sp>
              <p:nvSpPr>
                <p:cNvPr id="14" name="Oval 13"/>
                <p:cNvSpPr/>
                <p:nvPr/>
              </p:nvSpPr>
              <p:spPr>
                <a:xfrm>
                  <a:off x="785616" y="1213067"/>
                  <a:ext cx="1433989" cy="74782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5" name="Oval 14"/>
                <p:cNvSpPr/>
                <p:nvPr/>
              </p:nvSpPr>
              <p:spPr>
                <a:xfrm>
                  <a:off x="1180287" y="1298179"/>
                  <a:ext cx="644646" cy="5775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p:nvPr/>
              </p:nvSpPr>
              <p:spPr>
                <a:xfrm>
                  <a:off x="1264656" y="1389623"/>
                  <a:ext cx="475118" cy="425703"/>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grpSp>
            <p:nvGrpSpPr>
              <p:cNvPr id="10" name="Group 9"/>
              <p:cNvGrpSpPr/>
              <p:nvPr/>
            </p:nvGrpSpPr>
            <p:grpSpPr>
              <a:xfrm>
                <a:off x="7912967" y="1994882"/>
                <a:ext cx="839776" cy="437941"/>
                <a:chOff x="785616" y="1213067"/>
                <a:chExt cx="1433989" cy="747822"/>
              </a:xfrm>
            </p:grpSpPr>
            <p:sp>
              <p:nvSpPr>
                <p:cNvPr id="11" name="Oval 10"/>
                <p:cNvSpPr/>
                <p:nvPr/>
              </p:nvSpPr>
              <p:spPr>
                <a:xfrm>
                  <a:off x="785616" y="1213067"/>
                  <a:ext cx="1433989" cy="74782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2" name="Oval 11"/>
                <p:cNvSpPr/>
                <p:nvPr/>
              </p:nvSpPr>
              <p:spPr>
                <a:xfrm>
                  <a:off x="1180287" y="1298179"/>
                  <a:ext cx="644646" cy="57759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p:nvSpPr>
              <p:spPr>
                <a:xfrm>
                  <a:off x="1264656" y="1389623"/>
                  <a:ext cx="475118" cy="425703"/>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grpSp>
        <p:sp>
          <p:nvSpPr>
            <p:cNvPr id="8" name="TextBox 7"/>
            <p:cNvSpPr txBox="1"/>
            <p:nvPr/>
          </p:nvSpPr>
          <p:spPr>
            <a:xfrm>
              <a:off x="6647148" y="1361189"/>
              <a:ext cx="1990031" cy="584776"/>
            </a:xfrm>
            <a:prstGeom prst="rect">
              <a:avLst/>
            </a:prstGeom>
            <a:noFill/>
          </p:spPr>
          <p:txBody>
            <a:bodyPr wrap="square" rtlCol="0" anchor="ctr" anchorCtr="0">
              <a:spAutoFit/>
            </a:bodyPr>
            <a:lstStyle/>
            <a:p>
              <a:r>
                <a:rPr lang="en-US" sz="3200" dirty="0" smtClean="0"/>
                <a:t>Observer</a:t>
              </a:r>
              <a:endParaRPr lang="en-US" sz="3200" dirty="0"/>
            </a:p>
          </p:txBody>
        </p:sp>
      </p:grpSp>
      <p:sp>
        <p:nvSpPr>
          <p:cNvPr id="32" name="TextBox 31"/>
          <p:cNvSpPr txBox="1"/>
          <p:nvPr/>
        </p:nvSpPr>
        <p:spPr>
          <a:xfrm>
            <a:off x="1618893" y="5900362"/>
            <a:ext cx="1544012" cy="461665"/>
          </a:xfrm>
          <a:prstGeom prst="rect">
            <a:avLst/>
          </a:prstGeom>
          <a:noFill/>
        </p:spPr>
        <p:txBody>
          <a:bodyPr wrap="none" rtlCol="0">
            <a:spAutoFit/>
          </a:bodyPr>
          <a:lstStyle/>
          <a:p>
            <a:r>
              <a:rPr lang="en-US" sz="2400" dirty="0" smtClean="0"/>
              <a:t>P</a:t>
            </a:r>
            <a:r>
              <a:rPr lang="en-US" sz="2400" baseline="-25000" dirty="0" smtClean="0"/>
              <a:t>1</a:t>
            </a:r>
            <a:r>
              <a:rPr lang="en-US" sz="2400" dirty="0" smtClean="0"/>
              <a:t> = silver</a:t>
            </a:r>
            <a:endParaRPr lang="en-US" sz="2400" dirty="0"/>
          </a:p>
        </p:txBody>
      </p:sp>
      <p:sp>
        <p:nvSpPr>
          <p:cNvPr id="33" name="TextBox 32"/>
          <p:cNvSpPr txBox="1"/>
          <p:nvPr/>
        </p:nvSpPr>
        <p:spPr>
          <a:xfrm>
            <a:off x="6227009" y="5929582"/>
            <a:ext cx="1019279" cy="461665"/>
          </a:xfrm>
          <a:prstGeom prst="rect">
            <a:avLst/>
          </a:prstGeom>
          <a:noFill/>
        </p:spPr>
        <p:txBody>
          <a:bodyPr wrap="none" rtlCol="0">
            <a:spAutoFit/>
          </a:bodyPr>
          <a:lstStyle/>
          <a:p>
            <a:r>
              <a:rPr lang="en-US" sz="2400" dirty="0" smtClean="0"/>
              <a:t>P</a:t>
            </a:r>
            <a:r>
              <a:rPr lang="en-US" sz="2400" baseline="-25000" dirty="0" smtClean="0"/>
              <a:t>2</a:t>
            </a:r>
            <a:r>
              <a:rPr lang="en-US" sz="2400" dirty="0" smtClean="0"/>
              <a:t> = ?</a:t>
            </a:r>
            <a:endParaRPr lang="en-US" sz="2400" dirty="0"/>
          </a:p>
        </p:txBody>
      </p:sp>
      <p:sp>
        <p:nvSpPr>
          <p:cNvPr id="34" name="Rectangle 33"/>
          <p:cNvSpPr/>
          <p:nvPr/>
        </p:nvSpPr>
        <p:spPr>
          <a:xfrm>
            <a:off x="4795425" y="3469697"/>
            <a:ext cx="3882447" cy="2077109"/>
          </a:xfrm>
          <a:prstGeom prst="rect">
            <a:avLst/>
          </a:prstGeom>
          <a:solidFill>
            <a:schemeClr val="tx1">
              <a:alpha val="53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17" name="Slide Number Placeholder 16"/>
          <p:cNvSpPr>
            <a:spLocks noGrp="1"/>
          </p:cNvSpPr>
          <p:nvPr>
            <p:ph type="sldNum" sz="quarter" idx="12"/>
          </p:nvPr>
        </p:nvSpPr>
        <p:spPr/>
        <p:txBody>
          <a:bodyPr/>
          <a:lstStyle/>
          <a:p>
            <a:fld id="{E3981485-6142-644C-AB0F-5A9188E1EB0B}" type="slidenum">
              <a:rPr lang="en-US" smtClean="0"/>
              <a:t>27</a:t>
            </a:fld>
            <a:endParaRPr lang="en-US" dirty="0"/>
          </a:p>
        </p:txBody>
      </p:sp>
    </p:spTree>
    <p:extLst>
      <p:ext uri="{BB962C8B-B14F-4D97-AF65-F5344CB8AC3E}">
        <p14:creationId xmlns:p14="http://schemas.microsoft.com/office/powerpoint/2010/main" val="204483447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Uniqueness Theorem</a:t>
            </a:r>
            <a:endParaRPr lang="en-US" dirty="0"/>
          </a:p>
        </p:txBody>
      </p:sp>
      <p:pic>
        <p:nvPicPr>
          <p:cNvPr id="5" name="Picture 4"/>
          <p:cNvPicPr>
            <a:picLocks noChangeAspect="1"/>
          </p:cNvPicPr>
          <p:nvPr/>
        </p:nvPicPr>
        <p:blipFill>
          <a:blip r:embed="rId3"/>
          <a:stretch>
            <a:fillRect/>
          </a:stretch>
        </p:blipFill>
        <p:spPr>
          <a:xfrm>
            <a:off x="4795425" y="1447374"/>
            <a:ext cx="3882447" cy="2077109"/>
          </a:xfrm>
          <a:prstGeom prst="rect">
            <a:avLst/>
          </a:prstGeom>
        </p:spPr>
      </p:pic>
      <p:grpSp>
        <p:nvGrpSpPr>
          <p:cNvPr id="12" name="Group 11"/>
          <p:cNvGrpSpPr/>
          <p:nvPr/>
        </p:nvGrpSpPr>
        <p:grpSpPr>
          <a:xfrm>
            <a:off x="449676" y="1447374"/>
            <a:ext cx="3882447" cy="2077109"/>
            <a:chOff x="449676" y="1447374"/>
            <a:chExt cx="3882447" cy="2077109"/>
          </a:xfrm>
        </p:grpSpPr>
        <p:pic>
          <p:nvPicPr>
            <p:cNvPr id="4" name="Picture 3"/>
            <p:cNvPicPr>
              <a:picLocks noChangeAspect="1"/>
            </p:cNvPicPr>
            <p:nvPr/>
          </p:nvPicPr>
          <p:blipFill>
            <a:blip r:embed="rId3"/>
            <a:stretch>
              <a:fillRect/>
            </a:stretch>
          </p:blipFill>
          <p:spPr>
            <a:xfrm>
              <a:off x="449676" y="1447374"/>
              <a:ext cx="3882447" cy="2077109"/>
            </a:xfrm>
            <a:prstGeom prst="rect">
              <a:avLst/>
            </a:prstGeom>
          </p:spPr>
        </p:pic>
        <p:sp>
          <p:nvSpPr>
            <p:cNvPr id="8" name="Oval 7"/>
            <p:cNvSpPr/>
            <p:nvPr/>
          </p:nvSpPr>
          <p:spPr>
            <a:xfrm rot="20931225">
              <a:off x="2900338" y="2411134"/>
              <a:ext cx="506272" cy="368963"/>
            </a:xfrm>
            <a:prstGeom prst="ellipse">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 name="Picture 8"/>
          <p:cNvPicPr>
            <a:picLocks noChangeAspect="1"/>
          </p:cNvPicPr>
          <p:nvPr/>
        </p:nvPicPr>
        <p:blipFill>
          <a:blip r:embed="rId4"/>
          <a:stretch>
            <a:fillRect/>
          </a:stretch>
        </p:blipFill>
        <p:spPr>
          <a:xfrm>
            <a:off x="898072" y="6400800"/>
            <a:ext cx="7347857" cy="457200"/>
          </a:xfrm>
          <a:prstGeom prst="rect">
            <a:avLst/>
          </a:prstGeom>
        </p:spPr>
      </p:pic>
      <p:sp>
        <p:nvSpPr>
          <p:cNvPr id="10" name="TextBox 9"/>
          <p:cNvSpPr txBox="1"/>
          <p:nvPr/>
        </p:nvSpPr>
        <p:spPr>
          <a:xfrm>
            <a:off x="1167497" y="4543611"/>
            <a:ext cx="2446804" cy="461665"/>
          </a:xfrm>
          <a:prstGeom prst="rect">
            <a:avLst/>
          </a:prstGeom>
          <a:noFill/>
        </p:spPr>
        <p:txBody>
          <a:bodyPr wrap="none" rtlCol="0">
            <a:spAutoFit/>
          </a:bodyPr>
          <a:lstStyle/>
          <a:p>
            <a:r>
              <a:rPr lang="en-US" sz="2400" dirty="0" smtClean="0"/>
              <a:t>P</a:t>
            </a:r>
            <a:r>
              <a:rPr lang="en-US" sz="2400" baseline="-25000" dirty="0" smtClean="0"/>
              <a:t>yellow</a:t>
            </a:r>
            <a:r>
              <a:rPr lang="en-US" sz="2400" dirty="0" smtClean="0"/>
              <a:t> </a:t>
            </a:r>
            <a:r>
              <a:rPr lang="en-US" sz="2400" baseline="-25000" dirty="0" smtClean="0"/>
              <a:t>spot</a:t>
            </a:r>
            <a:r>
              <a:rPr lang="en-US" sz="2400" dirty="0" smtClean="0"/>
              <a:t> = true</a:t>
            </a:r>
            <a:endParaRPr lang="en-US" sz="2400" dirty="0"/>
          </a:p>
        </p:txBody>
      </p:sp>
      <p:sp>
        <p:nvSpPr>
          <p:cNvPr id="11" name="TextBox 10"/>
          <p:cNvSpPr txBox="1"/>
          <p:nvPr/>
        </p:nvSpPr>
        <p:spPr>
          <a:xfrm>
            <a:off x="5461249" y="4543611"/>
            <a:ext cx="2550798" cy="461665"/>
          </a:xfrm>
          <a:prstGeom prst="rect">
            <a:avLst/>
          </a:prstGeom>
          <a:noFill/>
        </p:spPr>
        <p:txBody>
          <a:bodyPr wrap="none" rtlCol="0">
            <a:spAutoFit/>
          </a:bodyPr>
          <a:lstStyle/>
          <a:p>
            <a:r>
              <a:rPr lang="en-US" sz="2400" dirty="0" smtClean="0"/>
              <a:t>P</a:t>
            </a:r>
            <a:r>
              <a:rPr lang="en-US" sz="2400" baseline="-25000" dirty="0" smtClean="0"/>
              <a:t>yellow</a:t>
            </a:r>
            <a:r>
              <a:rPr lang="en-US" sz="2400" dirty="0" smtClean="0"/>
              <a:t> </a:t>
            </a:r>
            <a:r>
              <a:rPr lang="en-US" sz="2400" baseline="-25000" dirty="0" smtClean="0"/>
              <a:t>spot</a:t>
            </a:r>
            <a:r>
              <a:rPr lang="en-US" sz="2400" dirty="0" smtClean="0"/>
              <a:t> = false</a:t>
            </a:r>
            <a:endParaRPr lang="en-US" sz="2400" dirty="0"/>
          </a:p>
        </p:txBody>
      </p:sp>
      <p:sp>
        <p:nvSpPr>
          <p:cNvPr id="6" name="Slide Number Placeholder 5"/>
          <p:cNvSpPr>
            <a:spLocks noGrp="1"/>
          </p:cNvSpPr>
          <p:nvPr>
            <p:ph type="sldNum" sz="quarter" idx="12"/>
          </p:nvPr>
        </p:nvSpPr>
        <p:spPr/>
        <p:txBody>
          <a:bodyPr/>
          <a:lstStyle/>
          <a:p>
            <a:fld id="{E3981485-6142-644C-AB0F-5A9188E1EB0B}" type="slidenum">
              <a:rPr lang="en-US" smtClean="0"/>
              <a:t>28</a:t>
            </a:fld>
            <a:endParaRPr lang="en-US" dirty="0"/>
          </a:p>
        </p:txBody>
      </p:sp>
    </p:spTree>
    <p:extLst>
      <p:ext uri="{BB962C8B-B14F-4D97-AF65-F5344CB8AC3E}">
        <p14:creationId xmlns:p14="http://schemas.microsoft.com/office/powerpoint/2010/main" val="296340146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a:xfrm>
            <a:off x="0" y="545352"/>
            <a:ext cx="9144000" cy="6312647"/>
          </a:xfrm>
        </p:spPr>
        <p:txBody>
          <a:bodyPr lIns="91440">
            <a:normAutofit/>
          </a:bodyPr>
          <a:lstStyle/>
          <a:p>
            <a:pPr algn="l"/>
            <a:r>
              <a:rPr lang="en-US" sz="1600" dirty="0" smtClean="0">
                <a:solidFill>
                  <a:schemeClr val="bg1">
                    <a:lumMod val="75000"/>
                  </a:schemeClr>
                </a:solidFill>
              </a:rPr>
              <a:t>Trust </a:t>
            </a:r>
            <a:r>
              <a:rPr lang="en-US" sz="1600" dirty="0">
                <a:solidFill>
                  <a:schemeClr val="bg1">
                    <a:lumMod val="75000"/>
                  </a:schemeClr>
                </a:solidFill>
              </a:rPr>
              <a:t>and Anonymity Problems</a:t>
            </a:r>
          </a:p>
          <a:p>
            <a:pPr algn="l"/>
            <a:endParaRPr lang="en-US" sz="1600" dirty="0"/>
          </a:p>
          <a:p>
            <a:pPr algn="l"/>
            <a:r>
              <a:rPr lang="en-US" sz="1600" dirty="0">
                <a:solidFill>
                  <a:schemeClr val="bg1">
                    <a:lumMod val="75000"/>
                  </a:schemeClr>
                </a:solidFill>
              </a:rPr>
              <a:t>Property-Based Identities</a:t>
            </a:r>
          </a:p>
          <a:p>
            <a:pPr algn="l"/>
            <a:endParaRPr lang="en-US" sz="1600" dirty="0"/>
          </a:p>
          <a:p>
            <a:pPr algn="l"/>
            <a:r>
              <a:rPr lang="en-US" sz="1600" dirty="0">
                <a:solidFill>
                  <a:schemeClr val="bg1">
                    <a:lumMod val="75000"/>
                  </a:schemeClr>
                </a:solidFill>
              </a:rPr>
              <a:t>Distinguishing Identities</a:t>
            </a:r>
          </a:p>
          <a:p>
            <a:pPr algn="l"/>
            <a:endParaRPr lang="en-US" sz="1600" b="1" dirty="0">
              <a:solidFill>
                <a:srgbClr val="FF0000"/>
              </a:solidFill>
            </a:endParaRPr>
          </a:p>
          <a:p>
            <a:pPr algn="l"/>
            <a:r>
              <a:rPr lang="en-US" sz="1600" b="1" dirty="0">
                <a:solidFill>
                  <a:srgbClr val="FF0000"/>
                </a:solidFill>
              </a:rPr>
              <a:t>Relative Anonymity</a:t>
            </a:r>
          </a:p>
          <a:p>
            <a:pPr algn="l"/>
            <a:endParaRPr lang="en-US" sz="1600" dirty="0"/>
          </a:p>
          <a:p>
            <a:pPr algn="l"/>
            <a:r>
              <a:rPr lang="en-US" sz="1600" dirty="0" smtClean="0"/>
              <a:t>Property-Based Attacks</a:t>
            </a:r>
            <a:endParaRPr lang="en-US" sz="1600" dirty="0"/>
          </a:p>
          <a:p>
            <a:pPr algn="l"/>
            <a:endParaRPr lang="en-US" sz="1600" dirty="0" smtClean="0"/>
          </a:p>
          <a:p>
            <a:pPr algn="l"/>
            <a:r>
              <a:rPr lang="en-US" sz="1600" dirty="0" smtClean="0"/>
              <a:t>Using the Solar Trust Model to Validate Identity Properties</a:t>
            </a:r>
            <a:endParaRPr lang="en-US" sz="1600" dirty="0"/>
          </a:p>
          <a:p>
            <a:pPr algn="l"/>
            <a:endParaRPr lang="en-US" sz="1600" dirty="0"/>
          </a:p>
          <a:p>
            <a:pPr algn="l"/>
            <a:r>
              <a:rPr lang="en-US" sz="1600" dirty="0" smtClean="0"/>
              <a:t>Future Work</a:t>
            </a:r>
            <a:endParaRPr lang="en-US" sz="1600" dirty="0"/>
          </a:p>
          <a:p>
            <a:pPr algn="l"/>
            <a:endParaRPr lang="en-US" sz="1600" dirty="0"/>
          </a:p>
          <a:p>
            <a:pPr algn="l"/>
            <a:r>
              <a:rPr lang="en-US" sz="1600" dirty="0" smtClean="0"/>
              <a:t>Conclusion and Questions</a:t>
            </a:r>
            <a:endParaRPr lang="en-US" sz="1600" dirty="0"/>
          </a:p>
        </p:txBody>
      </p:sp>
      <p:sp>
        <p:nvSpPr>
          <p:cNvPr id="7"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smtClean="0">
                <a:solidFill>
                  <a:schemeClr val="bg1"/>
                </a:solidFill>
              </a:rPr>
              <a:t>Presentation Outline</a:t>
            </a:r>
            <a:endParaRPr lang="en-US" dirty="0">
              <a:solidFill>
                <a:schemeClr val="bg1"/>
              </a:solidFill>
            </a:endParaRPr>
          </a:p>
        </p:txBody>
      </p:sp>
      <p:sp>
        <p:nvSpPr>
          <p:cNvPr id="2" name="Slide Number Placeholder 1"/>
          <p:cNvSpPr>
            <a:spLocks noGrp="1"/>
          </p:cNvSpPr>
          <p:nvPr>
            <p:ph type="sldNum" sz="quarter" idx="12"/>
          </p:nvPr>
        </p:nvSpPr>
        <p:spPr/>
        <p:txBody>
          <a:bodyPr/>
          <a:lstStyle/>
          <a:p>
            <a:fld id="{A7E347E3-C33F-6F47-AC47-1BCADEE5EFCC}" type="slidenum">
              <a:rPr lang="en-US" smtClean="0"/>
              <a:t>29</a:t>
            </a:fld>
            <a:endParaRPr lang="en-US" dirty="0"/>
          </a:p>
        </p:txBody>
      </p:sp>
    </p:spTree>
    <p:extLst>
      <p:ext uri="{BB962C8B-B14F-4D97-AF65-F5344CB8AC3E}">
        <p14:creationId xmlns:p14="http://schemas.microsoft.com/office/powerpoint/2010/main" val="84015376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Dissertation Research Plan</a:t>
            </a:r>
            <a:endParaRPr lang="en-US" dirty="0"/>
          </a:p>
        </p:txBody>
      </p:sp>
      <p:sp>
        <p:nvSpPr>
          <p:cNvPr id="5" name="Slide Number Placeholder 4"/>
          <p:cNvSpPr>
            <a:spLocks noGrp="1"/>
          </p:cNvSpPr>
          <p:nvPr>
            <p:ph type="sldNum" sz="quarter" idx="12"/>
          </p:nvPr>
        </p:nvSpPr>
        <p:spPr/>
        <p:txBody>
          <a:bodyPr/>
          <a:lstStyle/>
          <a:p>
            <a:fld id="{E3981485-6142-644C-AB0F-5A9188E1EB0B}" type="slidenum">
              <a:rPr lang="en-US" smtClean="0"/>
              <a:t>3</a:t>
            </a:fld>
            <a:endParaRPr lang="en-US" dirty="0"/>
          </a:p>
        </p:txBody>
      </p:sp>
      <p:sp>
        <p:nvSpPr>
          <p:cNvPr id="7" name="Text Box 8"/>
          <p:cNvSpPr txBox="1">
            <a:spLocks noChangeArrowheads="1"/>
          </p:cNvSpPr>
          <p:nvPr/>
        </p:nvSpPr>
        <p:spPr bwMode="auto">
          <a:xfrm>
            <a:off x="0" y="1283821"/>
            <a:ext cx="9144000" cy="5016758"/>
          </a:xfrm>
          <a:prstGeom prst="rect">
            <a:avLst/>
          </a:prstGeom>
          <a:noFill/>
          <a:ln w="9525">
            <a:noFill/>
            <a:miter lim="800000"/>
            <a:headEnd/>
            <a:tailEnd/>
          </a:ln>
        </p:spPr>
        <p:txBody>
          <a:bodyPr wrap="square">
            <a:prstTxWarp prst="textNoShape">
              <a:avLst/>
            </a:prstTxWarp>
            <a:spAutoFit/>
          </a:bodyPr>
          <a:lstStyle/>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r>
              <a:rPr lang="en-US" sz="2000" dirty="0" smtClean="0">
                <a:solidFill>
                  <a:srgbClr val="000000"/>
                </a:solidFill>
                <a:latin typeface="Century Gothic" charset="0"/>
                <a:ea typeface="Century Gothic" charset="0"/>
                <a:cs typeface="Century Gothic" charset="0"/>
              </a:rPr>
              <a:t>Exploration of identity within the Solar Trust Model led to new discoveries on relative anonymity and identity, and to 7 new classes of identity and anonymity attacks</a:t>
            </a:r>
          </a:p>
          <a:p>
            <a:endParaRPr lang="en-US" sz="2000" dirty="0">
              <a:solidFill>
                <a:srgbClr val="000000"/>
              </a:solidFill>
              <a:latin typeface="Century Gothic" charset="0"/>
              <a:ea typeface="Century Gothic" charset="0"/>
              <a:cs typeface="Century Gothic" charset="0"/>
            </a:endParaRPr>
          </a:p>
          <a:p>
            <a:r>
              <a:rPr lang="en-US" sz="2000" dirty="0" smtClean="0">
                <a:solidFill>
                  <a:srgbClr val="000000"/>
                </a:solidFill>
                <a:latin typeface="Century Gothic" charset="0"/>
                <a:ea typeface="Century Gothic" charset="0"/>
                <a:cs typeface="Century Gothic" charset="0"/>
              </a:rPr>
              <a:t>Plan:</a:t>
            </a:r>
          </a:p>
          <a:p>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Formalization of the Solar Trust Model</a:t>
            </a:r>
          </a:p>
          <a:p>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Ensuring the model’s resilience against implementation attacks through proofs and modifications</a:t>
            </a:r>
          </a:p>
          <a:p>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Development of a theoretical framework for identity and anonymity</a:t>
            </a:r>
          </a:p>
          <a:p>
            <a:endParaRPr lang="en-US" sz="2000" dirty="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Development new classes </a:t>
            </a:r>
            <a:r>
              <a:rPr lang="en-US" sz="2000" dirty="0">
                <a:solidFill>
                  <a:srgbClr val="000000"/>
                </a:solidFill>
                <a:latin typeface="Century Gothic" charset="0"/>
                <a:ea typeface="Century Gothic" charset="0"/>
                <a:cs typeface="Century Gothic" charset="0"/>
              </a:rPr>
              <a:t>of identity and </a:t>
            </a:r>
            <a:r>
              <a:rPr lang="en-US" sz="2000" dirty="0" smtClean="0">
                <a:solidFill>
                  <a:srgbClr val="000000"/>
                </a:solidFill>
                <a:latin typeface="Century Gothic" charset="0"/>
                <a:ea typeface="Century Gothic" charset="0"/>
                <a:cs typeface="Century Gothic" charset="0"/>
              </a:rPr>
              <a:t>anonymity attacks and countermeasures</a:t>
            </a:r>
          </a:p>
        </p:txBody>
      </p:sp>
    </p:spTree>
    <p:extLst>
      <p:ext uri="{BB962C8B-B14F-4D97-AF65-F5344CB8AC3E}">
        <p14:creationId xmlns:p14="http://schemas.microsoft.com/office/powerpoint/2010/main" val="385270143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Anonymity Models</a:t>
            </a:r>
            <a:endParaRPr lang="en-US" dirty="0"/>
          </a:p>
        </p:txBody>
      </p:sp>
      <p:sp>
        <p:nvSpPr>
          <p:cNvPr id="5" name="Slide Number Placeholder 4"/>
          <p:cNvSpPr>
            <a:spLocks noGrp="1"/>
          </p:cNvSpPr>
          <p:nvPr>
            <p:ph type="sldNum" sz="quarter" idx="12"/>
          </p:nvPr>
        </p:nvSpPr>
        <p:spPr/>
        <p:txBody>
          <a:bodyPr/>
          <a:lstStyle/>
          <a:p>
            <a:fld id="{E3981485-6142-644C-AB0F-5A9188E1EB0B}" type="slidenum">
              <a:rPr lang="en-US" smtClean="0"/>
              <a:t>30</a:t>
            </a:fld>
            <a:endParaRPr lang="en-US" dirty="0"/>
          </a:p>
        </p:txBody>
      </p:sp>
      <p:sp>
        <p:nvSpPr>
          <p:cNvPr id="6" name="Text Box 8"/>
          <p:cNvSpPr txBox="1">
            <a:spLocks noChangeArrowheads="1"/>
          </p:cNvSpPr>
          <p:nvPr/>
        </p:nvSpPr>
        <p:spPr bwMode="auto">
          <a:xfrm>
            <a:off x="0" y="1283821"/>
            <a:ext cx="9144000" cy="5324535"/>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000000"/>
                </a:solidFill>
                <a:latin typeface="Century Gothic" charset="0"/>
                <a:ea typeface="Century Gothic" charset="0"/>
                <a:cs typeface="Century Gothic" charset="0"/>
              </a:rPr>
              <a:t>Prior anonymity models assumed an entity was:</a:t>
            </a:r>
          </a:p>
          <a:p>
            <a:endParaRPr lang="en-US" sz="2000" dirty="0" smtClean="0">
              <a:solidFill>
                <a:srgbClr val="000000"/>
              </a:solidFill>
              <a:latin typeface="Century Gothic" charset="0"/>
              <a:ea typeface="Century Gothic" charset="0"/>
              <a:cs typeface="Century Gothic" charset="0"/>
            </a:endParaRPr>
          </a:p>
          <a:p>
            <a:pPr marL="800100" lvl="1" indent="-342900">
              <a:buFont typeface="Arial"/>
              <a:buChar char="•"/>
            </a:pPr>
            <a:r>
              <a:rPr lang="en-US" sz="2000" dirty="0" smtClean="0">
                <a:solidFill>
                  <a:srgbClr val="000000"/>
                </a:solidFill>
                <a:latin typeface="Century Gothic" charset="0"/>
                <a:ea typeface="Century Gothic" charset="0"/>
                <a:cs typeface="Century Gothic" charset="0"/>
              </a:rPr>
              <a:t>Either anonymous globally, or not at all</a:t>
            </a:r>
          </a:p>
          <a:p>
            <a:pPr marL="800100" lvl="1" indent="-342900">
              <a:buFont typeface="Arial"/>
              <a:buChar char="•"/>
            </a:pPr>
            <a:endParaRPr lang="en-US" sz="2000" dirty="0">
              <a:solidFill>
                <a:srgbClr val="000000"/>
              </a:solidFill>
              <a:latin typeface="Century Gothic" charset="0"/>
              <a:ea typeface="Century Gothic" charset="0"/>
              <a:cs typeface="Century Gothic" charset="0"/>
            </a:endParaRPr>
          </a:p>
          <a:p>
            <a:pPr marL="800100" lvl="1" indent="-342900">
              <a:buFont typeface="Arial"/>
              <a:buChar char="•"/>
            </a:pPr>
            <a:r>
              <a:rPr lang="en-US" sz="2000" dirty="0" smtClean="0">
                <a:solidFill>
                  <a:srgbClr val="000000"/>
                </a:solidFill>
                <a:latin typeface="Century Gothic" charset="0"/>
                <a:ea typeface="Century Gothic" charset="0"/>
                <a:cs typeface="Century Gothic" charset="0"/>
              </a:rPr>
              <a:t>Indistinguishable from other members of an anonymity set (a set of indistinguishable entities)</a:t>
            </a:r>
          </a:p>
          <a:p>
            <a:pPr marL="800100" lvl="1" indent="-342900">
              <a:buFont typeface="Arial"/>
              <a:buChar char="•"/>
            </a:pPr>
            <a:endParaRPr lang="en-US" sz="2000" dirty="0">
              <a:solidFill>
                <a:srgbClr val="000000"/>
              </a:solidFill>
              <a:latin typeface="Century Gothic" charset="0"/>
              <a:ea typeface="Century Gothic" charset="0"/>
              <a:cs typeface="Century Gothic" charset="0"/>
            </a:endParaRPr>
          </a:p>
          <a:p>
            <a:pPr marL="800100" lvl="1" indent="-342900">
              <a:buFont typeface="Arial"/>
              <a:buChar char="•"/>
            </a:pPr>
            <a:r>
              <a:rPr lang="en-US" sz="2000" dirty="0" smtClean="0">
                <a:solidFill>
                  <a:srgbClr val="000000"/>
                </a:solidFill>
                <a:latin typeface="Century Gothic" charset="0"/>
                <a:ea typeface="Century Gothic" charset="0"/>
                <a:cs typeface="Century Gothic" charset="0"/>
              </a:rPr>
              <a:t>Identifiable if k-anonymity is violated</a:t>
            </a:r>
          </a:p>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pPr marL="457200" indent="-457200">
              <a:buFont typeface="Arial"/>
              <a:buChar char="•"/>
            </a:pPr>
            <a:endParaRPr lang="en-US" sz="2000" dirty="0" smtClean="0">
              <a:solidFill>
                <a:srgbClr val="000000"/>
              </a:solidFill>
              <a:latin typeface="Century Gothic" charset="0"/>
              <a:ea typeface="Century Gothic" charset="0"/>
              <a:cs typeface="Century Gothic" charset="0"/>
            </a:endParaRPr>
          </a:p>
          <a:p>
            <a:r>
              <a:rPr lang="en-US" sz="2000" dirty="0" smtClean="0">
                <a:solidFill>
                  <a:srgbClr val="000000"/>
                </a:solidFill>
                <a:latin typeface="Century Gothic" charset="0"/>
                <a:ea typeface="Century Gothic" charset="0"/>
                <a:cs typeface="Century Gothic" charset="0"/>
              </a:rPr>
              <a:t>I developed a model (relative anonymity) where anonymity:</a:t>
            </a:r>
          </a:p>
          <a:p>
            <a:endParaRPr lang="en-US" sz="2000" dirty="0">
              <a:solidFill>
                <a:srgbClr val="000000"/>
              </a:solidFill>
              <a:latin typeface="Century Gothic" charset="0"/>
              <a:ea typeface="Century Gothic" charset="0"/>
              <a:cs typeface="Century Gothic" charset="0"/>
            </a:endParaRPr>
          </a:p>
          <a:p>
            <a:pPr marL="800100" lvl="1" indent="-342900">
              <a:buFont typeface="Arial"/>
              <a:buChar char="•"/>
            </a:pPr>
            <a:r>
              <a:rPr lang="en-US" sz="2000" dirty="0" smtClean="0">
                <a:solidFill>
                  <a:srgbClr val="000000"/>
                </a:solidFill>
                <a:latin typeface="Century Gothic" charset="0"/>
                <a:ea typeface="Century Gothic" charset="0"/>
                <a:cs typeface="Century Gothic" charset="0"/>
              </a:rPr>
              <a:t>Is relative to the observer</a:t>
            </a:r>
          </a:p>
          <a:p>
            <a:pPr marL="800100" lvl="1" indent="-342900">
              <a:buFont typeface="Arial"/>
              <a:buChar char="•"/>
            </a:pPr>
            <a:endParaRPr lang="en-US" sz="2000" dirty="0" smtClean="0">
              <a:solidFill>
                <a:srgbClr val="000000"/>
              </a:solidFill>
              <a:latin typeface="Century Gothic" charset="0"/>
              <a:ea typeface="Century Gothic" charset="0"/>
              <a:cs typeface="Century Gothic" charset="0"/>
            </a:endParaRPr>
          </a:p>
          <a:p>
            <a:pPr marL="800100" lvl="1" indent="-342900">
              <a:buFont typeface="Arial"/>
              <a:buChar char="•"/>
            </a:pPr>
            <a:r>
              <a:rPr lang="en-US" sz="2000" dirty="0" smtClean="0">
                <a:solidFill>
                  <a:srgbClr val="000000"/>
                </a:solidFill>
                <a:latin typeface="Century Gothic" charset="0"/>
                <a:ea typeface="Century Gothic" charset="0"/>
                <a:cs typeface="Century Gothic" charset="0"/>
              </a:rPr>
              <a:t>Depends on observable properties</a:t>
            </a:r>
          </a:p>
          <a:p>
            <a:pPr marL="800100" lvl="1" indent="-342900">
              <a:buFont typeface="Arial"/>
              <a:buChar char="•"/>
            </a:pPr>
            <a:endParaRPr lang="en-US" sz="2000" dirty="0">
              <a:solidFill>
                <a:srgbClr val="000000"/>
              </a:solidFill>
              <a:latin typeface="Century Gothic" charset="0"/>
              <a:ea typeface="Century Gothic" charset="0"/>
              <a:cs typeface="Century Gothic" charset="0"/>
            </a:endParaRPr>
          </a:p>
          <a:p>
            <a:pPr marL="800100" lvl="1" indent="-342900">
              <a:buFont typeface="Arial"/>
              <a:buChar char="•"/>
            </a:pPr>
            <a:r>
              <a:rPr lang="en-US" sz="2000" dirty="0" smtClean="0">
                <a:solidFill>
                  <a:srgbClr val="000000"/>
                </a:solidFill>
                <a:latin typeface="Century Gothic" charset="0"/>
                <a:ea typeface="Century Gothic" charset="0"/>
                <a:cs typeface="Century Gothic" charset="0"/>
              </a:rPr>
              <a:t>Varies with the identity being observed</a:t>
            </a:r>
            <a:endParaRPr lang="en-US" sz="2000" dirty="0">
              <a:solidFill>
                <a:srgbClr val="00000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53749910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a:t>
            </a:r>
            <a:endParaRPr lang="en-US" dirty="0"/>
          </a:p>
        </p:txBody>
      </p:sp>
      <p:sp>
        <p:nvSpPr>
          <p:cNvPr id="3" name="TextBox 2"/>
          <p:cNvSpPr txBox="1"/>
          <p:nvPr/>
        </p:nvSpPr>
        <p:spPr>
          <a:xfrm>
            <a:off x="2804404" y="2828836"/>
            <a:ext cx="3535192" cy="1938992"/>
          </a:xfrm>
          <a:prstGeom prst="rect">
            <a:avLst/>
          </a:prstGeom>
          <a:noFill/>
        </p:spPr>
        <p:txBody>
          <a:bodyPr wrap="none" rtlCol="0">
            <a:spAutoFit/>
          </a:bodyPr>
          <a:lstStyle/>
          <a:p>
            <a:pPr algn="ctr"/>
            <a:r>
              <a:rPr lang="en-US" sz="2400" dirty="0" smtClean="0"/>
              <a:t>Property = (key, value)</a:t>
            </a:r>
          </a:p>
          <a:p>
            <a:pPr algn="ctr"/>
            <a:endParaRPr lang="en-US" sz="2400" dirty="0"/>
          </a:p>
          <a:p>
            <a:pPr algn="ctr"/>
            <a:endParaRPr lang="en-US" sz="2400" dirty="0"/>
          </a:p>
          <a:p>
            <a:pPr algn="ctr"/>
            <a:endParaRPr lang="en-US" sz="2400" dirty="0" smtClean="0"/>
          </a:p>
          <a:p>
            <a:pPr algn="ctr"/>
            <a:r>
              <a:rPr lang="en-US" sz="2400" dirty="0" smtClean="0"/>
              <a:t>P</a:t>
            </a:r>
            <a:r>
              <a:rPr lang="en-US" sz="2400" baseline="-25000" dirty="0" smtClean="0"/>
              <a:t>1</a:t>
            </a:r>
            <a:r>
              <a:rPr lang="en-US" sz="2400" dirty="0" smtClean="0"/>
              <a:t> = (height, 65 cm)</a:t>
            </a:r>
            <a:endParaRPr lang="en-US" sz="2400" dirty="0"/>
          </a:p>
        </p:txBody>
      </p:sp>
      <p:sp>
        <p:nvSpPr>
          <p:cNvPr id="5" name="Slide Number Placeholder 4"/>
          <p:cNvSpPr>
            <a:spLocks noGrp="1"/>
          </p:cNvSpPr>
          <p:nvPr>
            <p:ph type="sldNum" sz="quarter" idx="12"/>
          </p:nvPr>
        </p:nvSpPr>
        <p:spPr/>
        <p:txBody>
          <a:bodyPr/>
          <a:lstStyle/>
          <a:p>
            <a:fld id="{E3981485-6142-644C-AB0F-5A9188E1EB0B}" type="slidenum">
              <a:rPr lang="en-US" smtClean="0"/>
              <a:t>31</a:t>
            </a:fld>
            <a:endParaRPr lang="en-US" dirty="0"/>
          </a:p>
        </p:txBody>
      </p:sp>
    </p:spTree>
    <p:extLst>
      <p:ext uri="{BB962C8B-B14F-4D97-AF65-F5344CB8AC3E}">
        <p14:creationId xmlns:p14="http://schemas.microsoft.com/office/powerpoint/2010/main" val="426073146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Observer</a:t>
            </a:r>
            <a:endParaRPr lang="en-US" dirty="0"/>
          </a:p>
        </p:txBody>
      </p:sp>
      <p:sp>
        <p:nvSpPr>
          <p:cNvPr id="14" name="Rectangle 13"/>
          <p:cNvSpPr/>
          <p:nvPr/>
        </p:nvSpPr>
        <p:spPr>
          <a:xfrm>
            <a:off x="411882" y="2817318"/>
            <a:ext cx="3293765" cy="3116238"/>
          </a:xfrm>
          <a:prstGeom prst="rect">
            <a:avLst/>
          </a:prstGeom>
        </p:spPr>
        <p:txBody>
          <a:bodyPr wrap="none">
            <a:spAutoFit/>
          </a:bodyPr>
          <a:lstStyle/>
          <a:p>
            <a:r>
              <a:rPr lang="en-US" dirty="0" smtClean="0"/>
              <a:t>Properties observed:</a:t>
            </a:r>
            <a:endParaRPr lang="en-US" dirty="0" smtClean="0">
              <a:effectLst/>
            </a:endParaRPr>
          </a:p>
          <a:p>
            <a:endParaRPr lang="en-US" dirty="0" smtClean="0"/>
          </a:p>
          <a:p>
            <a:pPr>
              <a:lnSpc>
                <a:spcPct val="150000"/>
              </a:lnSpc>
            </a:pPr>
            <a:r>
              <a:rPr lang="en-US" dirty="0" smtClean="0"/>
              <a:t>p</a:t>
            </a:r>
            <a:r>
              <a:rPr lang="en-US" baseline="-25000" dirty="0" smtClean="0"/>
              <a:t>1</a:t>
            </a:r>
            <a:r>
              <a:rPr lang="en-US" dirty="0" smtClean="0"/>
              <a:t> </a:t>
            </a:r>
            <a:r>
              <a:rPr lang="en-US" dirty="0"/>
              <a:t>= (make, Toyota)</a:t>
            </a:r>
            <a:br>
              <a:rPr lang="en-US" dirty="0"/>
            </a:br>
            <a:r>
              <a:rPr lang="en-US" dirty="0"/>
              <a:t>p</a:t>
            </a:r>
            <a:r>
              <a:rPr lang="en-US" baseline="-25000" dirty="0"/>
              <a:t>2</a:t>
            </a:r>
            <a:r>
              <a:rPr lang="en-US" dirty="0"/>
              <a:t> = (model, Prius)</a:t>
            </a:r>
            <a:br>
              <a:rPr lang="en-US" dirty="0"/>
            </a:br>
            <a:r>
              <a:rPr lang="en-US" dirty="0"/>
              <a:t>p</a:t>
            </a:r>
            <a:r>
              <a:rPr lang="en-US" baseline="-25000" dirty="0"/>
              <a:t>3</a:t>
            </a:r>
            <a:r>
              <a:rPr lang="en-US" dirty="0"/>
              <a:t> = (year, 2012)</a:t>
            </a:r>
            <a:br>
              <a:rPr lang="en-US" dirty="0"/>
            </a:br>
            <a:r>
              <a:rPr lang="en-US" dirty="0"/>
              <a:t>p</a:t>
            </a:r>
            <a:r>
              <a:rPr lang="en-US" baseline="-25000" dirty="0"/>
              <a:t>4</a:t>
            </a:r>
            <a:r>
              <a:rPr lang="en-US" dirty="0"/>
              <a:t> = (color, silver)</a:t>
            </a:r>
            <a:br>
              <a:rPr lang="en-US" dirty="0"/>
            </a:br>
            <a:r>
              <a:rPr lang="en-US" dirty="0"/>
              <a:t>p</a:t>
            </a:r>
            <a:r>
              <a:rPr lang="en-US" baseline="-25000" dirty="0"/>
              <a:t>5</a:t>
            </a:r>
            <a:r>
              <a:rPr lang="en-US" dirty="0"/>
              <a:t> = (registeredin, CA)</a:t>
            </a:r>
            <a:br>
              <a:rPr lang="en-US" dirty="0"/>
            </a:br>
            <a:r>
              <a:rPr lang="en-US" dirty="0"/>
              <a:t>p</a:t>
            </a:r>
            <a:r>
              <a:rPr lang="en-US" baseline="-25000" dirty="0"/>
              <a:t>6</a:t>
            </a:r>
            <a:r>
              <a:rPr lang="en-US" dirty="0"/>
              <a:t> = (licenseplate, ABC 123) </a:t>
            </a:r>
            <a:endParaRPr lang="en-US" dirty="0">
              <a:effectLst/>
            </a:endParaRPr>
          </a:p>
        </p:txBody>
      </p:sp>
      <p:sp>
        <p:nvSpPr>
          <p:cNvPr id="15" name="Rectangle 14"/>
          <p:cNvSpPr/>
          <p:nvPr/>
        </p:nvSpPr>
        <p:spPr>
          <a:xfrm>
            <a:off x="1802928" y="6396335"/>
            <a:ext cx="5538145" cy="461665"/>
          </a:xfrm>
          <a:prstGeom prst="rect">
            <a:avLst/>
          </a:prstGeom>
        </p:spPr>
        <p:txBody>
          <a:bodyPr wrap="none">
            <a:spAutoFit/>
          </a:bodyPr>
          <a:lstStyle/>
          <a:p>
            <a:r>
              <a:rPr lang="en-US" sz="2400" dirty="0" smtClean="0"/>
              <a:t>Observer reads properties of entities</a:t>
            </a:r>
            <a:endParaRPr lang="en-US" sz="2400" dirty="0">
              <a:effectLst/>
            </a:endParaRPr>
          </a:p>
        </p:txBody>
      </p:sp>
      <p:pic>
        <p:nvPicPr>
          <p:cNvPr id="16" name="Picture 15"/>
          <p:cNvPicPr>
            <a:picLocks noChangeAspect="1"/>
          </p:cNvPicPr>
          <p:nvPr/>
        </p:nvPicPr>
        <p:blipFill>
          <a:blip r:embed="rId3"/>
          <a:stretch>
            <a:fillRect/>
          </a:stretch>
        </p:blipFill>
        <p:spPr>
          <a:xfrm>
            <a:off x="4742014" y="3336883"/>
            <a:ext cx="3882447" cy="2077109"/>
          </a:xfrm>
          <a:prstGeom prst="rect">
            <a:avLst/>
          </a:prstGeom>
        </p:spPr>
      </p:pic>
      <p:grpSp>
        <p:nvGrpSpPr>
          <p:cNvPr id="28" name="Group 27"/>
          <p:cNvGrpSpPr/>
          <p:nvPr/>
        </p:nvGrpSpPr>
        <p:grpSpPr>
          <a:xfrm>
            <a:off x="5603668" y="1763731"/>
            <a:ext cx="2159139" cy="1071634"/>
            <a:chOff x="5603668" y="1763731"/>
            <a:chExt cx="2159139" cy="1071634"/>
          </a:xfrm>
        </p:grpSpPr>
        <p:sp>
          <p:nvSpPr>
            <p:cNvPr id="25" name="Oval 24"/>
            <p:cNvSpPr/>
            <p:nvPr/>
          </p:nvSpPr>
          <p:spPr>
            <a:xfrm>
              <a:off x="5603668" y="2393420"/>
              <a:ext cx="839776" cy="43794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6" name="Oval 25"/>
            <p:cNvSpPr/>
            <p:nvPr/>
          </p:nvSpPr>
          <p:spPr>
            <a:xfrm>
              <a:off x="5834796" y="2486168"/>
              <a:ext cx="377519" cy="3382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5884205" y="2539720"/>
              <a:ext cx="278240" cy="249301"/>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nvGrpSpPr>
            <p:cNvPr id="21" name="Group 20"/>
            <p:cNvGrpSpPr/>
            <p:nvPr/>
          </p:nvGrpSpPr>
          <p:grpSpPr>
            <a:xfrm>
              <a:off x="6923031" y="2397424"/>
              <a:ext cx="839776" cy="437941"/>
              <a:chOff x="785616" y="1213067"/>
              <a:chExt cx="1433989" cy="747822"/>
            </a:xfrm>
          </p:grpSpPr>
          <p:sp>
            <p:nvSpPr>
              <p:cNvPr id="22" name="Oval 21"/>
              <p:cNvSpPr/>
              <p:nvPr/>
            </p:nvSpPr>
            <p:spPr>
              <a:xfrm>
                <a:off x="785616" y="1213067"/>
                <a:ext cx="1433989" cy="74782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3" name="Oval 22"/>
              <p:cNvSpPr/>
              <p:nvPr/>
            </p:nvSpPr>
            <p:spPr>
              <a:xfrm>
                <a:off x="1180287" y="1371442"/>
                <a:ext cx="644646" cy="577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1264657" y="1462887"/>
                <a:ext cx="475118" cy="425703"/>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sp>
          <p:nvSpPr>
            <p:cNvPr id="19" name="TextBox 18"/>
            <p:cNvSpPr txBox="1"/>
            <p:nvPr/>
          </p:nvSpPr>
          <p:spPr>
            <a:xfrm>
              <a:off x="5688222" y="1763731"/>
              <a:ext cx="1990031" cy="584776"/>
            </a:xfrm>
            <a:prstGeom prst="rect">
              <a:avLst/>
            </a:prstGeom>
            <a:noFill/>
          </p:spPr>
          <p:txBody>
            <a:bodyPr wrap="square" rtlCol="0" anchor="ctr" anchorCtr="0">
              <a:spAutoFit/>
            </a:bodyPr>
            <a:lstStyle/>
            <a:p>
              <a:r>
                <a:rPr lang="en-US" sz="3200" dirty="0" smtClean="0"/>
                <a:t>Observer</a:t>
              </a:r>
              <a:endParaRPr lang="en-US" sz="3200" dirty="0"/>
            </a:p>
          </p:txBody>
        </p:sp>
      </p:grpSp>
      <p:sp>
        <p:nvSpPr>
          <p:cNvPr id="4" name="Slide Number Placeholder 3"/>
          <p:cNvSpPr>
            <a:spLocks noGrp="1"/>
          </p:cNvSpPr>
          <p:nvPr>
            <p:ph type="sldNum" sz="quarter" idx="12"/>
          </p:nvPr>
        </p:nvSpPr>
        <p:spPr/>
        <p:txBody>
          <a:bodyPr/>
          <a:lstStyle/>
          <a:p>
            <a:fld id="{E3981485-6142-644C-AB0F-5A9188E1EB0B}" type="slidenum">
              <a:rPr lang="en-US" smtClean="0"/>
              <a:t>32</a:t>
            </a:fld>
            <a:endParaRPr lang="en-US" dirty="0"/>
          </a:p>
        </p:txBody>
      </p:sp>
    </p:spTree>
    <p:extLst>
      <p:ext uri="{BB962C8B-B14F-4D97-AF65-F5344CB8AC3E}">
        <p14:creationId xmlns:p14="http://schemas.microsoft.com/office/powerpoint/2010/main" val="210054122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Constant Property</a:t>
            </a:r>
            <a:endParaRPr lang="en-US" dirty="0"/>
          </a:p>
        </p:txBody>
      </p:sp>
      <p:pic>
        <p:nvPicPr>
          <p:cNvPr id="4" name="Picture 3"/>
          <p:cNvPicPr>
            <a:picLocks noChangeAspect="1"/>
          </p:cNvPicPr>
          <p:nvPr/>
        </p:nvPicPr>
        <p:blipFill>
          <a:blip r:embed="rId3"/>
          <a:stretch>
            <a:fillRect/>
          </a:stretch>
        </p:blipFill>
        <p:spPr>
          <a:xfrm>
            <a:off x="3089288" y="1235597"/>
            <a:ext cx="2965425" cy="5510855"/>
          </a:xfrm>
          <a:prstGeom prst="rect">
            <a:avLst/>
          </a:prstGeom>
        </p:spPr>
      </p:pic>
      <p:sp>
        <p:nvSpPr>
          <p:cNvPr id="5" name="Slide Number Placeholder 4"/>
          <p:cNvSpPr>
            <a:spLocks noGrp="1"/>
          </p:cNvSpPr>
          <p:nvPr>
            <p:ph type="sldNum" sz="quarter" idx="12"/>
          </p:nvPr>
        </p:nvSpPr>
        <p:spPr/>
        <p:txBody>
          <a:bodyPr/>
          <a:lstStyle/>
          <a:p>
            <a:fld id="{E3981485-6142-644C-AB0F-5A9188E1EB0B}" type="slidenum">
              <a:rPr lang="en-US" smtClean="0"/>
              <a:t>33</a:t>
            </a:fld>
            <a:endParaRPr lang="en-US" dirty="0"/>
          </a:p>
        </p:txBody>
      </p:sp>
    </p:spTree>
    <p:extLst>
      <p:ext uri="{BB962C8B-B14F-4D97-AF65-F5344CB8AC3E}">
        <p14:creationId xmlns:p14="http://schemas.microsoft.com/office/powerpoint/2010/main" val="193676990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Attacker</a:t>
            </a:r>
            <a:endParaRPr lang="en-US" dirty="0"/>
          </a:p>
        </p:txBody>
      </p:sp>
      <p:sp>
        <p:nvSpPr>
          <p:cNvPr id="4" name="Slide Number Placeholder 3"/>
          <p:cNvSpPr>
            <a:spLocks noGrp="1"/>
          </p:cNvSpPr>
          <p:nvPr>
            <p:ph type="sldNum" sz="quarter" idx="12"/>
          </p:nvPr>
        </p:nvSpPr>
        <p:spPr/>
        <p:txBody>
          <a:bodyPr/>
          <a:lstStyle/>
          <a:p>
            <a:fld id="{E3981485-6142-644C-AB0F-5A9188E1EB0B}" type="slidenum">
              <a:rPr lang="en-US" smtClean="0"/>
              <a:t>34</a:t>
            </a:fld>
            <a:endParaRPr lang="en-US" dirty="0"/>
          </a:p>
        </p:txBody>
      </p:sp>
      <p:grpSp>
        <p:nvGrpSpPr>
          <p:cNvPr id="11" name="Group 10"/>
          <p:cNvGrpSpPr/>
          <p:nvPr/>
        </p:nvGrpSpPr>
        <p:grpSpPr>
          <a:xfrm>
            <a:off x="260974" y="1524259"/>
            <a:ext cx="8622052" cy="4229100"/>
            <a:chOff x="308671" y="1524259"/>
            <a:chExt cx="8622052" cy="4229100"/>
          </a:xfrm>
        </p:grpSpPr>
        <p:cxnSp>
          <p:nvCxnSpPr>
            <p:cNvPr id="9" name="Straight Arrow Connector 8"/>
            <p:cNvCxnSpPr/>
            <p:nvPr/>
          </p:nvCxnSpPr>
          <p:spPr>
            <a:xfrm flipV="1">
              <a:off x="4070870" y="3636807"/>
              <a:ext cx="1097655" cy="4004"/>
            </a:xfrm>
            <a:prstGeom prst="straightConnector1">
              <a:avLst/>
            </a:pr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7" name="Picture 6" descr="old kir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671" y="1524259"/>
              <a:ext cx="3568700" cy="4229100"/>
            </a:xfrm>
            <a:prstGeom prst="rect">
              <a:avLst/>
            </a:prstGeom>
          </p:spPr>
        </p:pic>
        <p:pic>
          <p:nvPicPr>
            <p:cNvPr id="10" name="Picture 9" descr="newkirk.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2023" y="1524259"/>
              <a:ext cx="3568700" cy="4229100"/>
            </a:xfrm>
            <a:prstGeom prst="rect">
              <a:avLst/>
            </a:prstGeom>
          </p:spPr>
        </p:pic>
      </p:grpSp>
      <p:sp>
        <p:nvSpPr>
          <p:cNvPr id="15" name="TextBox 14"/>
          <p:cNvSpPr txBox="1"/>
          <p:nvPr/>
        </p:nvSpPr>
        <p:spPr>
          <a:xfrm>
            <a:off x="716441" y="5908332"/>
            <a:ext cx="2646878" cy="369332"/>
          </a:xfrm>
          <a:prstGeom prst="rect">
            <a:avLst/>
          </a:prstGeom>
          <a:noFill/>
        </p:spPr>
        <p:txBody>
          <a:bodyPr wrap="none" rtlCol="0">
            <a:spAutoFit/>
          </a:bodyPr>
          <a:lstStyle/>
          <a:p>
            <a:r>
              <a:rPr lang="en-US" dirty="0" smtClean="0"/>
              <a:t>Identity = James T. Kirk</a:t>
            </a:r>
            <a:endParaRPr lang="en-US" dirty="0"/>
          </a:p>
        </p:txBody>
      </p:sp>
      <p:sp>
        <p:nvSpPr>
          <p:cNvPr id="16" name="TextBox 15"/>
          <p:cNvSpPr txBox="1"/>
          <p:nvPr/>
        </p:nvSpPr>
        <p:spPr>
          <a:xfrm>
            <a:off x="5773566" y="5908332"/>
            <a:ext cx="2782883" cy="369332"/>
          </a:xfrm>
          <a:prstGeom prst="rect">
            <a:avLst/>
          </a:prstGeom>
          <a:noFill/>
        </p:spPr>
        <p:txBody>
          <a:bodyPr wrap="none" rtlCol="0">
            <a:spAutoFit/>
          </a:bodyPr>
          <a:lstStyle/>
          <a:p>
            <a:r>
              <a:rPr lang="en-US" dirty="0" smtClean="0"/>
              <a:t>Identity = James T. Kirk?</a:t>
            </a:r>
            <a:endParaRPr lang="en-US" dirty="0"/>
          </a:p>
        </p:txBody>
      </p:sp>
    </p:spTree>
    <p:extLst>
      <p:ext uri="{BB962C8B-B14F-4D97-AF65-F5344CB8AC3E}">
        <p14:creationId xmlns:p14="http://schemas.microsoft.com/office/powerpoint/2010/main" val="344237855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Relative Anonymity</a:t>
            </a:r>
            <a:endParaRPr lang="en-US" dirty="0"/>
          </a:p>
        </p:txBody>
      </p:sp>
      <p:cxnSp>
        <p:nvCxnSpPr>
          <p:cNvPr id="70" name="Straight Connector 69"/>
          <p:cNvCxnSpPr/>
          <p:nvPr/>
        </p:nvCxnSpPr>
        <p:spPr>
          <a:xfrm>
            <a:off x="0" y="3973877"/>
            <a:ext cx="9144000" cy="5184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nvGrpSpPr>
          <p:cNvPr id="120" name="Group 119"/>
          <p:cNvGrpSpPr/>
          <p:nvPr/>
        </p:nvGrpSpPr>
        <p:grpSpPr>
          <a:xfrm>
            <a:off x="151000" y="1861705"/>
            <a:ext cx="8559723" cy="1451432"/>
            <a:chOff x="151000" y="2703284"/>
            <a:chExt cx="8559723" cy="1451432"/>
          </a:xfrm>
        </p:grpSpPr>
        <p:grpSp>
          <p:nvGrpSpPr>
            <p:cNvPr id="71" name="Group 70"/>
            <p:cNvGrpSpPr/>
            <p:nvPr/>
          </p:nvGrpSpPr>
          <p:grpSpPr>
            <a:xfrm>
              <a:off x="6386655" y="2830713"/>
              <a:ext cx="2324068" cy="1258130"/>
              <a:chOff x="6386655" y="1914336"/>
              <a:chExt cx="2324068" cy="1258130"/>
            </a:xfrm>
          </p:grpSpPr>
          <p:grpSp>
            <p:nvGrpSpPr>
              <p:cNvPr id="72" name="Group 71"/>
              <p:cNvGrpSpPr/>
              <p:nvPr/>
            </p:nvGrpSpPr>
            <p:grpSpPr>
              <a:xfrm>
                <a:off x="6463203" y="2592136"/>
                <a:ext cx="839776" cy="580330"/>
                <a:chOff x="6463203" y="2592136"/>
                <a:chExt cx="839776" cy="580330"/>
              </a:xfrm>
            </p:grpSpPr>
            <p:sp>
              <p:nvSpPr>
                <p:cNvPr id="78" name="Oval 77"/>
                <p:cNvSpPr/>
                <p:nvPr/>
              </p:nvSpPr>
              <p:spPr>
                <a:xfrm>
                  <a:off x="6463203" y="2592136"/>
                  <a:ext cx="839776" cy="58033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9" name="Oval 78"/>
                <p:cNvSpPr/>
                <p:nvPr/>
              </p:nvSpPr>
              <p:spPr>
                <a:xfrm>
                  <a:off x="6555211" y="2655451"/>
                  <a:ext cx="377519" cy="4482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0" name="Oval 79"/>
                <p:cNvSpPr/>
                <p:nvPr/>
              </p:nvSpPr>
              <p:spPr>
                <a:xfrm>
                  <a:off x="6604620" y="2726414"/>
                  <a:ext cx="278240" cy="33035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sp>
            <p:nvSpPr>
              <p:cNvPr id="73" name="TextBox 72"/>
              <p:cNvSpPr txBox="1"/>
              <p:nvPr/>
            </p:nvSpPr>
            <p:spPr>
              <a:xfrm>
                <a:off x="6386655" y="1914336"/>
                <a:ext cx="2324068" cy="461665"/>
              </a:xfrm>
              <a:prstGeom prst="rect">
                <a:avLst/>
              </a:prstGeom>
              <a:noFill/>
            </p:spPr>
            <p:txBody>
              <a:bodyPr wrap="square" rtlCol="0" anchor="ctr" anchorCtr="0">
                <a:spAutoFit/>
              </a:bodyPr>
              <a:lstStyle/>
              <a:p>
                <a:pPr algn="ctr"/>
                <a:r>
                  <a:rPr lang="en-US" sz="2400" dirty="0"/>
                  <a:t>Observer 1</a:t>
                </a:r>
              </a:p>
            </p:txBody>
          </p:sp>
          <p:grpSp>
            <p:nvGrpSpPr>
              <p:cNvPr id="74" name="Group 73"/>
              <p:cNvGrpSpPr/>
              <p:nvPr/>
            </p:nvGrpSpPr>
            <p:grpSpPr>
              <a:xfrm>
                <a:off x="7782335" y="2592136"/>
                <a:ext cx="839776" cy="580330"/>
                <a:chOff x="6463203" y="2592136"/>
                <a:chExt cx="839776" cy="580330"/>
              </a:xfrm>
            </p:grpSpPr>
            <p:sp>
              <p:nvSpPr>
                <p:cNvPr id="75" name="Oval 74"/>
                <p:cNvSpPr/>
                <p:nvPr/>
              </p:nvSpPr>
              <p:spPr>
                <a:xfrm>
                  <a:off x="6463203" y="2592136"/>
                  <a:ext cx="839776" cy="58033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6" name="Oval 75"/>
                <p:cNvSpPr/>
                <p:nvPr/>
              </p:nvSpPr>
              <p:spPr>
                <a:xfrm>
                  <a:off x="6555211" y="2655451"/>
                  <a:ext cx="377519" cy="4482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7" name="Oval 76"/>
                <p:cNvSpPr/>
                <p:nvPr/>
              </p:nvSpPr>
              <p:spPr>
                <a:xfrm>
                  <a:off x="6604620" y="2726414"/>
                  <a:ext cx="278240" cy="33035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grpSp>
        <p:pic>
          <p:nvPicPr>
            <p:cNvPr id="112" name="Picture 111"/>
            <p:cNvPicPr>
              <a:picLocks noChangeAspect="1"/>
            </p:cNvPicPr>
            <p:nvPr/>
          </p:nvPicPr>
          <p:blipFill>
            <a:blip r:embed="rId3"/>
            <a:stretch>
              <a:fillRect/>
            </a:stretch>
          </p:blipFill>
          <p:spPr>
            <a:xfrm flipH="1">
              <a:off x="3044812" y="2703284"/>
              <a:ext cx="2712957" cy="1451432"/>
            </a:xfrm>
            <a:prstGeom prst="rect">
              <a:avLst/>
            </a:prstGeom>
          </p:spPr>
        </p:pic>
        <p:pic>
          <p:nvPicPr>
            <p:cNvPr id="113" name="Picture 112"/>
            <p:cNvPicPr>
              <a:picLocks noChangeAspect="1"/>
            </p:cNvPicPr>
            <p:nvPr/>
          </p:nvPicPr>
          <p:blipFill>
            <a:blip r:embed="rId3"/>
            <a:stretch>
              <a:fillRect/>
            </a:stretch>
          </p:blipFill>
          <p:spPr>
            <a:xfrm flipH="1">
              <a:off x="151000" y="2703284"/>
              <a:ext cx="2712957" cy="1451432"/>
            </a:xfrm>
            <a:prstGeom prst="rect">
              <a:avLst/>
            </a:prstGeom>
          </p:spPr>
        </p:pic>
      </p:grpSp>
      <p:grpSp>
        <p:nvGrpSpPr>
          <p:cNvPr id="121" name="Group 120"/>
          <p:cNvGrpSpPr/>
          <p:nvPr/>
        </p:nvGrpSpPr>
        <p:grpSpPr>
          <a:xfrm>
            <a:off x="151000" y="4630694"/>
            <a:ext cx="8559723" cy="1453896"/>
            <a:chOff x="151000" y="2702052"/>
            <a:chExt cx="8559723" cy="1453896"/>
          </a:xfrm>
        </p:grpSpPr>
        <p:grpSp>
          <p:nvGrpSpPr>
            <p:cNvPr id="81" name="Group 80"/>
            <p:cNvGrpSpPr/>
            <p:nvPr/>
          </p:nvGrpSpPr>
          <p:grpSpPr>
            <a:xfrm>
              <a:off x="6386655" y="2828060"/>
              <a:ext cx="2324068" cy="1263436"/>
              <a:chOff x="6386655" y="4883377"/>
              <a:chExt cx="2324068" cy="1263436"/>
            </a:xfrm>
          </p:grpSpPr>
          <p:sp>
            <p:nvSpPr>
              <p:cNvPr id="82" name="TextBox 81"/>
              <p:cNvSpPr txBox="1"/>
              <p:nvPr/>
            </p:nvSpPr>
            <p:spPr>
              <a:xfrm>
                <a:off x="6386655" y="4883377"/>
                <a:ext cx="2324068" cy="461665"/>
              </a:xfrm>
              <a:prstGeom prst="rect">
                <a:avLst/>
              </a:prstGeom>
              <a:noFill/>
            </p:spPr>
            <p:txBody>
              <a:bodyPr wrap="square" rtlCol="0" anchor="ctr" anchorCtr="0">
                <a:spAutoFit/>
              </a:bodyPr>
              <a:lstStyle/>
              <a:p>
                <a:pPr algn="ctr"/>
                <a:r>
                  <a:rPr lang="en-US" sz="2400" dirty="0"/>
                  <a:t>Observer 2</a:t>
                </a:r>
              </a:p>
            </p:txBody>
          </p:sp>
          <p:grpSp>
            <p:nvGrpSpPr>
              <p:cNvPr id="83" name="Group 82"/>
              <p:cNvGrpSpPr/>
              <p:nvPr/>
            </p:nvGrpSpPr>
            <p:grpSpPr>
              <a:xfrm>
                <a:off x="6615603" y="5566483"/>
                <a:ext cx="839776" cy="580330"/>
                <a:chOff x="6463203" y="2592136"/>
                <a:chExt cx="839776" cy="580330"/>
              </a:xfrm>
            </p:grpSpPr>
            <p:sp>
              <p:nvSpPr>
                <p:cNvPr id="88" name="Oval 87"/>
                <p:cNvSpPr/>
                <p:nvPr/>
              </p:nvSpPr>
              <p:spPr>
                <a:xfrm>
                  <a:off x="6463203" y="2592136"/>
                  <a:ext cx="839776" cy="58033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89" name="Oval 88"/>
                <p:cNvSpPr/>
                <p:nvPr/>
              </p:nvSpPr>
              <p:spPr>
                <a:xfrm>
                  <a:off x="6555211" y="2655451"/>
                  <a:ext cx="377519" cy="4482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Oval 89"/>
                <p:cNvSpPr/>
                <p:nvPr/>
              </p:nvSpPr>
              <p:spPr>
                <a:xfrm>
                  <a:off x="6604620" y="2726414"/>
                  <a:ext cx="278240" cy="33035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grpSp>
            <p:nvGrpSpPr>
              <p:cNvPr id="84" name="Group 83"/>
              <p:cNvGrpSpPr/>
              <p:nvPr/>
            </p:nvGrpSpPr>
            <p:grpSpPr>
              <a:xfrm>
                <a:off x="7782335" y="5566483"/>
                <a:ext cx="839776" cy="580330"/>
                <a:chOff x="6463203" y="2592136"/>
                <a:chExt cx="839776" cy="580330"/>
              </a:xfrm>
            </p:grpSpPr>
            <p:sp>
              <p:nvSpPr>
                <p:cNvPr id="85" name="Oval 84"/>
                <p:cNvSpPr/>
                <p:nvPr/>
              </p:nvSpPr>
              <p:spPr>
                <a:xfrm>
                  <a:off x="6463203" y="2592136"/>
                  <a:ext cx="839776" cy="58033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86" name="Oval 85"/>
                <p:cNvSpPr/>
                <p:nvPr/>
              </p:nvSpPr>
              <p:spPr>
                <a:xfrm>
                  <a:off x="6555211" y="2655451"/>
                  <a:ext cx="377519" cy="4482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7" name="Oval 86"/>
                <p:cNvSpPr/>
                <p:nvPr/>
              </p:nvSpPr>
              <p:spPr>
                <a:xfrm>
                  <a:off x="6604620" y="2726414"/>
                  <a:ext cx="278240" cy="33035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grpSp>
        </p:grpSp>
        <p:grpSp>
          <p:nvGrpSpPr>
            <p:cNvPr id="116" name="Group 115"/>
            <p:cNvGrpSpPr>
              <a:grpSpLocks noChangeAspect="1"/>
            </p:cNvGrpSpPr>
            <p:nvPr/>
          </p:nvGrpSpPr>
          <p:grpSpPr>
            <a:xfrm>
              <a:off x="151000" y="2702052"/>
              <a:ext cx="2717563" cy="1453896"/>
              <a:chOff x="449676" y="1447374"/>
              <a:chExt cx="3882447" cy="2077109"/>
            </a:xfrm>
          </p:grpSpPr>
          <p:pic>
            <p:nvPicPr>
              <p:cNvPr id="117" name="Picture 116"/>
              <p:cNvPicPr>
                <a:picLocks noChangeAspect="1"/>
              </p:cNvPicPr>
              <p:nvPr/>
            </p:nvPicPr>
            <p:blipFill>
              <a:blip r:embed="rId3"/>
              <a:stretch>
                <a:fillRect/>
              </a:stretch>
            </p:blipFill>
            <p:spPr>
              <a:xfrm>
                <a:off x="449676" y="1447374"/>
                <a:ext cx="3882447" cy="2077109"/>
              </a:xfrm>
              <a:prstGeom prst="rect">
                <a:avLst/>
              </a:prstGeom>
            </p:spPr>
          </p:pic>
          <p:sp>
            <p:nvSpPr>
              <p:cNvPr id="118" name="Oval 117"/>
              <p:cNvSpPr/>
              <p:nvPr/>
            </p:nvSpPr>
            <p:spPr>
              <a:xfrm rot="20931225">
                <a:off x="2900338" y="2411134"/>
                <a:ext cx="506272" cy="368963"/>
              </a:xfrm>
              <a:prstGeom prst="ellipse">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9" name="Picture 118"/>
            <p:cNvPicPr>
              <a:picLocks noChangeAspect="1"/>
            </p:cNvPicPr>
            <p:nvPr/>
          </p:nvPicPr>
          <p:blipFill>
            <a:blip r:embed="rId3"/>
            <a:stretch>
              <a:fillRect/>
            </a:stretch>
          </p:blipFill>
          <p:spPr>
            <a:xfrm>
              <a:off x="3044812" y="2702052"/>
              <a:ext cx="2717563" cy="1453896"/>
            </a:xfrm>
            <a:prstGeom prst="rect">
              <a:avLst/>
            </a:prstGeom>
          </p:spPr>
        </p:pic>
      </p:grpSp>
      <p:sp>
        <p:nvSpPr>
          <p:cNvPr id="122" name="TextBox 121"/>
          <p:cNvSpPr txBox="1"/>
          <p:nvPr/>
        </p:nvSpPr>
        <p:spPr>
          <a:xfrm>
            <a:off x="851267" y="1356152"/>
            <a:ext cx="993481" cy="461665"/>
          </a:xfrm>
          <a:prstGeom prst="rect">
            <a:avLst/>
          </a:prstGeom>
          <a:noFill/>
        </p:spPr>
        <p:txBody>
          <a:bodyPr wrap="none" rtlCol="0">
            <a:spAutoFit/>
          </a:bodyPr>
          <a:lstStyle/>
          <a:p>
            <a:r>
              <a:rPr lang="en-US" sz="2400" dirty="0" smtClean="0"/>
              <a:t>Car 1</a:t>
            </a:r>
            <a:endParaRPr lang="en-US" sz="2400" dirty="0"/>
          </a:p>
        </p:txBody>
      </p:sp>
      <p:sp>
        <p:nvSpPr>
          <p:cNvPr id="123" name="TextBox 122"/>
          <p:cNvSpPr txBox="1"/>
          <p:nvPr/>
        </p:nvSpPr>
        <p:spPr>
          <a:xfrm>
            <a:off x="3904004" y="1356152"/>
            <a:ext cx="993481" cy="461665"/>
          </a:xfrm>
          <a:prstGeom prst="rect">
            <a:avLst/>
          </a:prstGeom>
          <a:noFill/>
        </p:spPr>
        <p:txBody>
          <a:bodyPr wrap="none" rtlCol="0">
            <a:spAutoFit/>
          </a:bodyPr>
          <a:lstStyle/>
          <a:p>
            <a:r>
              <a:rPr lang="en-US" sz="2400" dirty="0" smtClean="0"/>
              <a:t>Car 2</a:t>
            </a:r>
            <a:endParaRPr lang="en-US" sz="2400" dirty="0"/>
          </a:p>
        </p:txBody>
      </p:sp>
      <p:sp>
        <p:nvSpPr>
          <p:cNvPr id="124" name="TextBox 123"/>
          <p:cNvSpPr txBox="1"/>
          <p:nvPr/>
        </p:nvSpPr>
        <p:spPr>
          <a:xfrm>
            <a:off x="1276867" y="3512212"/>
            <a:ext cx="6590266" cy="461665"/>
          </a:xfrm>
          <a:prstGeom prst="rect">
            <a:avLst/>
          </a:prstGeom>
          <a:noFill/>
        </p:spPr>
        <p:txBody>
          <a:bodyPr wrap="none" rtlCol="0">
            <a:spAutoFit/>
          </a:bodyPr>
          <a:lstStyle/>
          <a:p>
            <a:r>
              <a:rPr lang="en-US" sz="2400" dirty="0" smtClean="0"/>
              <a:t>Car 1 is relatively anonymous to Observer 1</a:t>
            </a:r>
            <a:endParaRPr lang="en-US" sz="2400" dirty="0"/>
          </a:p>
        </p:txBody>
      </p:sp>
      <p:sp>
        <p:nvSpPr>
          <p:cNvPr id="125" name="TextBox 124"/>
          <p:cNvSpPr txBox="1"/>
          <p:nvPr/>
        </p:nvSpPr>
        <p:spPr>
          <a:xfrm>
            <a:off x="987500" y="6396335"/>
            <a:ext cx="7169000" cy="461665"/>
          </a:xfrm>
          <a:prstGeom prst="rect">
            <a:avLst/>
          </a:prstGeom>
          <a:noFill/>
        </p:spPr>
        <p:txBody>
          <a:bodyPr wrap="none" rtlCol="0">
            <a:spAutoFit/>
          </a:bodyPr>
          <a:lstStyle>
            <a:defPPr>
              <a:defRPr lang="en-US"/>
            </a:defPPr>
            <a:lvl1pPr>
              <a:defRPr sz="2400"/>
            </a:lvl1pPr>
          </a:lstStyle>
          <a:p>
            <a:pPr algn="ctr"/>
            <a:r>
              <a:rPr lang="en-US" dirty="0"/>
              <a:t>Car 1 is not relatively anonymous to Observer 2</a:t>
            </a:r>
          </a:p>
        </p:txBody>
      </p:sp>
      <p:sp>
        <p:nvSpPr>
          <p:cNvPr id="4" name="Slide Number Placeholder 3"/>
          <p:cNvSpPr>
            <a:spLocks noGrp="1"/>
          </p:cNvSpPr>
          <p:nvPr>
            <p:ph type="sldNum" sz="quarter" idx="12"/>
          </p:nvPr>
        </p:nvSpPr>
        <p:spPr/>
        <p:txBody>
          <a:bodyPr/>
          <a:lstStyle/>
          <a:p>
            <a:fld id="{E3981485-6142-644C-AB0F-5A9188E1EB0B}" type="slidenum">
              <a:rPr lang="en-US" smtClean="0"/>
              <a:t>35</a:t>
            </a:fld>
            <a:endParaRPr lang="en-US" dirty="0"/>
          </a:p>
        </p:txBody>
      </p:sp>
    </p:spTree>
    <p:extLst>
      <p:ext uri="{BB962C8B-B14F-4D97-AF65-F5344CB8AC3E}">
        <p14:creationId xmlns:p14="http://schemas.microsoft.com/office/powerpoint/2010/main" val="22000209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a:xfrm>
            <a:off x="0" y="545352"/>
            <a:ext cx="9144000" cy="6312647"/>
          </a:xfrm>
        </p:spPr>
        <p:txBody>
          <a:bodyPr lIns="91440">
            <a:normAutofit/>
          </a:bodyPr>
          <a:lstStyle/>
          <a:p>
            <a:pPr algn="l"/>
            <a:r>
              <a:rPr lang="en-US" sz="1600" dirty="0" smtClean="0">
                <a:solidFill>
                  <a:schemeClr val="bg1">
                    <a:lumMod val="75000"/>
                  </a:schemeClr>
                </a:solidFill>
              </a:rPr>
              <a:t>Trust </a:t>
            </a:r>
            <a:r>
              <a:rPr lang="en-US" sz="1600" dirty="0">
                <a:solidFill>
                  <a:schemeClr val="bg1">
                    <a:lumMod val="75000"/>
                  </a:schemeClr>
                </a:solidFill>
              </a:rPr>
              <a:t>and Anonymity Problems</a:t>
            </a:r>
          </a:p>
          <a:p>
            <a:pPr algn="l"/>
            <a:endParaRPr lang="en-US" sz="1600" dirty="0"/>
          </a:p>
          <a:p>
            <a:pPr algn="l"/>
            <a:r>
              <a:rPr lang="en-US" sz="1600" dirty="0">
                <a:solidFill>
                  <a:schemeClr val="bg1">
                    <a:lumMod val="75000"/>
                  </a:schemeClr>
                </a:solidFill>
              </a:rPr>
              <a:t>Property-Based Identities</a:t>
            </a:r>
          </a:p>
          <a:p>
            <a:pPr algn="l"/>
            <a:endParaRPr lang="en-US" sz="1600" dirty="0"/>
          </a:p>
          <a:p>
            <a:pPr algn="l"/>
            <a:r>
              <a:rPr lang="en-US" sz="1600" dirty="0">
                <a:solidFill>
                  <a:schemeClr val="bg1">
                    <a:lumMod val="75000"/>
                  </a:schemeClr>
                </a:solidFill>
              </a:rPr>
              <a:t>Distinguishing Identities</a:t>
            </a:r>
          </a:p>
          <a:p>
            <a:pPr algn="l"/>
            <a:endParaRPr lang="en-US" sz="1600" b="1" dirty="0">
              <a:solidFill>
                <a:srgbClr val="FF0000"/>
              </a:solidFill>
            </a:endParaRPr>
          </a:p>
          <a:p>
            <a:pPr algn="l"/>
            <a:r>
              <a:rPr lang="en-US" sz="1600" dirty="0">
                <a:solidFill>
                  <a:schemeClr val="bg1">
                    <a:lumMod val="75000"/>
                  </a:schemeClr>
                </a:solidFill>
              </a:rPr>
              <a:t>Relative Anonymity</a:t>
            </a:r>
          </a:p>
          <a:p>
            <a:pPr algn="l"/>
            <a:endParaRPr lang="en-US" sz="1600" dirty="0"/>
          </a:p>
          <a:p>
            <a:pPr algn="l"/>
            <a:r>
              <a:rPr lang="en-US" sz="1600" b="1" dirty="0">
                <a:solidFill>
                  <a:srgbClr val="FF0000"/>
                </a:solidFill>
              </a:rPr>
              <a:t>Property-Based Attacks</a:t>
            </a:r>
          </a:p>
          <a:p>
            <a:pPr algn="l"/>
            <a:endParaRPr lang="en-US" sz="1600" dirty="0" smtClean="0"/>
          </a:p>
          <a:p>
            <a:pPr algn="l"/>
            <a:r>
              <a:rPr lang="en-US" sz="1600" dirty="0" smtClean="0"/>
              <a:t>Using the Solar Trust Model to Validate Identity Properties</a:t>
            </a:r>
            <a:endParaRPr lang="en-US" sz="1600" dirty="0"/>
          </a:p>
          <a:p>
            <a:pPr algn="l"/>
            <a:endParaRPr lang="en-US" sz="1600" dirty="0"/>
          </a:p>
          <a:p>
            <a:pPr algn="l"/>
            <a:r>
              <a:rPr lang="en-US" sz="1600" dirty="0" smtClean="0"/>
              <a:t>Future Work</a:t>
            </a:r>
            <a:endParaRPr lang="en-US" sz="1600" dirty="0"/>
          </a:p>
          <a:p>
            <a:pPr algn="l"/>
            <a:endParaRPr lang="en-US" sz="1600" dirty="0"/>
          </a:p>
          <a:p>
            <a:pPr algn="l"/>
            <a:r>
              <a:rPr lang="en-US" sz="1600" dirty="0" smtClean="0"/>
              <a:t>Conclusion and Questions</a:t>
            </a:r>
            <a:endParaRPr lang="en-US" sz="1600" dirty="0"/>
          </a:p>
        </p:txBody>
      </p:sp>
      <p:sp>
        <p:nvSpPr>
          <p:cNvPr id="7"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smtClean="0">
                <a:solidFill>
                  <a:schemeClr val="bg1"/>
                </a:solidFill>
              </a:rPr>
              <a:t>Presentation Outline</a:t>
            </a:r>
            <a:endParaRPr lang="en-US" dirty="0">
              <a:solidFill>
                <a:schemeClr val="bg1"/>
              </a:solidFill>
            </a:endParaRPr>
          </a:p>
        </p:txBody>
      </p:sp>
      <p:sp>
        <p:nvSpPr>
          <p:cNvPr id="2" name="Slide Number Placeholder 1"/>
          <p:cNvSpPr>
            <a:spLocks noGrp="1"/>
          </p:cNvSpPr>
          <p:nvPr>
            <p:ph type="sldNum" sz="quarter" idx="12"/>
          </p:nvPr>
        </p:nvSpPr>
        <p:spPr/>
        <p:txBody>
          <a:bodyPr/>
          <a:lstStyle/>
          <a:p>
            <a:fld id="{A7E347E3-C33F-6F47-AC47-1BCADEE5EFCC}" type="slidenum">
              <a:rPr lang="en-US" smtClean="0"/>
              <a:t>36</a:t>
            </a:fld>
            <a:endParaRPr lang="en-US" dirty="0"/>
          </a:p>
        </p:txBody>
      </p:sp>
    </p:spTree>
    <p:extLst>
      <p:ext uri="{BB962C8B-B14F-4D97-AF65-F5344CB8AC3E}">
        <p14:creationId xmlns:p14="http://schemas.microsoft.com/office/powerpoint/2010/main" val="278048530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Participants in Property-Based Attacks</a:t>
            </a:r>
            <a:endParaRPr lang="en-US" dirty="0"/>
          </a:p>
        </p:txBody>
      </p:sp>
      <p:sp>
        <p:nvSpPr>
          <p:cNvPr id="3" name="Slide Number Placeholder 2"/>
          <p:cNvSpPr>
            <a:spLocks noGrp="1"/>
          </p:cNvSpPr>
          <p:nvPr>
            <p:ph type="sldNum" sz="quarter" idx="12"/>
          </p:nvPr>
        </p:nvSpPr>
        <p:spPr/>
        <p:txBody>
          <a:bodyPr/>
          <a:lstStyle/>
          <a:p>
            <a:fld id="{E3981485-6142-644C-AB0F-5A9188E1EB0B}" type="slidenum">
              <a:rPr lang="en-US" smtClean="0"/>
              <a:t>37</a:t>
            </a:fld>
            <a:endParaRPr lang="en-US" dirty="0"/>
          </a:p>
        </p:txBody>
      </p:sp>
      <p:grpSp>
        <p:nvGrpSpPr>
          <p:cNvPr id="2" name="Group 1"/>
          <p:cNvGrpSpPr/>
          <p:nvPr/>
        </p:nvGrpSpPr>
        <p:grpSpPr>
          <a:xfrm>
            <a:off x="280981" y="1612337"/>
            <a:ext cx="5163694" cy="747822"/>
            <a:chOff x="280981" y="1612337"/>
            <a:chExt cx="5163694" cy="747822"/>
          </a:xfrm>
        </p:grpSpPr>
        <p:sp>
          <p:nvSpPr>
            <p:cNvPr id="6" name="Oval 5"/>
            <p:cNvSpPr/>
            <p:nvPr/>
          </p:nvSpPr>
          <p:spPr>
            <a:xfrm>
              <a:off x="280981" y="1612337"/>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V</a:t>
              </a:r>
              <a:endParaRPr lang="en-US" dirty="0">
                <a:solidFill>
                  <a:schemeClr val="tx1"/>
                </a:solidFill>
              </a:endParaRPr>
            </a:p>
          </p:txBody>
        </p:sp>
        <p:sp>
          <p:nvSpPr>
            <p:cNvPr id="8" name="Text Box 8"/>
            <p:cNvSpPr txBox="1">
              <a:spLocks noChangeArrowheads="1"/>
            </p:cNvSpPr>
            <p:nvPr/>
          </p:nvSpPr>
          <p:spPr bwMode="auto">
            <a:xfrm>
              <a:off x="1439980" y="1799934"/>
              <a:ext cx="4004695" cy="338554"/>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000000"/>
                  </a:solidFill>
                  <a:latin typeface="Century Gothic" charset="0"/>
                  <a:ea typeface="Century Gothic" charset="0"/>
                  <a:cs typeface="Century Gothic" charset="0"/>
                </a:rPr>
                <a:t>A victim entity</a:t>
              </a:r>
              <a:endParaRPr lang="en-US" sz="1600" dirty="0">
                <a:solidFill>
                  <a:srgbClr val="000000"/>
                </a:solidFill>
                <a:latin typeface="Century Gothic" charset="0"/>
                <a:ea typeface="Century Gothic" charset="0"/>
                <a:cs typeface="Century Gothic" charset="0"/>
              </a:endParaRPr>
            </a:p>
          </p:txBody>
        </p:sp>
      </p:grpSp>
      <p:grpSp>
        <p:nvGrpSpPr>
          <p:cNvPr id="23" name="Group 22"/>
          <p:cNvGrpSpPr/>
          <p:nvPr/>
        </p:nvGrpSpPr>
        <p:grpSpPr>
          <a:xfrm>
            <a:off x="280981" y="3612016"/>
            <a:ext cx="5163694" cy="747822"/>
            <a:chOff x="280981" y="2983175"/>
            <a:chExt cx="5163694" cy="747822"/>
          </a:xfrm>
        </p:grpSpPr>
        <p:sp>
          <p:nvSpPr>
            <p:cNvPr id="9" name="Oval 8"/>
            <p:cNvSpPr/>
            <p:nvPr/>
          </p:nvSpPr>
          <p:spPr>
            <a:xfrm>
              <a:off x="280981" y="2983175"/>
              <a:ext cx="834629" cy="74782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A</a:t>
              </a:r>
              <a:endParaRPr lang="en-US" dirty="0">
                <a:solidFill>
                  <a:schemeClr val="tx1"/>
                </a:solidFill>
              </a:endParaRPr>
            </a:p>
          </p:txBody>
        </p:sp>
        <p:sp>
          <p:nvSpPr>
            <p:cNvPr id="10" name="Text Box 8"/>
            <p:cNvSpPr txBox="1">
              <a:spLocks noChangeArrowheads="1"/>
            </p:cNvSpPr>
            <p:nvPr/>
          </p:nvSpPr>
          <p:spPr bwMode="auto">
            <a:xfrm>
              <a:off x="1439980" y="3170772"/>
              <a:ext cx="4004695" cy="338554"/>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000000"/>
                  </a:solidFill>
                  <a:latin typeface="Century Gothic" charset="0"/>
                  <a:ea typeface="Century Gothic" charset="0"/>
                  <a:cs typeface="Century Gothic" charset="0"/>
                </a:rPr>
                <a:t>An attacker</a:t>
              </a:r>
              <a:endParaRPr lang="en-US" sz="1600" dirty="0">
                <a:solidFill>
                  <a:srgbClr val="000000"/>
                </a:solidFill>
                <a:latin typeface="Century Gothic" charset="0"/>
                <a:ea typeface="Century Gothic" charset="0"/>
                <a:cs typeface="Century Gothic" charset="0"/>
              </a:endParaRPr>
            </a:p>
          </p:txBody>
        </p:sp>
      </p:grpSp>
      <p:grpSp>
        <p:nvGrpSpPr>
          <p:cNvPr id="24" name="Group 23"/>
          <p:cNvGrpSpPr/>
          <p:nvPr/>
        </p:nvGrpSpPr>
        <p:grpSpPr>
          <a:xfrm>
            <a:off x="280981" y="5611695"/>
            <a:ext cx="5163694" cy="747822"/>
            <a:chOff x="347572" y="4467609"/>
            <a:chExt cx="5163694" cy="747822"/>
          </a:xfrm>
        </p:grpSpPr>
        <p:sp>
          <p:nvSpPr>
            <p:cNvPr id="11" name="Oval 10"/>
            <p:cNvSpPr/>
            <p:nvPr/>
          </p:nvSpPr>
          <p:spPr>
            <a:xfrm>
              <a:off x="347572" y="4467609"/>
              <a:ext cx="834629" cy="74782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O</a:t>
              </a:r>
              <a:endParaRPr lang="en-US" dirty="0">
                <a:solidFill>
                  <a:schemeClr val="tx1"/>
                </a:solidFill>
              </a:endParaRPr>
            </a:p>
          </p:txBody>
        </p:sp>
        <p:sp>
          <p:nvSpPr>
            <p:cNvPr id="12" name="Text Box 8"/>
            <p:cNvSpPr txBox="1">
              <a:spLocks noChangeArrowheads="1"/>
            </p:cNvSpPr>
            <p:nvPr/>
          </p:nvSpPr>
          <p:spPr bwMode="auto">
            <a:xfrm>
              <a:off x="1506571" y="4655206"/>
              <a:ext cx="4004695" cy="338554"/>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000000"/>
                  </a:solidFill>
                  <a:latin typeface="Century Gothic" charset="0"/>
                  <a:ea typeface="Century Gothic" charset="0"/>
                  <a:cs typeface="Century Gothic" charset="0"/>
                </a:rPr>
                <a:t>An observer</a:t>
              </a:r>
              <a:endParaRPr lang="en-US" sz="1600" dirty="0">
                <a:solidFill>
                  <a:srgbClr val="000000"/>
                </a:solidFill>
                <a:latin typeface="Century Gothic" charset="0"/>
                <a:ea typeface="Century Gothic" charset="0"/>
                <a:cs typeface="Century Gothic" charset="0"/>
              </a:endParaRPr>
            </a:p>
          </p:txBody>
        </p:sp>
      </p:grpSp>
    </p:spTree>
    <p:extLst>
      <p:ext uri="{BB962C8B-B14F-4D97-AF65-F5344CB8AC3E}">
        <p14:creationId xmlns:p14="http://schemas.microsoft.com/office/powerpoint/2010/main" val="134765862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Property Exposure </a:t>
            </a:r>
            <a:r>
              <a:rPr lang="en-US" dirty="0" smtClean="0"/>
              <a:t>Attack Example</a:t>
            </a:r>
            <a:endParaRPr lang="en-US" dirty="0"/>
          </a:p>
        </p:txBody>
      </p:sp>
      <p:sp>
        <p:nvSpPr>
          <p:cNvPr id="3" name="Slide Number Placeholder 2"/>
          <p:cNvSpPr>
            <a:spLocks noGrp="1"/>
          </p:cNvSpPr>
          <p:nvPr>
            <p:ph type="sldNum" sz="quarter" idx="12"/>
          </p:nvPr>
        </p:nvSpPr>
        <p:spPr/>
        <p:txBody>
          <a:bodyPr/>
          <a:lstStyle/>
          <a:p>
            <a:fld id="{E3981485-6142-644C-AB0F-5A9188E1EB0B}" type="slidenum">
              <a:rPr lang="en-US" smtClean="0"/>
              <a:t>38</a:t>
            </a:fld>
            <a:endParaRPr lang="en-US" dirty="0"/>
          </a:p>
        </p:txBody>
      </p:sp>
      <p:sp>
        <p:nvSpPr>
          <p:cNvPr id="16" name="Text Box 8"/>
          <p:cNvSpPr txBox="1">
            <a:spLocks noChangeArrowheads="1"/>
          </p:cNvSpPr>
          <p:nvPr/>
        </p:nvSpPr>
        <p:spPr bwMode="auto">
          <a:xfrm>
            <a:off x="0" y="1283821"/>
            <a:ext cx="9144000" cy="4708981"/>
          </a:xfrm>
          <a:prstGeom prst="rect">
            <a:avLst/>
          </a:prstGeom>
          <a:noFill/>
          <a:ln w="9525">
            <a:noFill/>
            <a:miter lim="800000"/>
            <a:headEnd/>
            <a:tailEnd/>
          </a:ln>
        </p:spPr>
        <p:txBody>
          <a:bodyPr wrap="square">
            <a:prstTxWarp prst="textNoShape">
              <a:avLst/>
            </a:prstTxWarp>
            <a:spAutoFit/>
          </a:bodyPr>
          <a:lstStyle/>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Victim is a hospital patient</a:t>
            </a:r>
          </a:p>
          <a:p>
            <a:endParaRPr lang="en-US" sz="2000" dirty="0" smtClean="0">
              <a:solidFill>
                <a:srgbClr val="000000"/>
              </a:solidFill>
              <a:latin typeface="Century Gothic" charset="0"/>
              <a:ea typeface="Century Gothic" charset="0"/>
              <a:cs typeface="Century Gothic" charset="0"/>
            </a:endParaRPr>
          </a:p>
          <a:p>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Victim’s hospital records must remain private</a:t>
            </a:r>
          </a:p>
          <a:p>
            <a:pPr marL="457200" indent="-457200">
              <a:buFont typeface="+mj-lt"/>
              <a:buAutoNum type="arabicPeriod"/>
            </a:pPr>
            <a:endParaRPr lang="en-US" sz="2000" dirty="0">
              <a:solidFill>
                <a:srgbClr val="000000"/>
              </a:solidFill>
              <a:latin typeface="Century Gothic" charset="0"/>
              <a:ea typeface="Century Gothic" charset="0"/>
              <a:cs typeface="Century Gothic" charset="0"/>
            </a:endParaRPr>
          </a:p>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Victim is anonymous relative to outsiders, but not to doctors</a:t>
            </a:r>
          </a:p>
          <a:p>
            <a:pPr marL="457200" indent="-457200">
              <a:buFont typeface="+mj-lt"/>
              <a:buAutoNum type="arabicPeriod"/>
            </a:pPr>
            <a:endParaRPr lang="en-US" sz="2000" dirty="0">
              <a:solidFill>
                <a:srgbClr val="000000"/>
              </a:solidFill>
              <a:latin typeface="Century Gothic" charset="0"/>
              <a:ea typeface="Century Gothic" charset="0"/>
              <a:cs typeface="Century Gothic" charset="0"/>
            </a:endParaRPr>
          </a:p>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Attacker reveals victim’s unique hospital patient ID to at least one outside observer</a:t>
            </a:r>
          </a:p>
          <a:p>
            <a:pPr marL="457200" indent="-457200">
              <a:buFont typeface="+mj-lt"/>
              <a:buAutoNum type="arabicPeriod"/>
            </a:pPr>
            <a:endParaRPr lang="en-US" sz="2000" dirty="0">
              <a:solidFill>
                <a:srgbClr val="000000"/>
              </a:solidFill>
              <a:latin typeface="Century Gothic" charset="0"/>
              <a:ea typeface="Century Gothic" charset="0"/>
              <a:cs typeface="Century Gothic" charset="0"/>
            </a:endParaRPr>
          </a:p>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Victim is no longer anonymous relative to that observer</a:t>
            </a:r>
          </a:p>
        </p:txBody>
      </p:sp>
    </p:spTree>
    <p:extLst>
      <p:ext uri="{BB962C8B-B14F-4D97-AF65-F5344CB8AC3E}">
        <p14:creationId xmlns:p14="http://schemas.microsoft.com/office/powerpoint/2010/main" val="388069297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Property Exposure Attack on Anonymity </a:t>
            </a:r>
          </a:p>
        </p:txBody>
      </p:sp>
      <p:sp>
        <p:nvSpPr>
          <p:cNvPr id="3" name="Slide Number Placeholder 2"/>
          <p:cNvSpPr>
            <a:spLocks noGrp="1"/>
          </p:cNvSpPr>
          <p:nvPr>
            <p:ph type="sldNum" sz="quarter" idx="12"/>
          </p:nvPr>
        </p:nvSpPr>
        <p:spPr/>
        <p:txBody>
          <a:bodyPr/>
          <a:lstStyle/>
          <a:p>
            <a:fld id="{E3981485-6142-644C-AB0F-5A9188E1EB0B}" type="slidenum">
              <a:rPr lang="en-US" smtClean="0"/>
              <a:t>39</a:t>
            </a:fld>
            <a:endParaRPr lang="en-US" dirty="0"/>
          </a:p>
        </p:txBody>
      </p:sp>
      <p:sp>
        <p:nvSpPr>
          <p:cNvPr id="8" name="Text Box 8"/>
          <p:cNvSpPr txBox="1">
            <a:spLocks noChangeArrowheads="1"/>
          </p:cNvSpPr>
          <p:nvPr/>
        </p:nvSpPr>
        <p:spPr bwMode="auto">
          <a:xfrm>
            <a:off x="0" y="5953137"/>
            <a:ext cx="9144000" cy="904863"/>
          </a:xfrm>
          <a:prstGeom prst="rect">
            <a:avLst/>
          </a:prstGeom>
          <a:solidFill>
            <a:schemeClr val="accent1">
              <a:lumMod val="75000"/>
            </a:schemeClr>
          </a:solidFill>
        </p:spPr>
        <p:txBody>
          <a:bodyPr vert="horz" lIns="91440" tIns="45720" rIns="91440" bIns="45720" rtlCol="0">
            <a:spAutoFit/>
          </a:bodyPr>
          <a:lstStyle>
            <a:lvl1pPr indent="0" algn="ctr">
              <a:spcBef>
                <a:spcPct val="20000"/>
              </a:spcBef>
              <a:buFont typeface="Arial"/>
              <a:buNone/>
              <a:defRPr sz="2400">
                <a:solidFill>
                  <a:schemeClr val="bg1"/>
                </a:solidFill>
                <a:latin typeface="Century Gothic"/>
                <a:cs typeface="Century Gothic"/>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Goal: Reveal a unique property of V to </a:t>
            </a:r>
            <a:r>
              <a:rPr lang="en-US" dirty="0" smtClean="0"/>
              <a:t>O</a:t>
            </a:r>
          </a:p>
          <a:p>
            <a:r>
              <a:rPr lang="en-US" dirty="0" smtClean="0"/>
              <a:t>This breaks the anonymity of V relative </a:t>
            </a:r>
            <a:r>
              <a:rPr lang="en-US" dirty="0"/>
              <a:t>to O</a:t>
            </a:r>
          </a:p>
        </p:txBody>
      </p:sp>
      <p:grpSp>
        <p:nvGrpSpPr>
          <p:cNvPr id="31" name="Group 30"/>
          <p:cNvGrpSpPr/>
          <p:nvPr/>
        </p:nvGrpSpPr>
        <p:grpSpPr>
          <a:xfrm>
            <a:off x="2306648" y="3450907"/>
            <a:ext cx="4530705" cy="917099"/>
            <a:chOff x="1115610" y="3450907"/>
            <a:chExt cx="4530705" cy="917099"/>
          </a:xfrm>
        </p:grpSpPr>
        <p:grpSp>
          <p:nvGrpSpPr>
            <p:cNvPr id="30" name="Group 29"/>
            <p:cNvGrpSpPr/>
            <p:nvPr/>
          </p:nvGrpSpPr>
          <p:grpSpPr>
            <a:xfrm>
              <a:off x="1115610" y="3620184"/>
              <a:ext cx="4530705" cy="747822"/>
              <a:chOff x="1115610" y="3620184"/>
              <a:chExt cx="4530705" cy="747822"/>
            </a:xfrm>
          </p:grpSpPr>
          <p:sp>
            <p:nvSpPr>
              <p:cNvPr id="6" name="Oval 5"/>
              <p:cNvSpPr/>
              <p:nvPr/>
            </p:nvSpPr>
            <p:spPr>
              <a:xfrm>
                <a:off x="1115610" y="362018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V</a:t>
                </a:r>
                <a:endParaRPr lang="en-US" dirty="0">
                  <a:solidFill>
                    <a:schemeClr val="tx1"/>
                  </a:solidFill>
                </a:endParaRPr>
              </a:p>
            </p:txBody>
          </p:sp>
          <p:sp>
            <p:nvSpPr>
              <p:cNvPr id="11" name="Oval 10"/>
              <p:cNvSpPr/>
              <p:nvPr/>
            </p:nvSpPr>
            <p:spPr>
              <a:xfrm>
                <a:off x="4811686" y="3620184"/>
                <a:ext cx="834629" cy="74782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O</a:t>
                </a:r>
                <a:endParaRPr lang="en-US" dirty="0">
                  <a:solidFill>
                    <a:schemeClr val="tx1"/>
                  </a:solidFill>
                </a:endParaRPr>
              </a:p>
            </p:txBody>
          </p:sp>
          <p:cxnSp>
            <p:nvCxnSpPr>
              <p:cNvPr id="18" name="Straight Arrow Connector 17"/>
              <p:cNvCxnSpPr>
                <a:stCxn id="6" idx="6"/>
                <a:endCxn id="11" idx="2"/>
              </p:cNvCxnSpPr>
              <p:nvPr/>
            </p:nvCxnSpPr>
            <p:spPr>
              <a:xfrm>
                <a:off x="1950239" y="3994095"/>
                <a:ext cx="2861447" cy="0"/>
              </a:xfrm>
              <a:prstGeom prst="straightConnector1">
                <a:avLst/>
              </a:pr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29" name="Text Box 8"/>
            <p:cNvSpPr txBox="1">
              <a:spLocks noChangeArrowheads="1"/>
            </p:cNvSpPr>
            <p:nvPr/>
          </p:nvSpPr>
          <p:spPr bwMode="auto">
            <a:xfrm>
              <a:off x="3154759" y="3450907"/>
              <a:ext cx="452407" cy="584776"/>
            </a:xfrm>
            <a:prstGeom prst="rect">
              <a:avLst/>
            </a:prstGeom>
            <a:noFill/>
            <a:ln w="9525">
              <a:noFill/>
              <a:miter lim="800000"/>
              <a:headEnd/>
              <a:tailEnd/>
            </a:ln>
          </p:spPr>
          <p:txBody>
            <a:bodyPr wrap="square">
              <a:prstTxWarp prst="textNoShape">
                <a:avLst/>
              </a:prstTxWarp>
              <a:spAutoFit/>
            </a:bodyPr>
            <a:lstStyle/>
            <a:p>
              <a:pPr algn="ctr"/>
              <a:r>
                <a:rPr lang="en-US" sz="3200" dirty="0" smtClean="0">
                  <a:solidFill>
                    <a:srgbClr val="000000"/>
                  </a:solidFill>
                  <a:latin typeface="Century Gothic" charset="0"/>
                  <a:ea typeface="Century Gothic" charset="0"/>
                  <a:cs typeface="Century Gothic" charset="0"/>
                </a:rPr>
                <a:t>?</a:t>
              </a:r>
              <a:endParaRPr lang="en-US" sz="3200" dirty="0">
                <a:solidFill>
                  <a:srgbClr val="000000"/>
                </a:solidFill>
                <a:latin typeface="Century Gothic" charset="0"/>
                <a:ea typeface="Century Gothic" charset="0"/>
                <a:cs typeface="Century Gothic" charset="0"/>
              </a:endParaRPr>
            </a:p>
          </p:txBody>
        </p:sp>
      </p:grpSp>
      <p:sp>
        <p:nvSpPr>
          <p:cNvPr id="32" name="Oval 31"/>
          <p:cNvSpPr/>
          <p:nvPr/>
        </p:nvSpPr>
        <p:spPr>
          <a:xfrm>
            <a:off x="1889333" y="2152445"/>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E</a:t>
            </a:r>
            <a:r>
              <a:rPr lang="en-US" baseline="-25000" dirty="0" smtClean="0">
                <a:solidFill>
                  <a:schemeClr val="tx1"/>
                </a:solidFill>
              </a:rPr>
              <a:t>2</a:t>
            </a:r>
            <a:endParaRPr lang="en-US" dirty="0">
              <a:solidFill>
                <a:schemeClr val="tx1"/>
              </a:solidFill>
            </a:endParaRPr>
          </a:p>
        </p:txBody>
      </p:sp>
      <p:sp>
        <p:nvSpPr>
          <p:cNvPr id="33" name="Oval 32"/>
          <p:cNvSpPr/>
          <p:nvPr/>
        </p:nvSpPr>
        <p:spPr>
          <a:xfrm>
            <a:off x="574403" y="177853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E</a:t>
            </a:r>
            <a:r>
              <a:rPr lang="en-US" baseline="-25000" dirty="0">
                <a:solidFill>
                  <a:schemeClr val="tx1"/>
                </a:solidFill>
              </a:rPr>
              <a:t>3</a:t>
            </a:r>
            <a:endParaRPr lang="en-US" dirty="0">
              <a:solidFill>
                <a:schemeClr val="tx1"/>
              </a:solidFill>
            </a:endParaRPr>
          </a:p>
        </p:txBody>
      </p:sp>
      <p:sp>
        <p:nvSpPr>
          <p:cNvPr id="34" name="Oval 33"/>
          <p:cNvSpPr/>
          <p:nvPr/>
        </p:nvSpPr>
        <p:spPr>
          <a:xfrm>
            <a:off x="683671" y="3218411"/>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E</a:t>
            </a:r>
            <a:r>
              <a:rPr lang="en-US" baseline="-25000" dirty="0" smtClean="0">
                <a:solidFill>
                  <a:schemeClr val="tx1"/>
                </a:solidFill>
              </a:rPr>
              <a:t>4</a:t>
            </a:r>
            <a:endParaRPr lang="en-US" dirty="0">
              <a:solidFill>
                <a:schemeClr val="tx1"/>
              </a:solidFill>
            </a:endParaRPr>
          </a:p>
        </p:txBody>
      </p:sp>
      <p:sp>
        <p:nvSpPr>
          <p:cNvPr id="35" name="Oval 34"/>
          <p:cNvSpPr/>
          <p:nvPr/>
        </p:nvSpPr>
        <p:spPr>
          <a:xfrm>
            <a:off x="901341" y="4645751"/>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E</a:t>
            </a:r>
            <a:r>
              <a:rPr lang="en-US" baseline="-25000" dirty="0">
                <a:solidFill>
                  <a:schemeClr val="tx1"/>
                </a:solidFill>
              </a:rPr>
              <a:t>5</a:t>
            </a:r>
            <a:endParaRPr lang="en-US" dirty="0">
              <a:solidFill>
                <a:schemeClr val="tx1"/>
              </a:solidFill>
            </a:endParaRPr>
          </a:p>
        </p:txBody>
      </p:sp>
    </p:spTree>
    <p:extLst>
      <p:ext uri="{BB962C8B-B14F-4D97-AF65-F5344CB8AC3E}">
        <p14:creationId xmlns:p14="http://schemas.microsoft.com/office/powerpoint/2010/main" val="27805858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a:xfrm>
            <a:off x="0" y="545352"/>
            <a:ext cx="9144000" cy="6312647"/>
          </a:xfrm>
        </p:spPr>
        <p:txBody>
          <a:bodyPr lIns="91440">
            <a:normAutofit/>
          </a:bodyPr>
          <a:lstStyle/>
          <a:p>
            <a:pPr algn="l"/>
            <a:r>
              <a:rPr lang="en-US" sz="1600" dirty="0" smtClean="0"/>
              <a:t>Trust and Anonymity Problems</a:t>
            </a:r>
          </a:p>
          <a:p>
            <a:pPr algn="l"/>
            <a:endParaRPr lang="en-US" sz="1600" dirty="0"/>
          </a:p>
          <a:p>
            <a:pPr algn="l"/>
            <a:r>
              <a:rPr lang="en-US" sz="1600" dirty="0" smtClean="0"/>
              <a:t>Property-Based Identities</a:t>
            </a:r>
            <a:endParaRPr lang="en-US" sz="1600" dirty="0"/>
          </a:p>
          <a:p>
            <a:pPr algn="l"/>
            <a:endParaRPr lang="en-US" sz="1600" dirty="0"/>
          </a:p>
          <a:p>
            <a:pPr algn="l"/>
            <a:r>
              <a:rPr lang="en-US" sz="1600" dirty="0" smtClean="0"/>
              <a:t>Distinguishing Identities</a:t>
            </a:r>
            <a:endParaRPr lang="en-US" sz="1600" dirty="0"/>
          </a:p>
          <a:p>
            <a:pPr algn="l"/>
            <a:endParaRPr lang="en-US" sz="1600" dirty="0"/>
          </a:p>
          <a:p>
            <a:pPr algn="l"/>
            <a:r>
              <a:rPr lang="en-US" sz="1600" dirty="0" smtClean="0"/>
              <a:t>Relative Anonymity</a:t>
            </a:r>
          </a:p>
          <a:p>
            <a:pPr algn="l"/>
            <a:endParaRPr lang="en-US" sz="1600" dirty="0"/>
          </a:p>
          <a:p>
            <a:pPr algn="l"/>
            <a:r>
              <a:rPr lang="en-US" sz="1600" dirty="0" smtClean="0"/>
              <a:t>Property-Based Attacks</a:t>
            </a:r>
            <a:endParaRPr lang="en-US" sz="1600" dirty="0"/>
          </a:p>
          <a:p>
            <a:pPr algn="l"/>
            <a:endParaRPr lang="en-US" sz="1600" dirty="0" smtClean="0"/>
          </a:p>
          <a:p>
            <a:pPr algn="l"/>
            <a:r>
              <a:rPr lang="en-US" sz="1600" dirty="0" smtClean="0"/>
              <a:t>Using the Solar Trust Model to Validate Identity Properties</a:t>
            </a:r>
            <a:endParaRPr lang="en-US" sz="1600" dirty="0"/>
          </a:p>
          <a:p>
            <a:pPr algn="l"/>
            <a:endParaRPr lang="en-US" sz="1600" dirty="0"/>
          </a:p>
          <a:p>
            <a:pPr algn="l"/>
            <a:r>
              <a:rPr lang="en-US" sz="1600" dirty="0" smtClean="0"/>
              <a:t>Future Work</a:t>
            </a:r>
            <a:endParaRPr lang="en-US" sz="1600" dirty="0"/>
          </a:p>
          <a:p>
            <a:pPr algn="l"/>
            <a:endParaRPr lang="en-US" sz="1600" dirty="0"/>
          </a:p>
          <a:p>
            <a:pPr algn="l"/>
            <a:r>
              <a:rPr lang="en-US" sz="1600" dirty="0" smtClean="0"/>
              <a:t>Conclusion and Questions</a:t>
            </a:r>
            <a:endParaRPr lang="en-US" sz="1600" dirty="0"/>
          </a:p>
        </p:txBody>
      </p:sp>
      <p:sp>
        <p:nvSpPr>
          <p:cNvPr id="7"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smtClean="0">
                <a:solidFill>
                  <a:schemeClr val="bg1"/>
                </a:solidFill>
              </a:rPr>
              <a:t>Presentation Outline</a:t>
            </a:r>
            <a:endParaRPr lang="en-US" dirty="0">
              <a:solidFill>
                <a:schemeClr val="bg1"/>
              </a:solidFill>
            </a:endParaRPr>
          </a:p>
        </p:txBody>
      </p:sp>
      <p:sp>
        <p:nvSpPr>
          <p:cNvPr id="2" name="Slide Number Placeholder 1"/>
          <p:cNvSpPr>
            <a:spLocks noGrp="1"/>
          </p:cNvSpPr>
          <p:nvPr>
            <p:ph type="sldNum" sz="quarter" idx="12"/>
          </p:nvPr>
        </p:nvSpPr>
        <p:spPr/>
        <p:txBody>
          <a:bodyPr/>
          <a:lstStyle/>
          <a:p>
            <a:fld id="{A7E347E3-C33F-6F47-AC47-1BCADEE5EFCC}" type="slidenum">
              <a:rPr lang="en-US" smtClean="0"/>
              <a:t>4</a:t>
            </a:fld>
            <a:endParaRPr lang="en-US" dirty="0"/>
          </a:p>
        </p:txBody>
      </p:sp>
    </p:spTree>
    <p:extLst>
      <p:ext uri="{BB962C8B-B14F-4D97-AF65-F5344CB8AC3E}">
        <p14:creationId xmlns:p14="http://schemas.microsoft.com/office/powerpoint/2010/main" val="343022946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Property Exposure Attack on Anonymity </a:t>
            </a:r>
          </a:p>
        </p:txBody>
      </p:sp>
      <p:sp>
        <p:nvSpPr>
          <p:cNvPr id="3" name="Slide Number Placeholder 2"/>
          <p:cNvSpPr>
            <a:spLocks noGrp="1"/>
          </p:cNvSpPr>
          <p:nvPr>
            <p:ph type="sldNum" sz="quarter" idx="12"/>
          </p:nvPr>
        </p:nvSpPr>
        <p:spPr/>
        <p:txBody>
          <a:bodyPr/>
          <a:lstStyle/>
          <a:p>
            <a:fld id="{E3981485-6142-644C-AB0F-5A9188E1EB0B}" type="slidenum">
              <a:rPr lang="en-US" smtClean="0"/>
              <a:t>40</a:t>
            </a:fld>
            <a:endParaRPr lang="en-US" dirty="0"/>
          </a:p>
        </p:txBody>
      </p:sp>
      <p:sp>
        <p:nvSpPr>
          <p:cNvPr id="8" name="Text Box 8"/>
          <p:cNvSpPr txBox="1">
            <a:spLocks noChangeArrowheads="1"/>
          </p:cNvSpPr>
          <p:nvPr/>
        </p:nvSpPr>
        <p:spPr bwMode="auto">
          <a:xfrm>
            <a:off x="0" y="6396335"/>
            <a:ext cx="9144000" cy="461665"/>
          </a:xfrm>
          <a:prstGeom prst="rect">
            <a:avLst/>
          </a:prstGeom>
          <a:solidFill>
            <a:schemeClr val="accent1">
              <a:lumMod val="75000"/>
            </a:schemeClr>
          </a:solidFill>
        </p:spPr>
        <p:txBody>
          <a:bodyPr vert="horz" lIns="91440" tIns="45720" rIns="91440" bIns="45720" rtlCol="0">
            <a:spAutoFit/>
          </a:bodyPr>
          <a:lstStyle>
            <a:lvl1pPr indent="0" algn="ctr">
              <a:spcBef>
                <a:spcPct val="20000"/>
              </a:spcBef>
              <a:buFont typeface="Arial"/>
              <a:buNone/>
              <a:defRPr sz="2400">
                <a:solidFill>
                  <a:schemeClr val="bg1"/>
                </a:solidFill>
                <a:latin typeface="Century Gothic"/>
                <a:cs typeface="Century Gothic"/>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Initially, the victim is anonymous to the observer</a:t>
            </a:r>
          </a:p>
        </p:txBody>
      </p:sp>
      <p:grpSp>
        <p:nvGrpSpPr>
          <p:cNvPr id="31" name="Group 30"/>
          <p:cNvGrpSpPr/>
          <p:nvPr/>
        </p:nvGrpSpPr>
        <p:grpSpPr>
          <a:xfrm>
            <a:off x="2306648" y="3450907"/>
            <a:ext cx="4530705" cy="917099"/>
            <a:chOff x="1115610" y="3450907"/>
            <a:chExt cx="4530705" cy="917099"/>
          </a:xfrm>
        </p:grpSpPr>
        <p:grpSp>
          <p:nvGrpSpPr>
            <p:cNvPr id="30" name="Group 29"/>
            <p:cNvGrpSpPr/>
            <p:nvPr/>
          </p:nvGrpSpPr>
          <p:grpSpPr>
            <a:xfrm>
              <a:off x="1115610" y="3620184"/>
              <a:ext cx="4530705" cy="747822"/>
              <a:chOff x="1115610" y="3620184"/>
              <a:chExt cx="4530705" cy="747822"/>
            </a:xfrm>
          </p:grpSpPr>
          <p:sp>
            <p:nvSpPr>
              <p:cNvPr id="6" name="Oval 5"/>
              <p:cNvSpPr/>
              <p:nvPr/>
            </p:nvSpPr>
            <p:spPr>
              <a:xfrm>
                <a:off x="1115610" y="362018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V</a:t>
                </a:r>
                <a:endParaRPr lang="en-US" dirty="0">
                  <a:solidFill>
                    <a:schemeClr val="tx1"/>
                  </a:solidFill>
                </a:endParaRPr>
              </a:p>
            </p:txBody>
          </p:sp>
          <p:sp>
            <p:nvSpPr>
              <p:cNvPr id="11" name="Oval 10"/>
              <p:cNvSpPr/>
              <p:nvPr/>
            </p:nvSpPr>
            <p:spPr>
              <a:xfrm>
                <a:off x="4811686" y="3620184"/>
                <a:ext cx="834629" cy="74782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O</a:t>
                </a:r>
                <a:endParaRPr lang="en-US" dirty="0">
                  <a:solidFill>
                    <a:schemeClr val="tx1"/>
                  </a:solidFill>
                </a:endParaRPr>
              </a:p>
            </p:txBody>
          </p:sp>
          <p:cxnSp>
            <p:nvCxnSpPr>
              <p:cNvPr id="18" name="Straight Arrow Connector 17"/>
              <p:cNvCxnSpPr>
                <a:stCxn id="6" idx="6"/>
                <a:endCxn id="11" idx="2"/>
              </p:cNvCxnSpPr>
              <p:nvPr/>
            </p:nvCxnSpPr>
            <p:spPr>
              <a:xfrm>
                <a:off x="1950239" y="3994095"/>
                <a:ext cx="2861447" cy="0"/>
              </a:xfrm>
              <a:prstGeom prst="straightConnector1">
                <a:avLst/>
              </a:pr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29" name="Text Box 8"/>
            <p:cNvSpPr txBox="1">
              <a:spLocks noChangeArrowheads="1"/>
            </p:cNvSpPr>
            <p:nvPr/>
          </p:nvSpPr>
          <p:spPr bwMode="auto">
            <a:xfrm>
              <a:off x="3154759" y="3450907"/>
              <a:ext cx="452407" cy="584776"/>
            </a:xfrm>
            <a:prstGeom prst="rect">
              <a:avLst/>
            </a:prstGeom>
            <a:noFill/>
            <a:ln w="9525">
              <a:noFill/>
              <a:miter lim="800000"/>
              <a:headEnd/>
              <a:tailEnd/>
            </a:ln>
          </p:spPr>
          <p:txBody>
            <a:bodyPr wrap="square">
              <a:prstTxWarp prst="textNoShape">
                <a:avLst/>
              </a:prstTxWarp>
              <a:spAutoFit/>
            </a:bodyPr>
            <a:lstStyle/>
            <a:p>
              <a:pPr algn="ctr"/>
              <a:r>
                <a:rPr lang="en-US" sz="3200" dirty="0" smtClean="0">
                  <a:solidFill>
                    <a:srgbClr val="000000"/>
                  </a:solidFill>
                  <a:latin typeface="Century Gothic" charset="0"/>
                  <a:ea typeface="Century Gothic" charset="0"/>
                  <a:cs typeface="Century Gothic" charset="0"/>
                </a:rPr>
                <a:t>?</a:t>
              </a:r>
              <a:endParaRPr lang="en-US" sz="3200" dirty="0">
                <a:solidFill>
                  <a:srgbClr val="000000"/>
                </a:solidFill>
                <a:latin typeface="Century Gothic" charset="0"/>
                <a:ea typeface="Century Gothic" charset="0"/>
                <a:cs typeface="Century Gothic" charset="0"/>
              </a:endParaRPr>
            </a:p>
          </p:txBody>
        </p:sp>
      </p:grpSp>
      <p:sp>
        <p:nvSpPr>
          <p:cNvPr id="32" name="Oval 31"/>
          <p:cNvSpPr/>
          <p:nvPr/>
        </p:nvSpPr>
        <p:spPr>
          <a:xfrm>
            <a:off x="1889333" y="2152445"/>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E</a:t>
            </a:r>
            <a:r>
              <a:rPr lang="en-US" baseline="-25000" dirty="0" smtClean="0">
                <a:solidFill>
                  <a:schemeClr val="tx1"/>
                </a:solidFill>
              </a:rPr>
              <a:t>2</a:t>
            </a:r>
            <a:endParaRPr lang="en-US" dirty="0">
              <a:solidFill>
                <a:schemeClr val="tx1"/>
              </a:solidFill>
            </a:endParaRPr>
          </a:p>
        </p:txBody>
      </p:sp>
      <p:sp>
        <p:nvSpPr>
          <p:cNvPr id="33" name="Oval 32"/>
          <p:cNvSpPr/>
          <p:nvPr/>
        </p:nvSpPr>
        <p:spPr>
          <a:xfrm>
            <a:off x="574403" y="177853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E</a:t>
            </a:r>
            <a:r>
              <a:rPr lang="en-US" baseline="-25000" dirty="0">
                <a:solidFill>
                  <a:schemeClr val="tx1"/>
                </a:solidFill>
              </a:rPr>
              <a:t>3</a:t>
            </a:r>
            <a:endParaRPr lang="en-US" dirty="0">
              <a:solidFill>
                <a:schemeClr val="tx1"/>
              </a:solidFill>
            </a:endParaRPr>
          </a:p>
        </p:txBody>
      </p:sp>
      <p:sp>
        <p:nvSpPr>
          <p:cNvPr id="34" name="Oval 33"/>
          <p:cNvSpPr/>
          <p:nvPr/>
        </p:nvSpPr>
        <p:spPr>
          <a:xfrm>
            <a:off x="683671" y="3218411"/>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E</a:t>
            </a:r>
            <a:r>
              <a:rPr lang="en-US" baseline="-25000" dirty="0" smtClean="0">
                <a:solidFill>
                  <a:schemeClr val="tx1"/>
                </a:solidFill>
              </a:rPr>
              <a:t>4</a:t>
            </a:r>
            <a:endParaRPr lang="en-US" dirty="0">
              <a:solidFill>
                <a:schemeClr val="tx1"/>
              </a:solidFill>
            </a:endParaRPr>
          </a:p>
        </p:txBody>
      </p:sp>
      <p:sp>
        <p:nvSpPr>
          <p:cNvPr id="35" name="Oval 34"/>
          <p:cNvSpPr/>
          <p:nvPr/>
        </p:nvSpPr>
        <p:spPr>
          <a:xfrm>
            <a:off x="901341" y="4645751"/>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E</a:t>
            </a:r>
            <a:r>
              <a:rPr lang="en-US" baseline="-25000" dirty="0">
                <a:solidFill>
                  <a:schemeClr val="tx1"/>
                </a:solidFill>
              </a:rPr>
              <a:t>5</a:t>
            </a:r>
            <a:endParaRPr lang="en-US" dirty="0">
              <a:solidFill>
                <a:schemeClr val="tx1"/>
              </a:solidFill>
            </a:endParaRPr>
          </a:p>
        </p:txBody>
      </p:sp>
    </p:spTree>
    <p:extLst>
      <p:ext uri="{BB962C8B-B14F-4D97-AF65-F5344CB8AC3E}">
        <p14:creationId xmlns:p14="http://schemas.microsoft.com/office/powerpoint/2010/main" val="248238140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Property Exposure Attack on Anonymity </a:t>
            </a:r>
          </a:p>
        </p:txBody>
      </p:sp>
      <p:sp>
        <p:nvSpPr>
          <p:cNvPr id="3" name="Slide Number Placeholder 2"/>
          <p:cNvSpPr>
            <a:spLocks noGrp="1"/>
          </p:cNvSpPr>
          <p:nvPr>
            <p:ph type="sldNum" sz="quarter" idx="12"/>
          </p:nvPr>
        </p:nvSpPr>
        <p:spPr/>
        <p:txBody>
          <a:bodyPr/>
          <a:lstStyle/>
          <a:p>
            <a:fld id="{E3981485-6142-644C-AB0F-5A9188E1EB0B}" type="slidenum">
              <a:rPr lang="en-US" smtClean="0"/>
              <a:t>41</a:t>
            </a:fld>
            <a:endParaRPr lang="en-US" dirty="0"/>
          </a:p>
        </p:txBody>
      </p:sp>
      <p:grpSp>
        <p:nvGrpSpPr>
          <p:cNvPr id="31" name="Group 30"/>
          <p:cNvGrpSpPr/>
          <p:nvPr/>
        </p:nvGrpSpPr>
        <p:grpSpPr>
          <a:xfrm>
            <a:off x="2306648" y="3566123"/>
            <a:ext cx="4530705" cy="801883"/>
            <a:chOff x="1115610" y="3566123"/>
            <a:chExt cx="4530705" cy="801883"/>
          </a:xfrm>
        </p:grpSpPr>
        <p:grpSp>
          <p:nvGrpSpPr>
            <p:cNvPr id="30" name="Group 29"/>
            <p:cNvGrpSpPr/>
            <p:nvPr/>
          </p:nvGrpSpPr>
          <p:grpSpPr>
            <a:xfrm>
              <a:off x="1115610" y="3620184"/>
              <a:ext cx="4530705" cy="747822"/>
              <a:chOff x="1115610" y="3620184"/>
              <a:chExt cx="4530705" cy="747822"/>
            </a:xfrm>
          </p:grpSpPr>
          <p:sp>
            <p:nvSpPr>
              <p:cNvPr id="6" name="Oval 5"/>
              <p:cNvSpPr/>
              <p:nvPr/>
            </p:nvSpPr>
            <p:spPr>
              <a:xfrm>
                <a:off x="1115610" y="3620184"/>
                <a:ext cx="834629" cy="74782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solidFill>
                      <a:schemeClr val="tx1"/>
                    </a:solidFill>
                  </a:rPr>
                  <a:t>V</a:t>
                </a:r>
                <a:endParaRPr lang="en-US" dirty="0">
                  <a:solidFill>
                    <a:schemeClr val="tx1"/>
                  </a:solidFill>
                </a:endParaRPr>
              </a:p>
            </p:txBody>
          </p:sp>
          <p:sp>
            <p:nvSpPr>
              <p:cNvPr id="11" name="Oval 10"/>
              <p:cNvSpPr/>
              <p:nvPr/>
            </p:nvSpPr>
            <p:spPr>
              <a:xfrm>
                <a:off x="4811686" y="3620184"/>
                <a:ext cx="834629" cy="74782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O</a:t>
                </a:r>
                <a:endParaRPr lang="en-US" dirty="0">
                  <a:solidFill>
                    <a:schemeClr val="tx1"/>
                  </a:solidFill>
                </a:endParaRPr>
              </a:p>
            </p:txBody>
          </p:sp>
          <p:cxnSp>
            <p:nvCxnSpPr>
              <p:cNvPr id="18" name="Straight Arrow Connector 17"/>
              <p:cNvCxnSpPr>
                <a:stCxn id="6" idx="6"/>
                <a:endCxn id="11" idx="2"/>
              </p:cNvCxnSpPr>
              <p:nvPr/>
            </p:nvCxnSpPr>
            <p:spPr>
              <a:xfrm>
                <a:off x="1950239" y="3994095"/>
                <a:ext cx="2861447" cy="0"/>
              </a:xfrm>
              <a:prstGeom prst="straightConnector1">
                <a:avLst/>
              </a:pr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29" name="Text Box 8"/>
            <p:cNvSpPr txBox="1">
              <a:spLocks noChangeArrowheads="1"/>
            </p:cNvSpPr>
            <p:nvPr/>
          </p:nvSpPr>
          <p:spPr bwMode="auto">
            <a:xfrm>
              <a:off x="1950239" y="3566123"/>
              <a:ext cx="2702302" cy="400110"/>
            </a:xfrm>
            <a:prstGeom prst="rect">
              <a:avLst/>
            </a:prstGeom>
            <a:noFill/>
            <a:ln w="9525">
              <a:noFill/>
              <a:miter lim="800000"/>
              <a:headEnd/>
              <a:tailEnd/>
            </a:ln>
          </p:spPr>
          <p:txBody>
            <a:bodyPr wrap="square">
              <a:prstTxWarp prst="textNoShape">
                <a:avLst/>
              </a:prstTxWarp>
              <a:spAutoFit/>
            </a:bodyPr>
            <a:lstStyle/>
            <a:p>
              <a:pPr algn="ctr"/>
              <a:r>
                <a:rPr lang="en-US" sz="2000" dirty="0" smtClean="0">
                  <a:solidFill>
                    <a:srgbClr val="000000"/>
                  </a:solidFill>
                  <a:latin typeface="Century Gothic" charset="0"/>
                  <a:ea typeface="Century Gothic" charset="0"/>
                  <a:cs typeface="Century Gothic" charset="0"/>
                </a:rPr>
                <a:t>Entity is blue</a:t>
              </a:r>
              <a:endParaRPr lang="en-US" sz="2000" dirty="0">
                <a:solidFill>
                  <a:srgbClr val="000000"/>
                </a:solidFill>
                <a:latin typeface="Century Gothic" charset="0"/>
                <a:ea typeface="Century Gothic" charset="0"/>
                <a:cs typeface="Century Gothic" charset="0"/>
              </a:endParaRPr>
            </a:p>
          </p:txBody>
        </p:sp>
      </p:grpSp>
      <p:sp>
        <p:nvSpPr>
          <p:cNvPr id="32" name="Oval 31"/>
          <p:cNvSpPr/>
          <p:nvPr/>
        </p:nvSpPr>
        <p:spPr>
          <a:xfrm>
            <a:off x="1889333" y="2152445"/>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E</a:t>
            </a:r>
            <a:r>
              <a:rPr lang="en-US" baseline="-25000" dirty="0" smtClean="0">
                <a:solidFill>
                  <a:schemeClr val="tx1"/>
                </a:solidFill>
              </a:rPr>
              <a:t>2</a:t>
            </a:r>
            <a:endParaRPr lang="en-US" dirty="0">
              <a:solidFill>
                <a:schemeClr val="tx1"/>
              </a:solidFill>
            </a:endParaRPr>
          </a:p>
        </p:txBody>
      </p:sp>
      <p:sp>
        <p:nvSpPr>
          <p:cNvPr id="33" name="Oval 32"/>
          <p:cNvSpPr/>
          <p:nvPr/>
        </p:nvSpPr>
        <p:spPr>
          <a:xfrm>
            <a:off x="574403" y="177853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E</a:t>
            </a:r>
            <a:r>
              <a:rPr lang="en-US" baseline="-25000" dirty="0">
                <a:solidFill>
                  <a:schemeClr val="tx1"/>
                </a:solidFill>
              </a:rPr>
              <a:t>3</a:t>
            </a:r>
            <a:endParaRPr lang="en-US" dirty="0">
              <a:solidFill>
                <a:schemeClr val="tx1"/>
              </a:solidFill>
            </a:endParaRPr>
          </a:p>
        </p:txBody>
      </p:sp>
      <p:sp>
        <p:nvSpPr>
          <p:cNvPr id="34" name="Oval 33"/>
          <p:cNvSpPr/>
          <p:nvPr/>
        </p:nvSpPr>
        <p:spPr>
          <a:xfrm>
            <a:off x="683671" y="3218411"/>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E</a:t>
            </a:r>
            <a:r>
              <a:rPr lang="en-US" baseline="-25000" dirty="0" smtClean="0">
                <a:solidFill>
                  <a:schemeClr val="tx1"/>
                </a:solidFill>
              </a:rPr>
              <a:t>4</a:t>
            </a:r>
            <a:endParaRPr lang="en-US" dirty="0">
              <a:solidFill>
                <a:schemeClr val="tx1"/>
              </a:solidFill>
            </a:endParaRPr>
          </a:p>
        </p:txBody>
      </p:sp>
      <p:sp>
        <p:nvSpPr>
          <p:cNvPr id="35" name="Oval 34"/>
          <p:cNvSpPr/>
          <p:nvPr/>
        </p:nvSpPr>
        <p:spPr>
          <a:xfrm>
            <a:off x="901341" y="4645751"/>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E</a:t>
            </a:r>
            <a:r>
              <a:rPr lang="en-US" baseline="-25000" dirty="0">
                <a:solidFill>
                  <a:schemeClr val="tx1"/>
                </a:solidFill>
              </a:rPr>
              <a:t>5</a:t>
            </a:r>
            <a:endParaRPr lang="en-US" dirty="0">
              <a:solidFill>
                <a:schemeClr val="tx1"/>
              </a:solidFill>
            </a:endParaRPr>
          </a:p>
        </p:txBody>
      </p:sp>
      <p:sp>
        <p:nvSpPr>
          <p:cNvPr id="15" name="Oval 14"/>
          <p:cNvSpPr/>
          <p:nvPr/>
        </p:nvSpPr>
        <p:spPr>
          <a:xfrm>
            <a:off x="4545679" y="1778534"/>
            <a:ext cx="834629" cy="74782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A</a:t>
            </a:r>
            <a:endParaRPr lang="en-US" dirty="0">
              <a:solidFill>
                <a:schemeClr val="tx1"/>
              </a:solidFill>
            </a:endParaRPr>
          </a:p>
        </p:txBody>
      </p:sp>
      <p:sp>
        <p:nvSpPr>
          <p:cNvPr id="16" name="Text Box 8"/>
          <p:cNvSpPr txBox="1">
            <a:spLocks noChangeArrowheads="1"/>
          </p:cNvSpPr>
          <p:nvPr/>
        </p:nvSpPr>
        <p:spPr bwMode="auto">
          <a:xfrm>
            <a:off x="0" y="6396335"/>
            <a:ext cx="9144000" cy="461665"/>
          </a:xfrm>
          <a:prstGeom prst="rect">
            <a:avLst/>
          </a:prstGeom>
          <a:solidFill>
            <a:schemeClr val="accent1">
              <a:lumMod val="75000"/>
            </a:schemeClr>
          </a:solidFill>
        </p:spPr>
        <p:txBody>
          <a:bodyPr vert="horz" lIns="91440" tIns="45720" rIns="91440" bIns="45720" rtlCol="0">
            <a:spAutoFit/>
          </a:bodyPr>
          <a:lstStyle>
            <a:lvl1pPr indent="0" algn="ctr">
              <a:spcBef>
                <a:spcPct val="20000"/>
              </a:spcBef>
              <a:buFont typeface="Arial"/>
              <a:buNone/>
              <a:defRPr sz="2400">
                <a:solidFill>
                  <a:schemeClr val="bg1"/>
                </a:solidFill>
                <a:latin typeface="Century Gothic"/>
                <a:cs typeface="Century Gothic"/>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The attacker exposes a unique property of V to O</a:t>
            </a:r>
          </a:p>
        </p:txBody>
      </p:sp>
      <p:cxnSp>
        <p:nvCxnSpPr>
          <p:cNvPr id="17" name="Straight Arrow Connector 16"/>
          <p:cNvCxnSpPr>
            <a:stCxn id="15" idx="3"/>
            <a:endCxn id="6" idx="7"/>
          </p:cNvCxnSpPr>
          <p:nvPr/>
        </p:nvCxnSpPr>
        <p:spPr>
          <a:xfrm flipH="1">
            <a:off x="3019048" y="2416840"/>
            <a:ext cx="1648860" cy="1312860"/>
          </a:xfrm>
          <a:prstGeom prst="straightConnector1">
            <a:avLst/>
          </a:pr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518570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Property Exposure Attack on Anonymity </a:t>
            </a:r>
          </a:p>
        </p:txBody>
      </p:sp>
      <p:sp>
        <p:nvSpPr>
          <p:cNvPr id="3" name="Slide Number Placeholder 2"/>
          <p:cNvSpPr>
            <a:spLocks noGrp="1"/>
          </p:cNvSpPr>
          <p:nvPr>
            <p:ph type="sldNum" sz="quarter" idx="12"/>
          </p:nvPr>
        </p:nvSpPr>
        <p:spPr/>
        <p:txBody>
          <a:bodyPr/>
          <a:lstStyle/>
          <a:p>
            <a:fld id="{E3981485-6142-644C-AB0F-5A9188E1EB0B}" type="slidenum">
              <a:rPr lang="en-US" smtClean="0"/>
              <a:t>42</a:t>
            </a:fld>
            <a:endParaRPr lang="en-US" dirty="0"/>
          </a:p>
        </p:txBody>
      </p:sp>
      <p:grpSp>
        <p:nvGrpSpPr>
          <p:cNvPr id="31" name="Group 30"/>
          <p:cNvGrpSpPr/>
          <p:nvPr/>
        </p:nvGrpSpPr>
        <p:grpSpPr>
          <a:xfrm>
            <a:off x="2306648" y="3566123"/>
            <a:ext cx="4530705" cy="801883"/>
            <a:chOff x="1115610" y="3566123"/>
            <a:chExt cx="4530705" cy="801883"/>
          </a:xfrm>
        </p:grpSpPr>
        <p:grpSp>
          <p:nvGrpSpPr>
            <p:cNvPr id="30" name="Group 29"/>
            <p:cNvGrpSpPr/>
            <p:nvPr/>
          </p:nvGrpSpPr>
          <p:grpSpPr>
            <a:xfrm>
              <a:off x="1115610" y="3620184"/>
              <a:ext cx="4530705" cy="747822"/>
              <a:chOff x="1115610" y="3620184"/>
              <a:chExt cx="4530705" cy="747822"/>
            </a:xfrm>
          </p:grpSpPr>
          <p:sp>
            <p:nvSpPr>
              <p:cNvPr id="6" name="Oval 5"/>
              <p:cNvSpPr/>
              <p:nvPr/>
            </p:nvSpPr>
            <p:spPr>
              <a:xfrm>
                <a:off x="1115610" y="3620184"/>
                <a:ext cx="834629" cy="74782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solidFill>
                      <a:schemeClr val="tx1"/>
                    </a:solidFill>
                  </a:rPr>
                  <a:t>V</a:t>
                </a:r>
                <a:endParaRPr lang="en-US" dirty="0">
                  <a:solidFill>
                    <a:schemeClr val="tx1"/>
                  </a:solidFill>
                </a:endParaRPr>
              </a:p>
            </p:txBody>
          </p:sp>
          <p:sp>
            <p:nvSpPr>
              <p:cNvPr id="11" name="Oval 10"/>
              <p:cNvSpPr/>
              <p:nvPr/>
            </p:nvSpPr>
            <p:spPr>
              <a:xfrm>
                <a:off x="4811686" y="3620184"/>
                <a:ext cx="834629" cy="74782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O</a:t>
                </a:r>
                <a:endParaRPr lang="en-US" dirty="0">
                  <a:solidFill>
                    <a:schemeClr val="tx1"/>
                  </a:solidFill>
                </a:endParaRPr>
              </a:p>
            </p:txBody>
          </p:sp>
          <p:cxnSp>
            <p:nvCxnSpPr>
              <p:cNvPr id="18" name="Straight Arrow Connector 17"/>
              <p:cNvCxnSpPr>
                <a:stCxn id="6" idx="6"/>
                <a:endCxn id="11" idx="2"/>
              </p:cNvCxnSpPr>
              <p:nvPr/>
            </p:nvCxnSpPr>
            <p:spPr>
              <a:xfrm>
                <a:off x="1950239" y="3994095"/>
                <a:ext cx="2861447" cy="0"/>
              </a:xfrm>
              <a:prstGeom prst="straightConnector1">
                <a:avLst/>
              </a:pr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29" name="Text Box 8"/>
            <p:cNvSpPr txBox="1">
              <a:spLocks noChangeArrowheads="1"/>
            </p:cNvSpPr>
            <p:nvPr/>
          </p:nvSpPr>
          <p:spPr bwMode="auto">
            <a:xfrm>
              <a:off x="1950239" y="3566123"/>
              <a:ext cx="2702302" cy="400110"/>
            </a:xfrm>
            <a:prstGeom prst="rect">
              <a:avLst/>
            </a:prstGeom>
            <a:noFill/>
            <a:ln w="9525">
              <a:noFill/>
              <a:miter lim="800000"/>
              <a:headEnd/>
              <a:tailEnd/>
            </a:ln>
          </p:spPr>
          <p:txBody>
            <a:bodyPr wrap="square">
              <a:prstTxWarp prst="textNoShape">
                <a:avLst/>
              </a:prstTxWarp>
              <a:spAutoFit/>
            </a:bodyPr>
            <a:lstStyle/>
            <a:p>
              <a:pPr algn="ctr"/>
              <a:r>
                <a:rPr lang="en-US" sz="2000" dirty="0" smtClean="0">
                  <a:solidFill>
                    <a:srgbClr val="000000"/>
                  </a:solidFill>
                  <a:latin typeface="Century Gothic" charset="0"/>
                  <a:ea typeface="Century Gothic" charset="0"/>
                  <a:cs typeface="Century Gothic" charset="0"/>
                </a:rPr>
                <a:t>Entity is blue</a:t>
              </a:r>
              <a:endParaRPr lang="en-US" sz="2000" dirty="0">
                <a:solidFill>
                  <a:srgbClr val="000000"/>
                </a:solidFill>
                <a:latin typeface="Century Gothic" charset="0"/>
                <a:ea typeface="Century Gothic" charset="0"/>
                <a:cs typeface="Century Gothic" charset="0"/>
              </a:endParaRPr>
            </a:p>
          </p:txBody>
        </p:sp>
      </p:grpSp>
      <p:sp>
        <p:nvSpPr>
          <p:cNvPr id="32" name="Oval 31"/>
          <p:cNvSpPr/>
          <p:nvPr/>
        </p:nvSpPr>
        <p:spPr>
          <a:xfrm>
            <a:off x="1889333" y="2152445"/>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E</a:t>
            </a:r>
            <a:r>
              <a:rPr lang="en-US" baseline="-25000" dirty="0" smtClean="0">
                <a:solidFill>
                  <a:schemeClr val="tx1"/>
                </a:solidFill>
              </a:rPr>
              <a:t>2</a:t>
            </a:r>
            <a:endParaRPr lang="en-US" dirty="0">
              <a:solidFill>
                <a:schemeClr val="tx1"/>
              </a:solidFill>
            </a:endParaRPr>
          </a:p>
        </p:txBody>
      </p:sp>
      <p:sp>
        <p:nvSpPr>
          <p:cNvPr id="33" name="Oval 32"/>
          <p:cNvSpPr/>
          <p:nvPr/>
        </p:nvSpPr>
        <p:spPr>
          <a:xfrm>
            <a:off x="574403" y="177853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E</a:t>
            </a:r>
            <a:r>
              <a:rPr lang="en-US" baseline="-25000" dirty="0">
                <a:solidFill>
                  <a:schemeClr val="tx1"/>
                </a:solidFill>
              </a:rPr>
              <a:t>3</a:t>
            </a:r>
            <a:endParaRPr lang="en-US" dirty="0">
              <a:solidFill>
                <a:schemeClr val="tx1"/>
              </a:solidFill>
            </a:endParaRPr>
          </a:p>
        </p:txBody>
      </p:sp>
      <p:sp>
        <p:nvSpPr>
          <p:cNvPr id="34" name="Oval 33"/>
          <p:cNvSpPr/>
          <p:nvPr/>
        </p:nvSpPr>
        <p:spPr>
          <a:xfrm>
            <a:off x="683671" y="3218411"/>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E</a:t>
            </a:r>
            <a:r>
              <a:rPr lang="en-US" baseline="-25000" dirty="0" smtClean="0">
                <a:solidFill>
                  <a:schemeClr val="tx1"/>
                </a:solidFill>
              </a:rPr>
              <a:t>4</a:t>
            </a:r>
            <a:endParaRPr lang="en-US" dirty="0">
              <a:solidFill>
                <a:schemeClr val="tx1"/>
              </a:solidFill>
            </a:endParaRPr>
          </a:p>
        </p:txBody>
      </p:sp>
      <p:sp>
        <p:nvSpPr>
          <p:cNvPr id="35" name="Oval 34"/>
          <p:cNvSpPr/>
          <p:nvPr/>
        </p:nvSpPr>
        <p:spPr>
          <a:xfrm>
            <a:off x="901341" y="4645751"/>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E</a:t>
            </a:r>
            <a:r>
              <a:rPr lang="en-US" baseline="-25000" dirty="0">
                <a:solidFill>
                  <a:schemeClr val="tx1"/>
                </a:solidFill>
              </a:rPr>
              <a:t>5</a:t>
            </a:r>
            <a:endParaRPr lang="en-US" dirty="0">
              <a:solidFill>
                <a:schemeClr val="tx1"/>
              </a:solidFill>
            </a:endParaRPr>
          </a:p>
        </p:txBody>
      </p:sp>
      <p:sp>
        <p:nvSpPr>
          <p:cNvPr id="15" name="Oval 14"/>
          <p:cNvSpPr/>
          <p:nvPr/>
        </p:nvSpPr>
        <p:spPr>
          <a:xfrm>
            <a:off x="4545679" y="1778534"/>
            <a:ext cx="834629" cy="74782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A</a:t>
            </a:r>
            <a:endParaRPr lang="en-US" dirty="0">
              <a:solidFill>
                <a:schemeClr val="tx1"/>
              </a:solidFill>
            </a:endParaRPr>
          </a:p>
        </p:txBody>
      </p:sp>
      <p:sp>
        <p:nvSpPr>
          <p:cNvPr id="16" name="Text Box 8"/>
          <p:cNvSpPr txBox="1">
            <a:spLocks noChangeArrowheads="1"/>
          </p:cNvSpPr>
          <p:nvPr/>
        </p:nvSpPr>
        <p:spPr bwMode="auto">
          <a:xfrm>
            <a:off x="0" y="6027003"/>
            <a:ext cx="9144000" cy="830997"/>
          </a:xfrm>
          <a:prstGeom prst="rect">
            <a:avLst/>
          </a:prstGeom>
          <a:solidFill>
            <a:schemeClr val="accent1">
              <a:lumMod val="75000"/>
            </a:schemeClr>
          </a:solidFill>
        </p:spPr>
        <p:txBody>
          <a:bodyPr vert="horz" lIns="91440" tIns="45720" rIns="91440" bIns="45720" rtlCol="0">
            <a:spAutoFit/>
          </a:bodyPr>
          <a:lstStyle>
            <a:lvl1pPr indent="0" algn="ctr">
              <a:spcBef>
                <a:spcPct val="20000"/>
              </a:spcBef>
              <a:buFont typeface="Arial"/>
              <a:buNone/>
              <a:defRPr sz="2400">
                <a:solidFill>
                  <a:schemeClr val="bg1"/>
                </a:solidFill>
                <a:latin typeface="Century Gothic"/>
                <a:cs typeface="Century Gothic"/>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V’s identity relative to O is </a:t>
            </a:r>
            <a:r>
              <a:rPr lang="en-US" dirty="0" smtClean="0"/>
              <a:t>now unique, </a:t>
            </a:r>
            <a:r>
              <a:rPr lang="en-US" dirty="0"/>
              <a:t>so the attack succeeds</a:t>
            </a:r>
          </a:p>
        </p:txBody>
      </p:sp>
    </p:spTree>
    <p:extLst>
      <p:ext uri="{BB962C8B-B14F-4D97-AF65-F5344CB8AC3E}">
        <p14:creationId xmlns:p14="http://schemas.microsoft.com/office/powerpoint/2010/main" val="217870761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Preventing the Attack</a:t>
            </a:r>
            <a:endParaRPr lang="en-US" dirty="0"/>
          </a:p>
        </p:txBody>
      </p:sp>
      <p:sp>
        <p:nvSpPr>
          <p:cNvPr id="3" name="Slide Number Placeholder 2"/>
          <p:cNvSpPr>
            <a:spLocks noGrp="1"/>
          </p:cNvSpPr>
          <p:nvPr>
            <p:ph type="sldNum" sz="quarter" idx="12"/>
          </p:nvPr>
        </p:nvSpPr>
        <p:spPr/>
        <p:txBody>
          <a:bodyPr/>
          <a:lstStyle/>
          <a:p>
            <a:fld id="{E3981485-6142-644C-AB0F-5A9188E1EB0B}" type="slidenum">
              <a:rPr lang="en-US" smtClean="0"/>
              <a:t>43</a:t>
            </a:fld>
            <a:endParaRPr lang="en-US" dirty="0"/>
          </a:p>
        </p:txBody>
      </p:sp>
      <p:sp>
        <p:nvSpPr>
          <p:cNvPr id="16" name="Text Box 8"/>
          <p:cNvSpPr txBox="1">
            <a:spLocks noChangeArrowheads="1"/>
          </p:cNvSpPr>
          <p:nvPr/>
        </p:nvSpPr>
        <p:spPr bwMode="auto">
          <a:xfrm>
            <a:off x="0" y="1283821"/>
            <a:ext cx="9144000" cy="2862322"/>
          </a:xfrm>
          <a:prstGeom prst="rect">
            <a:avLst/>
          </a:prstGeom>
          <a:noFill/>
          <a:ln w="9525">
            <a:noFill/>
            <a:miter lim="800000"/>
            <a:headEnd/>
            <a:tailEnd/>
          </a:ln>
        </p:spPr>
        <p:txBody>
          <a:bodyPr wrap="square">
            <a:prstTxWarp prst="textNoShape">
              <a:avLst/>
            </a:prstTxWarp>
            <a:spAutoFit/>
          </a:bodyPr>
          <a:lstStyle/>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Prevent O from reading V’s unique property</a:t>
            </a:r>
          </a:p>
          <a:p>
            <a:pPr marL="457200" indent="-457200">
              <a:buFont typeface="+mj-lt"/>
              <a:buAutoNum type="arabicPeriod"/>
            </a:pPr>
            <a:endParaRPr lang="en-US" sz="2000" dirty="0">
              <a:solidFill>
                <a:srgbClr val="000000"/>
              </a:solidFill>
              <a:latin typeface="Century Gothic" charset="0"/>
              <a:ea typeface="Century Gothic" charset="0"/>
              <a:cs typeface="Century Gothic" charset="0"/>
            </a:endParaRPr>
          </a:p>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Prevent attacker from transmitting or revealing V’s unique </a:t>
            </a:r>
            <a:r>
              <a:rPr lang="en-US" sz="2000" dirty="0">
                <a:solidFill>
                  <a:srgbClr val="000000"/>
                </a:solidFill>
                <a:latin typeface="Century Gothic" charset="0"/>
                <a:ea typeface="Century Gothic" charset="0"/>
                <a:cs typeface="Century Gothic" charset="0"/>
              </a:rPr>
              <a:t>property</a:t>
            </a: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endParaRPr lang="en-US" sz="2000" dirty="0">
              <a:solidFill>
                <a:srgbClr val="000000"/>
              </a:solidFill>
              <a:latin typeface="Century Gothic" charset="0"/>
              <a:ea typeface="Century Gothic" charset="0"/>
              <a:cs typeface="Century Gothic" charset="0"/>
            </a:endParaRPr>
          </a:p>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Expose the same property for multiple entities, thus preventing V’s property from uniquely identifying it</a:t>
            </a:r>
          </a:p>
        </p:txBody>
      </p:sp>
    </p:spTree>
    <p:extLst>
      <p:ext uri="{BB962C8B-B14F-4D97-AF65-F5344CB8AC3E}">
        <p14:creationId xmlns:p14="http://schemas.microsoft.com/office/powerpoint/2010/main" val="29752014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False Property Attack Example</a:t>
            </a:r>
          </a:p>
        </p:txBody>
      </p:sp>
      <p:sp>
        <p:nvSpPr>
          <p:cNvPr id="3" name="Slide Number Placeholder 2"/>
          <p:cNvSpPr>
            <a:spLocks noGrp="1"/>
          </p:cNvSpPr>
          <p:nvPr>
            <p:ph type="sldNum" sz="quarter" idx="12"/>
          </p:nvPr>
        </p:nvSpPr>
        <p:spPr/>
        <p:txBody>
          <a:bodyPr/>
          <a:lstStyle/>
          <a:p>
            <a:fld id="{E3981485-6142-644C-AB0F-5A9188E1EB0B}" type="slidenum">
              <a:rPr lang="en-US" smtClean="0"/>
              <a:t>44</a:t>
            </a:fld>
            <a:endParaRPr lang="en-US" dirty="0"/>
          </a:p>
        </p:txBody>
      </p:sp>
      <p:sp>
        <p:nvSpPr>
          <p:cNvPr id="16" name="Text Box 8"/>
          <p:cNvSpPr txBox="1">
            <a:spLocks noChangeArrowheads="1"/>
          </p:cNvSpPr>
          <p:nvPr/>
        </p:nvSpPr>
        <p:spPr bwMode="auto">
          <a:xfrm>
            <a:off x="0" y="1283821"/>
            <a:ext cx="9144000" cy="5016758"/>
          </a:xfrm>
          <a:prstGeom prst="rect">
            <a:avLst/>
          </a:prstGeom>
          <a:noFill/>
          <a:ln w="9525">
            <a:noFill/>
            <a:miter lim="800000"/>
            <a:headEnd/>
            <a:tailEnd/>
          </a:ln>
        </p:spPr>
        <p:txBody>
          <a:bodyPr wrap="square">
            <a:prstTxWarp prst="textNoShape">
              <a:avLst/>
            </a:prstTxWarp>
            <a:spAutoFit/>
          </a:bodyPr>
          <a:lstStyle/>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Bob wants to harm Alice</a:t>
            </a:r>
          </a:p>
          <a:p>
            <a:pPr marL="457200" indent="-457200">
              <a:buFont typeface="+mj-lt"/>
              <a:buAutoNum type="arabicPeriod"/>
            </a:pPr>
            <a:endParaRPr lang="en-US" sz="2000" dirty="0">
              <a:solidFill>
                <a:srgbClr val="000000"/>
              </a:solidFill>
              <a:latin typeface="Century Gothic" charset="0"/>
              <a:ea typeface="Century Gothic" charset="0"/>
              <a:cs typeface="Century Gothic" charset="0"/>
            </a:endParaRPr>
          </a:p>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Bob steals Alice’s passport and replaces it with that of Eve, a known criminal</a:t>
            </a:r>
          </a:p>
          <a:p>
            <a:pPr marL="457200" indent="-457200">
              <a:buFont typeface="+mj-lt"/>
              <a:buAutoNum type="arabicPeriod"/>
            </a:pPr>
            <a:endParaRPr lang="en-US" sz="2000" dirty="0">
              <a:solidFill>
                <a:srgbClr val="000000"/>
              </a:solidFill>
              <a:latin typeface="Century Gothic" charset="0"/>
              <a:ea typeface="Century Gothic" charset="0"/>
              <a:cs typeface="Century Gothic" charset="0"/>
            </a:endParaRPr>
          </a:p>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Alice goes to the airport with the fake passport</a:t>
            </a:r>
          </a:p>
          <a:p>
            <a:endParaRPr lang="en-US" sz="2000" dirty="0">
              <a:solidFill>
                <a:srgbClr val="000000"/>
              </a:solidFill>
              <a:latin typeface="Century Gothic" charset="0"/>
              <a:ea typeface="Century Gothic" charset="0"/>
              <a:cs typeface="Century Gothic" charset="0"/>
            </a:endParaRPr>
          </a:p>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Alice’s passport says she is Eve, so security arrests her</a:t>
            </a:r>
          </a:p>
          <a:p>
            <a:pPr marL="457200" indent="-457200">
              <a:buFont typeface="+mj-lt"/>
              <a:buAutoNum type="arabicPeriod"/>
            </a:pPr>
            <a:endParaRPr lang="en-US" sz="2000" dirty="0">
              <a:solidFill>
                <a:srgbClr val="000000"/>
              </a:solidFill>
              <a:latin typeface="Century Gothic" charset="0"/>
              <a:ea typeface="Century Gothic" charset="0"/>
              <a:cs typeface="Century Gothic" charset="0"/>
            </a:endParaRPr>
          </a:p>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r>
              <a:rPr lang="en-US" sz="2000" dirty="0" smtClean="0">
                <a:solidFill>
                  <a:srgbClr val="000000"/>
                </a:solidFill>
                <a:latin typeface="Century Gothic" charset="0"/>
                <a:ea typeface="Century Gothic" charset="0"/>
                <a:cs typeface="Century Gothic" charset="0"/>
              </a:rPr>
              <a:t>Attack is prevented if Alice protects her passport, or if security can validate the binding of the passport to Alice</a:t>
            </a:r>
          </a:p>
        </p:txBody>
      </p:sp>
    </p:spTree>
    <p:extLst>
      <p:ext uri="{BB962C8B-B14F-4D97-AF65-F5344CB8AC3E}">
        <p14:creationId xmlns:p14="http://schemas.microsoft.com/office/powerpoint/2010/main" val="365929605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False Property Attack on Identity</a:t>
            </a:r>
            <a:endParaRPr lang="en-US" dirty="0"/>
          </a:p>
        </p:txBody>
      </p:sp>
      <p:sp>
        <p:nvSpPr>
          <p:cNvPr id="3" name="Slide Number Placeholder 2"/>
          <p:cNvSpPr>
            <a:spLocks noGrp="1"/>
          </p:cNvSpPr>
          <p:nvPr>
            <p:ph type="sldNum" sz="quarter" idx="12"/>
          </p:nvPr>
        </p:nvSpPr>
        <p:spPr/>
        <p:txBody>
          <a:bodyPr/>
          <a:lstStyle/>
          <a:p>
            <a:fld id="{E3981485-6142-644C-AB0F-5A9188E1EB0B}" type="slidenum">
              <a:rPr lang="en-US" smtClean="0"/>
              <a:t>45</a:t>
            </a:fld>
            <a:endParaRPr lang="en-US" dirty="0"/>
          </a:p>
        </p:txBody>
      </p:sp>
      <p:sp>
        <p:nvSpPr>
          <p:cNvPr id="8" name="Text Box 8"/>
          <p:cNvSpPr txBox="1">
            <a:spLocks noChangeArrowheads="1"/>
          </p:cNvSpPr>
          <p:nvPr/>
        </p:nvSpPr>
        <p:spPr bwMode="auto">
          <a:xfrm>
            <a:off x="0" y="5953137"/>
            <a:ext cx="9144000" cy="904863"/>
          </a:xfrm>
          <a:prstGeom prst="rect">
            <a:avLst/>
          </a:prstGeom>
          <a:solidFill>
            <a:schemeClr val="accent1">
              <a:lumMod val="75000"/>
            </a:schemeClr>
          </a:solidFill>
        </p:spPr>
        <p:txBody>
          <a:bodyPr vert="horz" lIns="91440" tIns="45720" rIns="91440" bIns="45720" rtlCol="0">
            <a:spAutoFit/>
          </a:bodyPr>
          <a:lstStyle>
            <a:lvl1pPr indent="0" algn="ctr">
              <a:spcBef>
                <a:spcPct val="20000"/>
              </a:spcBef>
              <a:buFont typeface="Arial"/>
              <a:buNone/>
              <a:defRPr sz="2400">
                <a:solidFill>
                  <a:schemeClr val="bg1"/>
                </a:solidFill>
                <a:latin typeface="Century Gothic"/>
                <a:cs typeface="Century Gothic"/>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smtClean="0"/>
              <a:t>Goal: Convince observer that victim has a false property</a:t>
            </a:r>
          </a:p>
          <a:p>
            <a:r>
              <a:rPr lang="en-US" dirty="0" smtClean="0"/>
              <a:t>Alters victim’s observed identity, potentially ends anonymity</a:t>
            </a:r>
            <a:endParaRPr lang="en-US" dirty="0"/>
          </a:p>
        </p:txBody>
      </p:sp>
      <p:grpSp>
        <p:nvGrpSpPr>
          <p:cNvPr id="31" name="Group 30"/>
          <p:cNvGrpSpPr/>
          <p:nvPr/>
        </p:nvGrpSpPr>
        <p:grpSpPr>
          <a:xfrm>
            <a:off x="2306648" y="3566123"/>
            <a:ext cx="4530705" cy="801883"/>
            <a:chOff x="1115610" y="3566123"/>
            <a:chExt cx="4530705" cy="801883"/>
          </a:xfrm>
        </p:grpSpPr>
        <p:grpSp>
          <p:nvGrpSpPr>
            <p:cNvPr id="30" name="Group 29"/>
            <p:cNvGrpSpPr/>
            <p:nvPr/>
          </p:nvGrpSpPr>
          <p:grpSpPr>
            <a:xfrm>
              <a:off x="1115610" y="3620184"/>
              <a:ext cx="4530705" cy="747822"/>
              <a:chOff x="1115610" y="3620184"/>
              <a:chExt cx="4530705" cy="747822"/>
            </a:xfrm>
          </p:grpSpPr>
          <p:sp>
            <p:nvSpPr>
              <p:cNvPr id="6" name="Oval 5"/>
              <p:cNvSpPr/>
              <p:nvPr/>
            </p:nvSpPr>
            <p:spPr>
              <a:xfrm>
                <a:off x="1115610" y="362018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V</a:t>
                </a:r>
                <a:endParaRPr lang="en-US" dirty="0">
                  <a:solidFill>
                    <a:schemeClr val="tx1"/>
                  </a:solidFill>
                </a:endParaRPr>
              </a:p>
            </p:txBody>
          </p:sp>
          <p:sp>
            <p:nvSpPr>
              <p:cNvPr id="11" name="Oval 10"/>
              <p:cNvSpPr/>
              <p:nvPr/>
            </p:nvSpPr>
            <p:spPr>
              <a:xfrm>
                <a:off x="4811686" y="3620184"/>
                <a:ext cx="834629" cy="74782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O</a:t>
                </a:r>
                <a:endParaRPr lang="en-US" dirty="0">
                  <a:solidFill>
                    <a:schemeClr val="tx1"/>
                  </a:solidFill>
                </a:endParaRPr>
              </a:p>
            </p:txBody>
          </p:sp>
          <p:cxnSp>
            <p:nvCxnSpPr>
              <p:cNvPr id="18" name="Straight Arrow Connector 17"/>
              <p:cNvCxnSpPr>
                <a:stCxn id="6" idx="6"/>
                <a:endCxn id="11" idx="2"/>
              </p:cNvCxnSpPr>
              <p:nvPr/>
            </p:nvCxnSpPr>
            <p:spPr>
              <a:xfrm>
                <a:off x="1950239" y="3994095"/>
                <a:ext cx="2861447" cy="0"/>
              </a:xfrm>
              <a:prstGeom prst="straightConnector1">
                <a:avLst/>
              </a:pr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29" name="Text Box 8"/>
            <p:cNvSpPr txBox="1">
              <a:spLocks noChangeArrowheads="1"/>
            </p:cNvSpPr>
            <p:nvPr/>
          </p:nvSpPr>
          <p:spPr bwMode="auto">
            <a:xfrm>
              <a:off x="2612228" y="3566123"/>
              <a:ext cx="1537470" cy="400110"/>
            </a:xfrm>
            <a:prstGeom prst="rect">
              <a:avLst/>
            </a:prstGeom>
            <a:noFill/>
            <a:ln w="9525">
              <a:noFill/>
              <a:miter lim="800000"/>
              <a:headEnd/>
              <a:tailEnd/>
            </a:ln>
          </p:spPr>
          <p:txBody>
            <a:bodyPr wrap="square">
              <a:prstTxWarp prst="textNoShape">
                <a:avLst/>
              </a:prstTxWarp>
              <a:spAutoFit/>
            </a:bodyPr>
            <a:lstStyle/>
            <a:p>
              <a:pPr algn="ctr"/>
              <a:r>
                <a:rPr lang="en-US" sz="2000" dirty="0">
                  <a:solidFill>
                    <a:srgbClr val="000000"/>
                  </a:solidFill>
                  <a:latin typeface="Century Gothic" charset="0"/>
                  <a:ea typeface="Century Gothic" charset="0"/>
                  <a:cs typeface="Century Gothic" charset="0"/>
                </a:rPr>
                <a:t>I’m Alice!</a:t>
              </a:r>
            </a:p>
          </p:txBody>
        </p:sp>
      </p:grpSp>
    </p:spTree>
    <p:extLst>
      <p:ext uri="{BB962C8B-B14F-4D97-AF65-F5344CB8AC3E}">
        <p14:creationId xmlns:p14="http://schemas.microsoft.com/office/powerpoint/2010/main" val="257715307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False Property Attack on Identity</a:t>
            </a:r>
            <a:endParaRPr lang="en-US" dirty="0"/>
          </a:p>
        </p:txBody>
      </p:sp>
      <p:sp>
        <p:nvSpPr>
          <p:cNvPr id="3" name="Slide Number Placeholder 2"/>
          <p:cNvSpPr>
            <a:spLocks noGrp="1"/>
          </p:cNvSpPr>
          <p:nvPr>
            <p:ph type="sldNum" sz="quarter" idx="12"/>
          </p:nvPr>
        </p:nvSpPr>
        <p:spPr/>
        <p:txBody>
          <a:bodyPr/>
          <a:lstStyle/>
          <a:p>
            <a:fld id="{E3981485-6142-644C-AB0F-5A9188E1EB0B}" type="slidenum">
              <a:rPr lang="en-US" smtClean="0"/>
              <a:t>46</a:t>
            </a:fld>
            <a:endParaRPr lang="en-US" dirty="0"/>
          </a:p>
        </p:txBody>
      </p:sp>
      <p:sp>
        <p:nvSpPr>
          <p:cNvPr id="8" name="Text Box 8"/>
          <p:cNvSpPr txBox="1">
            <a:spLocks noChangeArrowheads="1"/>
          </p:cNvSpPr>
          <p:nvPr/>
        </p:nvSpPr>
        <p:spPr bwMode="auto">
          <a:xfrm>
            <a:off x="0" y="6396335"/>
            <a:ext cx="9144000" cy="461665"/>
          </a:xfrm>
          <a:prstGeom prst="rect">
            <a:avLst/>
          </a:prstGeom>
          <a:solidFill>
            <a:schemeClr val="accent1">
              <a:lumMod val="75000"/>
            </a:schemeClr>
          </a:solidFill>
        </p:spPr>
        <p:txBody>
          <a:bodyPr vert="horz" lIns="91440" tIns="45720" rIns="91440" bIns="45720" rtlCol="0">
            <a:spAutoFit/>
          </a:bodyPr>
          <a:lstStyle>
            <a:lvl1pPr indent="0" algn="ctr">
              <a:spcBef>
                <a:spcPct val="20000"/>
              </a:spcBef>
              <a:buFont typeface="Arial"/>
              <a:buNone/>
              <a:defRPr sz="2400">
                <a:solidFill>
                  <a:schemeClr val="bg1"/>
                </a:solidFill>
                <a:latin typeface="Century Gothic"/>
                <a:cs typeface="Century Gothic"/>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The victim (Alice) claims to be Alice</a:t>
            </a:r>
          </a:p>
        </p:txBody>
      </p:sp>
      <p:grpSp>
        <p:nvGrpSpPr>
          <p:cNvPr id="31" name="Group 30"/>
          <p:cNvGrpSpPr/>
          <p:nvPr/>
        </p:nvGrpSpPr>
        <p:grpSpPr>
          <a:xfrm>
            <a:off x="2306648" y="3566123"/>
            <a:ext cx="4530705" cy="801883"/>
            <a:chOff x="1115610" y="3566123"/>
            <a:chExt cx="4530705" cy="801883"/>
          </a:xfrm>
        </p:grpSpPr>
        <p:grpSp>
          <p:nvGrpSpPr>
            <p:cNvPr id="30" name="Group 29"/>
            <p:cNvGrpSpPr/>
            <p:nvPr/>
          </p:nvGrpSpPr>
          <p:grpSpPr>
            <a:xfrm>
              <a:off x="1115610" y="3620184"/>
              <a:ext cx="4530705" cy="747822"/>
              <a:chOff x="1115610" y="3620184"/>
              <a:chExt cx="4530705" cy="747822"/>
            </a:xfrm>
          </p:grpSpPr>
          <p:sp>
            <p:nvSpPr>
              <p:cNvPr id="6" name="Oval 5"/>
              <p:cNvSpPr/>
              <p:nvPr/>
            </p:nvSpPr>
            <p:spPr>
              <a:xfrm>
                <a:off x="1115610" y="362018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V</a:t>
                </a:r>
                <a:endParaRPr lang="en-US" dirty="0">
                  <a:solidFill>
                    <a:schemeClr val="tx1"/>
                  </a:solidFill>
                </a:endParaRPr>
              </a:p>
            </p:txBody>
          </p:sp>
          <p:sp>
            <p:nvSpPr>
              <p:cNvPr id="11" name="Oval 10"/>
              <p:cNvSpPr/>
              <p:nvPr/>
            </p:nvSpPr>
            <p:spPr>
              <a:xfrm>
                <a:off x="4811686" y="3620184"/>
                <a:ext cx="834629" cy="74782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O</a:t>
                </a:r>
                <a:endParaRPr lang="en-US" dirty="0">
                  <a:solidFill>
                    <a:schemeClr val="tx1"/>
                  </a:solidFill>
                </a:endParaRPr>
              </a:p>
            </p:txBody>
          </p:sp>
          <p:cxnSp>
            <p:nvCxnSpPr>
              <p:cNvPr id="18" name="Straight Arrow Connector 17"/>
              <p:cNvCxnSpPr>
                <a:stCxn id="6" idx="6"/>
                <a:endCxn id="11" idx="2"/>
              </p:cNvCxnSpPr>
              <p:nvPr/>
            </p:nvCxnSpPr>
            <p:spPr>
              <a:xfrm>
                <a:off x="1950239" y="3994095"/>
                <a:ext cx="2861447" cy="0"/>
              </a:xfrm>
              <a:prstGeom prst="straightConnector1">
                <a:avLst/>
              </a:pr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29" name="Text Box 8"/>
            <p:cNvSpPr txBox="1">
              <a:spLocks noChangeArrowheads="1"/>
            </p:cNvSpPr>
            <p:nvPr/>
          </p:nvSpPr>
          <p:spPr bwMode="auto">
            <a:xfrm>
              <a:off x="2612228" y="3566123"/>
              <a:ext cx="1537470" cy="400110"/>
            </a:xfrm>
            <a:prstGeom prst="rect">
              <a:avLst/>
            </a:prstGeom>
            <a:noFill/>
            <a:ln w="9525">
              <a:noFill/>
              <a:miter lim="800000"/>
              <a:headEnd/>
              <a:tailEnd/>
            </a:ln>
          </p:spPr>
          <p:txBody>
            <a:bodyPr wrap="square">
              <a:prstTxWarp prst="textNoShape">
                <a:avLst/>
              </a:prstTxWarp>
              <a:spAutoFit/>
            </a:bodyPr>
            <a:lstStyle/>
            <a:p>
              <a:pPr algn="ctr"/>
              <a:r>
                <a:rPr lang="en-US" sz="2000" dirty="0">
                  <a:solidFill>
                    <a:srgbClr val="000000"/>
                  </a:solidFill>
                  <a:latin typeface="Century Gothic" charset="0"/>
                  <a:ea typeface="Century Gothic" charset="0"/>
                  <a:cs typeface="Century Gothic" charset="0"/>
                </a:rPr>
                <a:t>I’m Alice!</a:t>
              </a:r>
            </a:p>
          </p:txBody>
        </p:sp>
      </p:grpSp>
    </p:spTree>
    <p:extLst>
      <p:ext uri="{BB962C8B-B14F-4D97-AF65-F5344CB8AC3E}">
        <p14:creationId xmlns:p14="http://schemas.microsoft.com/office/powerpoint/2010/main" val="385185070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False Property Attack on Identity</a:t>
            </a:r>
            <a:endParaRPr lang="en-US" dirty="0"/>
          </a:p>
        </p:txBody>
      </p:sp>
      <p:sp>
        <p:nvSpPr>
          <p:cNvPr id="3" name="Slide Number Placeholder 2"/>
          <p:cNvSpPr>
            <a:spLocks noGrp="1"/>
          </p:cNvSpPr>
          <p:nvPr>
            <p:ph type="sldNum" sz="quarter" idx="12"/>
          </p:nvPr>
        </p:nvSpPr>
        <p:spPr/>
        <p:txBody>
          <a:bodyPr/>
          <a:lstStyle/>
          <a:p>
            <a:fld id="{E3981485-6142-644C-AB0F-5A9188E1EB0B}" type="slidenum">
              <a:rPr lang="en-US" smtClean="0"/>
              <a:t>47</a:t>
            </a:fld>
            <a:endParaRPr lang="en-US" dirty="0"/>
          </a:p>
        </p:txBody>
      </p:sp>
      <p:sp>
        <p:nvSpPr>
          <p:cNvPr id="8" name="Text Box 8"/>
          <p:cNvSpPr txBox="1">
            <a:spLocks noChangeArrowheads="1"/>
          </p:cNvSpPr>
          <p:nvPr/>
        </p:nvSpPr>
        <p:spPr bwMode="auto">
          <a:xfrm>
            <a:off x="0" y="6027003"/>
            <a:ext cx="9144000" cy="830997"/>
          </a:xfrm>
          <a:prstGeom prst="rect">
            <a:avLst/>
          </a:prstGeom>
          <a:solidFill>
            <a:schemeClr val="accent1">
              <a:lumMod val="75000"/>
            </a:schemeClr>
          </a:solidFill>
        </p:spPr>
        <p:txBody>
          <a:bodyPr vert="horz" lIns="91440" tIns="45720" rIns="91440" bIns="45720" rtlCol="0">
            <a:spAutoFit/>
          </a:bodyPr>
          <a:lstStyle>
            <a:lvl1pPr indent="0" algn="ctr">
              <a:spcBef>
                <a:spcPct val="20000"/>
              </a:spcBef>
              <a:buFont typeface="Arial"/>
              <a:buNone/>
              <a:defRPr sz="2400">
                <a:solidFill>
                  <a:schemeClr val="bg1"/>
                </a:solidFill>
                <a:latin typeface="Century Gothic"/>
                <a:cs typeface="Century Gothic"/>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Attacker alters Alice’s properties or generates fake properties for Alice</a:t>
            </a:r>
          </a:p>
        </p:txBody>
      </p:sp>
      <p:grpSp>
        <p:nvGrpSpPr>
          <p:cNvPr id="31" name="Group 30"/>
          <p:cNvGrpSpPr/>
          <p:nvPr/>
        </p:nvGrpSpPr>
        <p:grpSpPr>
          <a:xfrm>
            <a:off x="2306648" y="3566123"/>
            <a:ext cx="4530705" cy="801883"/>
            <a:chOff x="1115610" y="3566123"/>
            <a:chExt cx="4530705" cy="801883"/>
          </a:xfrm>
        </p:grpSpPr>
        <p:grpSp>
          <p:nvGrpSpPr>
            <p:cNvPr id="30" name="Group 29"/>
            <p:cNvGrpSpPr/>
            <p:nvPr/>
          </p:nvGrpSpPr>
          <p:grpSpPr>
            <a:xfrm>
              <a:off x="1115610" y="3620184"/>
              <a:ext cx="4530705" cy="747822"/>
              <a:chOff x="1115610" y="3620184"/>
              <a:chExt cx="4530705" cy="747822"/>
            </a:xfrm>
          </p:grpSpPr>
          <p:sp>
            <p:nvSpPr>
              <p:cNvPr id="6" name="Oval 5"/>
              <p:cNvSpPr/>
              <p:nvPr/>
            </p:nvSpPr>
            <p:spPr>
              <a:xfrm>
                <a:off x="1115610" y="362018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V</a:t>
                </a:r>
                <a:endParaRPr lang="en-US" dirty="0">
                  <a:solidFill>
                    <a:schemeClr val="tx1"/>
                  </a:solidFill>
                </a:endParaRPr>
              </a:p>
            </p:txBody>
          </p:sp>
          <p:sp>
            <p:nvSpPr>
              <p:cNvPr id="11" name="Oval 10"/>
              <p:cNvSpPr/>
              <p:nvPr/>
            </p:nvSpPr>
            <p:spPr>
              <a:xfrm>
                <a:off x="4811686" y="3620184"/>
                <a:ext cx="834629" cy="74782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O</a:t>
                </a:r>
                <a:endParaRPr lang="en-US" dirty="0">
                  <a:solidFill>
                    <a:schemeClr val="tx1"/>
                  </a:solidFill>
                </a:endParaRPr>
              </a:p>
            </p:txBody>
          </p:sp>
          <p:cxnSp>
            <p:nvCxnSpPr>
              <p:cNvPr id="18" name="Straight Arrow Connector 17"/>
              <p:cNvCxnSpPr>
                <a:stCxn id="6" idx="6"/>
                <a:endCxn id="11" idx="2"/>
              </p:cNvCxnSpPr>
              <p:nvPr/>
            </p:nvCxnSpPr>
            <p:spPr>
              <a:xfrm>
                <a:off x="1950239" y="3994095"/>
                <a:ext cx="2861447" cy="0"/>
              </a:xfrm>
              <a:prstGeom prst="straightConnector1">
                <a:avLst/>
              </a:pr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29" name="Text Box 8"/>
            <p:cNvSpPr txBox="1">
              <a:spLocks noChangeArrowheads="1"/>
            </p:cNvSpPr>
            <p:nvPr/>
          </p:nvSpPr>
          <p:spPr bwMode="auto">
            <a:xfrm>
              <a:off x="2612228" y="3566123"/>
              <a:ext cx="1537470" cy="400110"/>
            </a:xfrm>
            <a:prstGeom prst="rect">
              <a:avLst/>
            </a:prstGeom>
            <a:noFill/>
            <a:ln w="9525">
              <a:noFill/>
              <a:miter lim="800000"/>
              <a:headEnd/>
              <a:tailEnd/>
            </a:ln>
          </p:spPr>
          <p:txBody>
            <a:bodyPr wrap="square">
              <a:prstTxWarp prst="textNoShape">
                <a:avLst/>
              </a:prstTxWarp>
              <a:spAutoFit/>
            </a:bodyPr>
            <a:lstStyle/>
            <a:p>
              <a:pPr algn="ctr"/>
              <a:r>
                <a:rPr lang="en-US" sz="2000" dirty="0">
                  <a:solidFill>
                    <a:srgbClr val="000000"/>
                  </a:solidFill>
                  <a:latin typeface="Century Gothic" charset="0"/>
                  <a:ea typeface="Century Gothic" charset="0"/>
                  <a:cs typeface="Century Gothic" charset="0"/>
                </a:rPr>
                <a:t>I’m Alice!</a:t>
              </a:r>
            </a:p>
          </p:txBody>
        </p:sp>
      </p:grpSp>
      <p:sp>
        <p:nvSpPr>
          <p:cNvPr id="15" name="Oval 14"/>
          <p:cNvSpPr/>
          <p:nvPr/>
        </p:nvSpPr>
        <p:spPr>
          <a:xfrm>
            <a:off x="4545679" y="1778534"/>
            <a:ext cx="834629" cy="74782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A</a:t>
            </a:r>
            <a:endParaRPr lang="en-US" dirty="0">
              <a:solidFill>
                <a:schemeClr val="tx1"/>
              </a:solidFill>
            </a:endParaRPr>
          </a:p>
        </p:txBody>
      </p:sp>
      <p:cxnSp>
        <p:nvCxnSpPr>
          <p:cNvPr id="16" name="Straight Arrow Connector 15"/>
          <p:cNvCxnSpPr>
            <a:stCxn id="15" idx="3"/>
          </p:cNvCxnSpPr>
          <p:nvPr/>
        </p:nvCxnSpPr>
        <p:spPr>
          <a:xfrm flipH="1">
            <a:off x="3019048" y="2416840"/>
            <a:ext cx="1648860" cy="1312860"/>
          </a:xfrm>
          <a:prstGeom prst="straightConnector1">
            <a:avLst/>
          </a:pr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7" name="Text Box 8"/>
          <p:cNvSpPr txBox="1">
            <a:spLocks noChangeArrowheads="1"/>
          </p:cNvSpPr>
          <p:nvPr/>
        </p:nvSpPr>
        <p:spPr bwMode="auto">
          <a:xfrm rot="19289867">
            <a:off x="2606545" y="2680261"/>
            <a:ext cx="2225780" cy="400110"/>
          </a:xfrm>
          <a:prstGeom prst="rect">
            <a:avLst/>
          </a:prstGeom>
          <a:noFill/>
          <a:ln w="9525">
            <a:noFill/>
            <a:miter lim="800000"/>
            <a:headEnd/>
            <a:tailEnd/>
          </a:ln>
        </p:spPr>
        <p:txBody>
          <a:bodyPr wrap="square">
            <a:prstTxWarp prst="textNoShape">
              <a:avLst/>
            </a:prstTxWarp>
            <a:spAutoFit/>
          </a:bodyPr>
          <a:lstStyle/>
          <a:p>
            <a:pPr algn="ctr"/>
            <a:r>
              <a:rPr lang="en-US" sz="2000" dirty="0" smtClean="0">
                <a:solidFill>
                  <a:srgbClr val="000000"/>
                </a:solidFill>
                <a:latin typeface="Century Gothic" charset="0"/>
                <a:ea typeface="Century Gothic" charset="0"/>
                <a:cs typeface="Century Gothic" charset="0"/>
              </a:rPr>
              <a:t>You’re Bob!</a:t>
            </a:r>
            <a:endParaRPr lang="en-US" sz="2000" dirty="0">
              <a:solidFill>
                <a:srgbClr val="00000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35068571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False Property Attack on Identity</a:t>
            </a:r>
            <a:endParaRPr lang="en-US" dirty="0"/>
          </a:p>
        </p:txBody>
      </p:sp>
      <p:sp>
        <p:nvSpPr>
          <p:cNvPr id="3" name="Slide Number Placeholder 2"/>
          <p:cNvSpPr>
            <a:spLocks noGrp="1"/>
          </p:cNvSpPr>
          <p:nvPr>
            <p:ph type="sldNum" sz="quarter" idx="12"/>
          </p:nvPr>
        </p:nvSpPr>
        <p:spPr/>
        <p:txBody>
          <a:bodyPr/>
          <a:lstStyle/>
          <a:p>
            <a:fld id="{E3981485-6142-644C-AB0F-5A9188E1EB0B}" type="slidenum">
              <a:rPr lang="en-US" smtClean="0"/>
              <a:t>48</a:t>
            </a:fld>
            <a:endParaRPr lang="en-US" dirty="0"/>
          </a:p>
        </p:txBody>
      </p:sp>
      <p:sp>
        <p:nvSpPr>
          <p:cNvPr id="8" name="Text Box 8"/>
          <p:cNvSpPr txBox="1">
            <a:spLocks noChangeArrowheads="1"/>
          </p:cNvSpPr>
          <p:nvPr/>
        </p:nvSpPr>
        <p:spPr bwMode="auto">
          <a:xfrm>
            <a:off x="0" y="6027003"/>
            <a:ext cx="9144000" cy="830997"/>
          </a:xfrm>
          <a:prstGeom prst="rect">
            <a:avLst/>
          </a:prstGeom>
          <a:solidFill>
            <a:schemeClr val="accent1">
              <a:lumMod val="75000"/>
            </a:schemeClr>
          </a:solidFill>
        </p:spPr>
        <p:txBody>
          <a:bodyPr vert="horz" lIns="91440" tIns="45720" rIns="91440" bIns="45720" rtlCol="0">
            <a:spAutoFit/>
          </a:bodyPr>
          <a:lstStyle>
            <a:lvl1pPr indent="0" algn="ctr">
              <a:spcBef>
                <a:spcPct val="20000"/>
              </a:spcBef>
              <a:buFont typeface="Arial"/>
              <a:buNone/>
              <a:defRPr sz="2400">
                <a:solidFill>
                  <a:schemeClr val="bg1"/>
                </a:solidFill>
                <a:latin typeface="Century Gothic"/>
                <a:cs typeface="Century Gothic"/>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Attacker convinces observer that the altered properties are valid</a:t>
            </a:r>
          </a:p>
        </p:txBody>
      </p:sp>
      <p:grpSp>
        <p:nvGrpSpPr>
          <p:cNvPr id="31" name="Group 30"/>
          <p:cNvGrpSpPr/>
          <p:nvPr/>
        </p:nvGrpSpPr>
        <p:grpSpPr>
          <a:xfrm>
            <a:off x="2306648" y="3566123"/>
            <a:ext cx="4530705" cy="801883"/>
            <a:chOff x="1115610" y="3566123"/>
            <a:chExt cx="4530705" cy="801883"/>
          </a:xfrm>
        </p:grpSpPr>
        <p:grpSp>
          <p:nvGrpSpPr>
            <p:cNvPr id="30" name="Group 29"/>
            <p:cNvGrpSpPr/>
            <p:nvPr/>
          </p:nvGrpSpPr>
          <p:grpSpPr>
            <a:xfrm>
              <a:off x="1115610" y="3620184"/>
              <a:ext cx="4530705" cy="747822"/>
              <a:chOff x="1115610" y="3620184"/>
              <a:chExt cx="4530705" cy="747822"/>
            </a:xfrm>
          </p:grpSpPr>
          <p:sp>
            <p:nvSpPr>
              <p:cNvPr id="6" name="Oval 5"/>
              <p:cNvSpPr/>
              <p:nvPr/>
            </p:nvSpPr>
            <p:spPr>
              <a:xfrm>
                <a:off x="1115610" y="362018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V</a:t>
                </a:r>
                <a:endParaRPr lang="en-US" dirty="0">
                  <a:solidFill>
                    <a:schemeClr val="tx1"/>
                  </a:solidFill>
                </a:endParaRPr>
              </a:p>
            </p:txBody>
          </p:sp>
          <p:sp>
            <p:nvSpPr>
              <p:cNvPr id="11" name="Oval 10"/>
              <p:cNvSpPr/>
              <p:nvPr/>
            </p:nvSpPr>
            <p:spPr>
              <a:xfrm>
                <a:off x="4811686" y="3620184"/>
                <a:ext cx="834629" cy="74782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O</a:t>
                </a:r>
                <a:endParaRPr lang="en-US" dirty="0">
                  <a:solidFill>
                    <a:schemeClr val="tx1"/>
                  </a:solidFill>
                </a:endParaRPr>
              </a:p>
            </p:txBody>
          </p:sp>
          <p:cxnSp>
            <p:nvCxnSpPr>
              <p:cNvPr id="18" name="Straight Arrow Connector 17"/>
              <p:cNvCxnSpPr>
                <a:stCxn id="6" idx="6"/>
                <a:endCxn id="11" idx="2"/>
              </p:cNvCxnSpPr>
              <p:nvPr/>
            </p:nvCxnSpPr>
            <p:spPr>
              <a:xfrm>
                <a:off x="1950239" y="3994095"/>
                <a:ext cx="2861447" cy="0"/>
              </a:xfrm>
              <a:prstGeom prst="straightConnector1">
                <a:avLst/>
              </a:prstGeom>
              <a:ln w="571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29" name="Text Box 8"/>
            <p:cNvSpPr txBox="1">
              <a:spLocks noChangeArrowheads="1"/>
            </p:cNvSpPr>
            <p:nvPr/>
          </p:nvSpPr>
          <p:spPr bwMode="auto">
            <a:xfrm>
              <a:off x="2612228" y="3566123"/>
              <a:ext cx="1537470" cy="400110"/>
            </a:xfrm>
            <a:prstGeom prst="rect">
              <a:avLst/>
            </a:prstGeom>
            <a:noFill/>
            <a:ln w="9525">
              <a:noFill/>
              <a:miter lim="800000"/>
              <a:headEnd/>
              <a:tailEnd/>
            </a:ln>
          </p:spPr>
          <p:txBody>
            <a:bodyPr wrap="square">
              <a:prstTxWarp prst="textNoShape">
                <a:avLst/>
              </a:prstTxWarp>
              <a:spAutoFit/>
            </a:bodyPr>
            <a:lstStyle/>
            <a:p>
              <a:pPr algn="ctr"/>
              <a:r>
                <a:rPr lang="en-US" sz="2000" dirty="0">
                  <a:solidFill>
                    <a:srgbClr val="000000"/>
                  </a:solidFill>
                  <a:latin typeface="Century Gothic" charset="0"/>
                  <a:ea typeface="Century Gothic" charset="0"/>
                  <a:cs typeface="Century Gothic" charset="0"/>
                </a:rPr>
                <a:t>I’m Alice!</a:t>
              </a:r>
            </a:p>
          </p:txBody>
        </p:sp>
      </p:grpSp>
      <p:sp>
        <p:nvSpPr>
          <p:cNvPr id="15" name="Oval 14"/>
          <p:cNvSpPr/>
          <p:nvPr/>
        </p:nvSpPr>
        <p:spPr>
          <a:xfrm>
            <a:off x="4545679" y="1778534"/>
            <a:ext cx="834629" cy="74782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A</a:t>
            </a:r>
            <a:endParaRPr lang="en-US" dirty="0">
              <a:solidFill>
                <a:schemeClr val="tx1"/>
              </a:solidFill>
            </a:endParaRPr>
          </a:p>
        </p:txBody>
      </p:sp>
      <p:cxnSp>
        <p:nvCxnSpPr>
          <p:cNvPr id="16" name="Straight Arrow Connector 15"/>
          <p:cNvCxnSpPr>
            <a:stCxn id="15" idx="5"/>
            <a:endCxn id="11" idx="0"/>
          </p:cNvCxnSpPr>
          <p:nvPr/>
        </p:nvCxnSpPr>
        <p:spPr>
          <a:xfrm>
            <a:off x="5258079" y="2416840"/>
            <a:ext cx="1161960" cy="1203344"/>
          </a:xfrm>
          <a:prstGeom prst="straightConnector1">
            <a:avLst/>
          </a:prstGeom>
          <a:ln w="5715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7" name="Text Box 8"/>
          <p:cNvSpPr txBox="1">
            <a:spLocks noChangeArrowheads="1"/>
          </p:cNvSpPr>
          <p:nvPr/>
        </p:nvSpPr>
        <p:spPr bwMode="auto">
          <a:xfrm rot="2786309">
            <a:off x="5151767" y="2717037"/>
            <a:ext cx="1664517" cy="338554"/>
          </a:xfrm>
          <a:prstGeom prst="rect">
            <a:avLst/>
          </a:prstGeom>
          <a:noFill/>
          <a:ln w="9525">
            <a:noFill/>
            <a:miter lim="800000"/>
            <a:headEnd/>
            <a:tailEnd/>
          </a:ln>
        </p:spPr>
        <p:txBody>
          <a:bodyPr wrap="square">
            <a:prstTxWarp prst="textNoShape">
              <a:avLst/>
            </a:prstTxWarp>
            <a:spAutoFit/>
          </a:bodyPr>
          <a:lstStyle/>
          <a:p>
            <a:pPr algn="ctr"/>
            <a:r>
              <a:rPr lang="en-US" sz="1600" dirty="0" smtClean="0">
                <a:solidFill>
                  <a:srgbClr val="000000"/>
                </a:solidFill>
                <a:latin typeface="Century Gothic" charset="0"/>
                <a:ea typeface="Century Gothic" charset="0"/>
                <a:cs typeface="Century Gothic" charset="0"/>
              </a:rPr>
              <a:t>V is really Bob</a:t>
            </a:r>
            <a:endParaRPr lang="en-US" sz="1600" dirty="0">
              <a:solidFill>
                <a:srgbClr val="00000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4511777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Preventing the Attack</a:t>
            </a:r>
            <a:endParaRPr lang="en-US" dirty="0"/>
          </a:p>
        </p:txBody>
      </p:sp>
      <p:sp>
        <p:nvSpPr>
          <p:cNvPr id="3" name="Slide Number Placeholder 2"/>
          <p:cNvSpPr>
            <a:spLocks noGrp="1"/>
          </p:cNvSpPr>
          <p:nvPr>
            <p:ph type="sldNum" sz="quarter" idx="12"/>
          </p:nvPr>
        </p:nvSpPr>
        <p:spPr/>
        <p:txBody>
          <a:bodyPr/>
          <a:lstStyle/>
          <a:p>
            <a:fld id="{E3981485-6142-644C-AB0F-5A9188E1EB0B}" type="slidenum">
              <a:rPr lang="en-US" smtClean="0"/>
              <a:t>49</a:t>
            </a:fld>
            <a:endParaRPr lang="en-US" dirty="0"/>
          </a:p>
        </p:txBody>
      </p:sp>
      <p:sp>
        <p:nvSpPr>
          <p:cNvPr id="16" name="Text Box 8"/>
          <p:cNvSpPr txBox="1">
            <a:spLocks noChangeArrowheads="1"/>
          </p:cNvSpPr>
          <p:nvPr/>
        </p:nvSpPr>
        <p:spPr bwMode="auto">
          <a:xfrm>
            <a:off x="0" y="1283821"/>
            <a:ext cx="9144000" cy="3170099"/>
          </a:xfrm>
          <a:prstGeom prst="rect">
            <a:avLst/>
          </a:prstGeom>
          <a:noFill/>
          <a:ln w="9525">
            <a:noFill/>
            <a:miter lim="800000"/>
            <a:headEnd/>
            <a:tailEnd/>
          </a:ln>
        </p:spPr>
        <p:txBody>
          <a:bodyPr wrap="square">
            <a:prstTxWarp prst="textNoShape">
              <a:avLst/>
            </a:prstTxWarp>
            <a:spAutoFit/>
          </a:bodyPr>
          <a:lstStyle/>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Prevent attacker from generating </a:t>
            </a:r>
            <a:r>
              <a:rPr lang="en-US" sz="2000" dirty="0"/>
              <a:t>or </a:t>
            </a:r>
            <a:r>
              <a:rPr lang="en-US" sz="2000" dirty="0" smtClean="0"/>
              <a:t>altering </a:t>
            </a:r>
            <a:r>
              <a:rPr lang="en-US" sz="2000" dirty="0"/>
              <a:t>properties of an entity other than itself </a:t>
            </a: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endParaRPr lang="en-US" sz="2000" dirty="0">
              <a:solidFill>
                <a:srgbClr val="000000"/>
              </a:solidFill>
              <a:latin typeface="Century Gothic" charset="0"/>
              <a:ea typeface="Century Gothic" charset="0"/>
              <a:cs typeface="Century Gothic" charset="0"/>
            </a:endParaRPr>
          </a:p>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Enable observer to validate victim’s properties</a:t>
            </a:r>
          </a:p>
          <a:p>
            <a:pPr marL="457200" indent="-457200">
              <a:buFont typeface="+mj-lt"/>
              <a:buAutoNum type="arabicPeriod"/>
            </a:pPr>
            <a:endParaRPr lang="en-US" sz="2000" dirty="0">
              <a:solidFill>
                <a:srgbClr val="000000"/>
              </a:solidFill>
              <a:latin typeface="Century Gothic" charset="0"/>
              <a:ea typeface="Century Gothic" charset="0"/>
              <a:cs typeface="Century Gothic" charset="0"/>
            </a:endParaRPr>
          </a:p>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Victim prevents alteration of its own properties by adequately protecting them</a:t>
            </a:r>
          </a:p>
        </p:txBody>
      </p:sp>
    </p:spTree>
    <p:extLst>
      <p:ext uri="{BB962C8B-B14F-4D97-AF65-F5344CB8AC3E}">
        <p14:creationId xmlns:p14="http://schemas.microsoft.com/office/powerpoint/2010/main" val="323665342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a:xfrm>
            <a:off x="0" y="545352"/>
            <a:ext cx="9144000" cy="6312647"/>
          </a:xfrm>
        </p:spPr>
        <p:txBody>
          <a:bodyPr lIns="91440">
            <a:normAutofit/>
          </a:bodyPr>
          <a:lstStyle/>
          <a:p>
            <a:pPr algn="l"/>
            <a:r>
              <a:rPr lang="en-US" sz="1600" b="1" dirty="0" smtClean="0">
                <a:solidFill>
                  <a:srgbClr val="FF0000"/>
                </a:solidFill>
              </a:rPr>
              <a:t>Trust and Anonymity Problems</a:t>
            </a:r>
          </a:p>
          <a:p>
            <a:pPr algn="l"/>
            <a:endParaRPr lang="en-US" sz="1600" dirty="0"/>
          </a:p>
          <a:p>
            <a:pPr algn="l"/>
            <a:r>
              <a:rPr lang="en-US" sz="1600" dirty="0" smtClean="0"/>
              <a:t>Property-Based Identities</a:t>
            </a:r>
            <a:endParaRPr lang="en-US" sz="1600" dirty="0"/>
          </a:p>
          <a:p>
            <a:pPr algn="l"/>
            <a:endParaRPr lang="en-US" sz="1600" dirty="0"/>
          </a:p>
          <a:p>
            <a:pPr algn="l"/>
            <a:r>
              <a:rPr lang="en-US" sz="1600" dirty="0" smtClean="0"/>
              <a:t>Distinguishing Identities</a:t>
            </a:r>
            <a:endParaRPr lang="en-US" sz="1600" dirty="0"/>
          </a:p>
          <a:p>
            <a:pPr algn="l"/>
            <a:endParaRPr lang="en-US" sz="1600" dirty="0"/>
          </a:p>
          <a:p>
            <a:pPr algn="l"/>
            <a:r>
              <a:rPr lang="en-US" sz="1600" dirty="0" smtClean="0"/>
              <a:t>Relative Anonymity</a:t>
            </a:r>
          </a:p>
          <a:p>
            <a:pPr algn="l"/>
            <a:endParaRPr lang="en-US" sz="1600" dirty="0"/>
          </a:p>
          <a:p>
            <a:pPr algn="l"/>
            <a:r>
              <a:rPr lang="en-US" sz="1600" dirty="0" smtClean="0"/>
              <a:t>Property-Based Attacks</a:t>
            </a:r>
            <a:endParaRPr lang="en-US" sz="1600" dirty="0"/>
          </a:p>
          <a:p>
            <a:pPr algn="l"/>
            <a:endParaRPr lang="en-US" sz="1600" dirty="0" smtClean="0"/>
          </a:p>
          <a:p>
            <a:pPr algn="l"/>
            <a:r>
              <a:rPr lang="en-US" sz="1600" dirty="0" smtClean="0"/>
              <a:t>Using the Solar Trust Model to Validate Identity Properties</a:t>
            </a:r>
            <a:endParaRPr lang="en-US" sz="1600" dirty="0"/>
          </a:p>
          <a:p>
            <a:pPr algn="l"/>
            <a:endParaRPr lang="en-US" sz="1600" dirty="0"/>
          </a:p>
          <a:p>
            <a:pPr algn="l"/>
            <a:r>
              <a:rPr lang="en-US" sz="1600" dirty="0" smtClean="0"/>
              <a:t>Future Work</a:t>
            </a:r>
            <a:endParaRPr lang="en-US" sz="1600" dirty="0"/>
          </a:p>
          <a:p>
            <a:pPr algn="l"/>
            <a:endParaRPr lang="en-US" sz="1600" dirty="0"/>
          </a:p>
          <a:p>
            <a:pPr algn="l"/>
            <a:r>
              <a:rPr lang="en-US" sz="1600" dirty="0" smtClean="0"/>
              <a:t>Conclusion and Questions</a:t>
            </a:r>
            <a:endParaRPr lang="en-US" sz="1600" dirty="0"/>
          </a:p>
        </p:txBody>
      </p:sp>
      <p:sp>
        <p:nvSpPr>
          <p:cNvPr id="7"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smtClean="0">
                <a:solidFill>
                  <a:schemeClr val="bg1"/>
                </a:solidFill>
              </a:rPr>
              <a:t>Presentation Outline</a:t>
            </a:r>
            <a:endParaRPr lang="en-US" dirty="0">
              <a:solidFill>
                <a:schemeClr val="bg1"/>
              </a:solidFill>
            </a:endParaRPr>
          </a:p>
        </p:txBody>
      </p:sp>
      <p:sp>
        <p:nvSpPr>
          <p:cNvPr id="2" name="Slide Number Placeholder 1"/>
          <p:cNvSpPr>
            <a:spLocks noGrp="1"/>
          </p:cNvSpPr>
          <p:nvPr>
            <p:ph type="sldNum" sz="quarter" idx="12"/>
          </p:nvPr>
        </p:nvSpPr>
        <p:spPr/>
        <p:txBody>
          <a:bodyPr/>
          <a:lstStyle/>
          <a:p>
            <a:fld id="{A7E347E3-C33F-6F47-AC47-1BCADEE5EFCC}" type="slidenum">
              <a:rPr lang="en-US" smtClean="0"/>
              <a:t>5</a:t>
            </a:fld>
            <a:endParaRPr lang="en-US" dirty="0"/>
          </a:p>
        </p:txBody>
      </p:sp>
    </p:spTree>
    <p:extLst>
      <p:ext uri="{BB962C8B-B14F-4D97-AF65-F5344CB8AC3E}">
        <p14:creationId xmlns:p14="http://schemas.microsoft.com/office/powerpoint/2010/main" val="93819041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Suspicious Group </a:t>
            </a:r>
            <a:r>
              <a:rPr lang="en-US" dirty="0" smtClean="0"/>
              <a:t>Attack Example</a:t>
            </a:r>
            <a:endParaRPr lang="en-US" dirty="0"/>
          </a:p>
        </p:txBody>
      </p:sp>
      <p:sp>
        <p:nvSpPr>
          <p:cNvPr id="3" name="Slide Number Placeholder 2"/>
          <p:cNvSpPr>
            <a:spLocks noGrp="1"/>
          </p:cNvSpPr>
          <p:nvPr>
            <p:ph type="sldNum" sz="quarter" idx="12"/>
          </p:nvPr>
        </p:nvSpPr>
        <p:spPr/>
        <p:txBody>
          <a:bodyPr/>
          <a:lstStyle/>
          <a:p>
            <a:fld id="{E3981485-6142-644C-AB0F-5A9188E1EB0B}" type="slidenum">
              <a:rPr lang="en-US" smtClean="0"/>
              <a:t>50</a:t>
            </a:fld>
            <a:endParaRPr lang="en-US" dirty="0"/>
          </a:p>
        </p:txBody>
      </p:sp>
      <p:sp>
        <p:nvSpPr>
          <p:cNvPr id="16" name="Text Box 8"/>
          <p:cNvSpPr txBox="1">
            <a:spLocks noChangeArrowheads="1"/>
          </p:cNvSpPr>
          <p:nvPr/>
        </p:nvSpPr>
        <p:spPr bwMode="auto">
          <a:xfrm>
            <a:off x="0" y="1283821"/>
            <a:ext cx="9144000" cy="5324535"/>
          </a:xfrm>
          <a:prstGeom prst="rect">
            <a:avLst/>
          </a:prstGeom>
          <a:noFill/>
          <a:ln w="9525">
            <a:noFill/>
            <a:miter lim="800000"/>
            <a:headEnd/>
            <a:tailEnd/>
          </a:ln>
        </p:spPr>
        <p:txBody>
          <a:bodyPr wrap="square">
            <a:prstTxWarp prst="textNoShape">
              <a:avLst/>
            </a:prstTxWarp>
            <a:spAutoFit/>
          </a:bodyPr>
          <a:lstStyle/>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Alice and Bob are spies</a:t>
            </a:r>
          </a:p>
          <a:p>
            <a:pPr marL="457200" indent="-457200">
              <a:buFont typeface="+mj-lt"/>
              <a:buAutoNum type="arabicPeriod"/>
            </a:pPr>
            <a:endParaRPr lang="en-US" sz="2000" dirty="0">
              <a:solidFill>
                <a:srgbClr val="000000"/>
              </a:solidFill>
              <a:latin typeface="Century Gothic" charset="0"/>
              <a:ea typeface="Century Gothic" charset="0"/>
              <a:cs typeface="Century Gothic" charset="0"/>
            </a:endParaRPr>
          </a:p>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Alice’s government wants Bob’s government to be discredited in negotiations with Charlie’s government</a:t>
            </a:r>
          </a:p>
          <a:p>
            <a:pPr marL="457200" indent="-457200">
              <a:buFont typeface="+mj-lt"/>
              <a:buAutoNum type="arabicPeriod"/>
            </a:pPr>
            <a:endParaRPr lang="en-US" sz="2000" dirty="0">
              <a:solidFill>
                <a:srgbClr val="000000"/>
              </a:solidFill>
              <a:latin typeface="Century Gothic" charset="0"/>
              <a:ea typeface="Century Gothic" charset="0"/>
              <a:cs typeface="Century Gothic" charset="0"/>
            </a:endParaRPr>
          </a:p>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Alice obtains a weapon identical to one used by Bob’s government, adding appropriate markings as necessary</a:t>
            </a:r>
          </a:p>
          <a:p>
            <a:pPr marL="457200" indent="-457200">
              <a:buFont typeface="+mj-lt"/>
              <a:buAutoNum type="arabicPeriod"/>
            </a:pPr>
            <a:endParaRPr lang="en-US" sz="2000" dirty="0">
              <a:solidFill>
                <a:srgbClr val="000000"/>
              </a:solidFill>
              <a:latin typeface="Century Gothic" charset="0"/>
              <a:ea typeface="Century Gothic" charset="0"/>
              <a:cs typeface="Century Gothic" charset="0"/>
            </a:endParaRPr>
          </a:p>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Alice attacks Charlie’s government with the weapon</a:t>
            </a:r>
          </a:p>
          <a:p>
            <a:pPr marL="457200" indent="-457200">
              <a:buFont typeface="+mj-lt"/>
              <a:buAutoNum type="arabicPeriod"/>
            </a:pPr>
            <a:endParaRPr lang="en-US" sz="2000" dirty="0">
              <a:solidFill>
                <a:srgbClr val="000000"/>
              </a:solidFill>
              <a:latin typeface="Century Gothic" charset="0"/>
              <a:ea typeface="Century Gothic" charset="0"/>
              <a:cs typeface="Century Gothic" charset="0"/>
            </a:endParaRPr>
          </a:p>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Charlie’s government believes it was attacked by Bob’s government, not Alice’s</a:t>
            </a:r>
          </a:p>
        </p:txBody>
      </p:sp>
    </p:spTree>
    <p:extLst>
      <p:ext uri="{BB962C8B-B14F-4D97-AF65-F5344CB8AC3E}">
        <p14:creationId xmlns:p14="http://schemas.microsoft.com/office/powerpoint/2010/main" val="175022033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Suspicious Group Attack</a:t>
            </a:r>
            <a:endParaRPr lang="en-US" dirty="0"/>
          </a:p>
        </p:txBody>
      </p:sp>
      <p:sp>
        <p:nvSpPr>
          <p:cNvPr id="3" name="Slide Number Placeholder 2"/>
          <p:cNvSpPr>
            <a:spLocks noGrp="1"/>
          </p:cNvSpPr>
          <p:nvPr>
            <p:ph type="sldNum" sz="quarter" idx="12"/>
          </p:nvPr>
        </p:nvSpPr>
        <p:spPr/>
        <p:txBody>
          <a:bodyPr/>
          <a:lstStyle/>
          <a:p>
            <a:fld id="{E3981485-6142-644C-AB0F-5A9188E1EB0B}" type="slidenum">
              <a:rPr lang="en-US" smtClean="0"/>
              <a:t>51</a:t>
            </a:fld>
            <a:endParaRPr lang="en-US" dirty="0"/>
          </a:p>
        </p:txBody>
      </p:sp>
      <p:sp>
        <p:nvSpPr>
          <p:cNvPr id="8" name="Text Box 8"/>
          <p:cNvSpPr txBox="1">
            <a:spLocks noChangeArrowheads="1"/>
          </p:cNvSpPr>
          <p:nvPr/>
        </p:nvSpPr>
        <p:spPr bwMode="auto">
          <a:xfrm>
            <a:off x="0" y="5657672"/>
            <a:ext cx="9144000" cy="1200328"/>
          </a:xfrm>
          <a:prstGeom prst="rect">
            <a:avLst/>
          </a:prstGeom>
          <a:solidFill>
            <a:schemeClr val="accent1">
              <a:lumMod val="75000"/>
            </a:schemeClr>
          </a:solidFill>
        </p:spPr>
        <p:txBody>
          <a:bodyPr vert="horz" lIns="91440" tIns="45720" rIns="91440" bIns="45720" rtlCol="0">
            <a:spAutoFit/>
          </a:bodyPr>
          <a:lstStyle>
            <a:defPPr>
              <a:defRPr lang="en-US"/>
            </a:defPPr>
            <a:lvl1pPr indent="0" algn="ctr">
              <a:spcBef>
                <a:spcPct val="20000"/>
              </a:spcBef>
              <a:buFont typeface="Arial"/>
              <a:buNone/>
              <a:defRPr sz="2400">
                <a:solidFill>
                  <a:schemeClr val="bg1"/>
                </a:solidFill>
                <a:latin typeface="Century Gothic"/>
                <a:cs typeface="Century Gothic"/>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Goal: </a:t>
            </a:r>
            <a:r>
              <a:rPr lang="en-US" dirty="0" smtClean="0"/>
              <a:t>Attacker anonymously </a:t>
            </a:r>
            <a:r>
              <a:rPr lang="en-US" dirty="0"/>
              <a:t>behaves </a:t>
            </a:r>
            <a:r>
              <a:rPr lang="en-US" dirty="0" smtClean="0"/>
              <a:t>maliciously </a:t>
            </a:r>
            <a:r>
              <a:rPr lang="en-US" dirty="0"/>
              <a:t>to convince </a:t>
            </a:r>
            <a:r>
              <a:rPr lang="en-US" dirty="0" smtClean="0"/>
              <a:t>observer an anonymity set member was </a:t>
            </a:r>
            <a:r>
              <a:rPr lang="en-US" dirty="0"/>
              <a:t>responsible</a:t>
            </a:r>
          </a:p>
        </p:txBody>
      </p:sp>
      <p:sp>
        <p:nvSpPr>
          <p:cNvPr id="6" name="Oval 5"/>
          <p:cNvSpPr/>
          <p:nvPr/>
        </p:nvSpPr>
        <p:spPr>
          <a:xfrm>
            <a:off x="2306648" y="362018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solidFill>
                  <a:schemeClr val="tx1"/>
                </a:solidFill>
              </a:rPr>
              <a:t>A</a:t>
            </a:r>
          </a:p>
        </p:txBody>
      </p:sp>
      <p:sp>
        <p:nvSpPr>
          <p:cNvPr id="11" name="Oval 10"/>
          <p:cNvSpPr/>
          <p:nvPr/>
        </p:nvSpPr>
        <p:spPr>
          <a:xfrm>
            <a:off x="6002724" y="3620184"/>
            <a:ext cx="834629" cy="74782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O</a:t>
            </a:r>
            <a:endParaRPr lang="en-US" dirty="0">
              <a:solidFill>
                <a:schemeClr val="tx1"/>
              </a:solidFill>
            </a:endParaRPr>
          </a:p>
        </p:txBody>
      </p:sp>
      <p:sp>
        <p:nvSpPr>
          <p:cNvPr id="32" name="Oval 31"/>
          <p:cNvSpPr/>
          <p:nvPr/>
        </p:nvSpPr>
        <p:spPr>
          <a:xfrm>
            <a:off x="1889333" y="2152445"/>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E</a:t>
            </a:r>
            <a:r>
              <a:rPr lang="en-US" baseline="-25000" dirty="0" smtClean="0">
                <a:solidFill>
                  <a:schemeClr val="tx1"/>
                </a:solidFill>
              </a:rPr>
              <a:t>2</a:t>
            </a:r>
            <a:endParaRPr lang="en-US" dirty="0">
              <a:solidFill>
                <a:schemeClr val="tx1"/>
              </a:solidFill>
            </a:endParaRPr>
          </a:p>
        </p:txBody>
      </p:sp>
      <p:sp>
        <p:nvSpPr>
          <p:cNvPr id="33" name="Oval 32"/>
          <p:cNvSpPr/>
          <p:nvPr/>
        </p:nvSpPr>
        <p:spPr>
          <a:xfrm>
            <a:off x="574403" y="177853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E</a:t>
            </a:r>
            <a:r>
              <a:rPr lang="en-US" baseline="-25000" dirty="0">
                <a:solidFill>
                  <a:schemeClr val="tx1"/>
                </a:solidFill>
              </a:rPr>
              <a:t>3</a:t>
            </a:r>
            <a:endParaRPr lang="en-US" dirty="0">
              <a:solidFill>
                <a:schemeClr val="tx1"/>
              </a:solidFill>
            </a:endParaRPr>
          </a:p>
        </p:txBody>
      </p:sp>
      <p:sp>
        <p:nvSpPr>
          <p:cNvPr id="34" name="Oval 33"/>
          <p:cNvSpPr/>
          <p:nvPr/>
        </p:nvSpPr>
        <p:spPr>
          <a:xfrm>
            <a:off x="683671" y="3218411"/>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E</a:t>
            </a:r>
            <a:r>
              <a:rPr lang="en-US" baseline="-25000" dirty="0" smtClean="0">
                <a:solidFill>
                  <a:schemeClr val="tx1"/>
                </a:solidFill>
              </a:rPr>
              <a:t>4</a:t>
            </a:r>
            <a:endParaRPr lang="en-US" dirty="0">
              <a:solidFill>
                <a:schemeClr val="tx1"/>
              </a:solidFill>
            </a:endParaRPr>
          </a:p>
        </p:txBody>
      </p:sp>
      <p:sp>
        <p:nvSpPr>
          <p:cNvPr id="35" name="Oval 34"/>
          <p:cNvSpPr/>
          <p:nvPr/>
        </p:nvSpPr>
        <p:spPr>
          <a:xfrm>
            <a:off x="901341" y="4645751"/>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E</a:t>
            </a:r>
            <a:r>
              <a:rPr lang="en-US" baseline="-25000" dirty="0">
                <a:solidFill>
                  <a:schemeClr val="tx1"/>
                </a:solidFill>
              </a:rPr>
              <a:t>5</a:t>
            </a:r>
            <a:endParaRPr lang="en-US" dirty="0">
              <a:solidFill>
                <a:schemeClr val="tx1"/>
              </a:solidFill>
            </a:endParaRPr>
          </a:p>
        </p:txBody>
      </p:sp>
    </p:spTree>
    <p:extLst>
      <p:ext uri="{BB962C8B-B14F-4D97-AF65-F5344CB8AC3E}">
        <p14:creationId xmlns:p14="http://schemas.microsoft.com/office/powerpoint/2010/main" val="108407549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Suspicious Group Attack</a:t>
            </a:r>
            <a:endParaRPr lang="en-US" dirty="0"/>
          </a:p>
        </p:txBody>
      </p:sp>
      <p:sp>
        <p:nvSpPr>
          <p:cNvPr id="3" name="Slide Number Placeholder 2"/>
          <p:cNvSpPr>
            <a:spLocks noGrp="1"/>
          </p:cNvSpPr>
          <p:nvPr>
            <p:ph type="sldNum" sz="quarter" idx="12"/>
          </p:nvPr>
        </p:nvSpPr>
        <p:spPr/>
        <p:txBody>
          <a:bodyPr/>
          <a:lstStyle/>
          <a:p>
            <a:fld id="{E3981485-6142-644C-AB0F-5A9188E1EB0B}" type="slidenum">
              <a:rPr lang="en-US" smtClean="0"/>
              <a:t>52</a:t>
            </a:fld>
            <a:endParaRPr lang="en-US" dirty="0"/>
          </a:p>
        </p:txBody>
      </p:sp>
      <p:sp>
        <p:nvSpPr>
          <p:cNvPr id="8" name="Text Box 8"/>
          <p:cNvSpPr txBox="1">
            <a:spLocks noChangeArrowheads="1"/>
          </p:cNvSpPr>
          <p:nvPr/>
        </p:nvSpPr>
        <p:spPr bwMode="auto">
          <a:xfrm>
            <a:off x="0" y="6396335"/>
            <a:ext cx="9144000" cy="461665"/>
          </a:xfrm>
          <a:prstGeom prst="rect">
            <a:avLst/>
          </a:prstGeom>
          <a:solidFill>
            <a:schemeClr val="accent1">
              <a:lumMod val="75000"/>
            </a:schemeClr>
          </a:solidFill>
        </p:spPr>
        <p:txBody>
          <a:bodyPr vert="horz" lIns="91440" tIns="45720" rIns="91440" bIns="45720" rtlCol="0">
            <a:spAutoFit/>
          </a:bodyPr>
          <a:lstStyle>
            <a:defPPr>
              <a:defRPr lang="en-US"/>
            </a:defPPr>
            <a:lvl1pPr indent="0" algn="ctr">
              <a:spcBef>
                <a:spcPct val="20000"/>
              </a:spcBef>
              <a:buFont typeface="Arial"/>
              <a:buNone/>
              <a:defRPr sz="2400">
                <a:solidFill>
                  <a:schemeClr val="bg1"/>
                </a:solidFill>
                <a:latin typeface="Century Gothic"/>
                <a:cs typeface="Century Gothic"/>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Anonymity set including attacker can be observed by O</a:t>
            </a:r>
          </a:p>
        </p:txBody>
      </p:sp>
      <p:sp>
        <p:nvSpPr>
          <p:cNvPr id="6" name="Oval 5"/>
          <p:cNvSpPr/>
          <p:nvPr/>
        </p:nvSpPr>
        <p:spPr>
          <a:xfrm>
            <a:off x="2306648" y="362018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solidFill>
                  <a:schemeClr val="tx1"/>
                </a:solidFill>
              </a:rPr>
              <a:t>A</a:t>
            </a:r>
          </a:p>
        </p:txBody>
      </p:sp>
      <p:sp>
        <p:nvSpPr>
          <p:cNvPr id="11" name="Oval 10"/>
          <p:cNvSpPr/>
          <p:nvPr/>
        </p:nvSpPr>
        <p:spPr>
          <a:xfrm>
            <a:off x="6002724" y="3620184"/>
            <a:ext cx="834629" cy="74782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O</a:t>
            </a:r>
            <a:endParaRPr lang="en-US" dirty="0">
              <a:solidFill>
                <a:schemeClr val="tx1"/>
              </a:solidFill>
            </a:endParaRPr>
          </a:p>
        </p:txBody>
      </p:sp>
      <p:sp>
        <p:nvSpPr>
          <p:cNvPr id="32" name="Oval 31"/>
          <p:cNvSpPr/>
          <p:nvPr/>
        </p:nvSpPr>
        <p:spPr>
          <a:xfrm>
            <a:off x="1889333" y="2152445"/>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E</a:t>
            </a:r>
            <a:r>
              <a:rPr lang="en-US" baseline="-25000" dirty="0" smtClean="0">
                <a:solidFill>
                  <a:schemeClr val="tx1"/>
                </a:solidFill>
              </a:rPr>
              <a:t>2</a:t>
            </a:r>
            <a:endParaRPr lang="en-US" dirty="0">
              <a:solidFill>
                <a:schemeClr val="tx1"/>
              </a:solidFill>
            </a:endParaRPr>
          </a:p>
        </p:txBody>
      </p:sp>
      <p:sp>
        <p:nvSpPr>
          <p:cNvPr id="33" name="Oval 32"/>
          <p:cNvSpPr/>
          <p:nvPr/>
        </p:nvSpPr>
        <p:spPr>
          <a:xfrm>
            <a:off x="574403" y="177853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E</a:t>
            </a:r>
            <a:r>
              <a:rPr lang="en-US" baseline="-25000" dirty="0">
                <a:solidFill>
                  <a:schemeClr val="tx1"/>
                </a:solidFill>
              </a:rPr>
              <a:t>3</a:t>
            </a:r>
            <a:endParaRPr lang="en-US" dirty="0">
              <a:solidFill>
                <a:schemeClr val="tx1"/>
              </a:solidFill>
            </a:endParaRPr>
          </a:p>
        </p:txBody>
      </p:sp>
      <p:sp>
        <p:nvSpPr>
          <p:cNvPr id="34" name="Oval 33"/>
          <p:cNvSpPr/>
          <p:nvPr/>
        </p:nvSpPr>
        <p:spPr>
          <a:xfrm>
            <a:off x="683671" y="3218411"/>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E</a:t>
            </a:r>
            <a:r>
              <a:rPr lang="en-US" baseline="-25000" dirty="0" smtClean="0">
                <a:solidFill>
                  <a:schemeClr val="tx1"/>
                </a:solidFill>
              </a:rPr>
              <a:t>4</a:t>
            </a:r>
            <a:endParaRPr lang="en-US" dirty="0">
              <a:solidFill>
                <a:schemeClr val="tx1"/>
              </a:solidFill>
            </a:endParaRPr>
          </a:p>
        </p:txBody>
      </p:sp>
      <p:sp>
        <p:nvSpPr>
          <p:cNvPr id="35" name="Oval 34"/>
          <p:cNvSpPr/>
          <p:nvPr/>
        </p:nvSpPr>
        <p:spPr>
          <a:xfrm>
            <a:off x="901341" y="4645751"/>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E</a:t>
            </a:r>
            <a:r>
              <a:rPr lang="en-US" baseline="-25000" dirty="0">
                <a:solidFill>
                  <a:schemeClr val="tx1"/>
                </a:solidFill>
              </a:rPr>
              <a:t>5</a:t>
            </a:r>
            <a:endParaRPr lang="en-US" dirty="0">
              <a:solidFill>
                <a:schemeClr val="tx1"/>
              </a:solidFill>
            </a:endParaRPr>
          </a:p>
        </p:txBody>
      </p:sp>
    </p:spTree>
    <p:extLst>
      <p:ext uri="{BB962C8B-B14F-4D97-AF65-F5344CB8AC3E}">
        <p14:creationId xmlns:p14="http://schemas.microsoft.com/office/powerpoint/2010/main" val="9748396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Suspicious Group Attack</a:t>
            </a:r>
            <a:endParaRPr lang="en-US" dirty="0"/>
          </a:p>
        </p:txBody>
      </p:sp>
      <p:sp>
        <p:nvSpPr>
          <p:cNvPr id="3" name="Slide Number Placeholder 2"/>
          <p:cNvSpPr>
            <a:spLocks noGrp="1"/>
          </p:cNvSpPr>
          <p:nvPr>
            <p:ph type="sldNum" sz="quarter" idx="12"/>
          </p:nvPr>
        </p:nvSpPr>
        <p:spPr/>
        <p:txBody>
          <a:bodyPr/>
          <a:lstStyle/>
          <a:p>
            <a:fld id="{E3981485-6142-644C-AB0F-5A9188E1EB0B}" type="slidenum">
              <a:rPr lang="en-US" smtClean="0"/>
              <a:t>53</a:t>
            </a:fld>
            <a:endParaRPr lang="en-US" dirty="0"/>
          </a:p>
        </p:txBody>
      </p:sp>
      <p:sp>
        <p:nvSpPr>
          <p:cNvPr id="8" name="Text Box 8"/>
          <p:cNvSpPr txBox="1">
            <a:spLocks noChangeArrowheads="1"/>
          </p:cNvSpPr>
          <p:nvPr/>
        </p:nvSpPr>
        <p:spPr bwMode="auto">
          <a:xfrm>
            <a:off x="0" y="6027003"/>
            <a:ext cx="9144000" cy="830997"/>
          </a:xfrm>
          <a:prstGeom prst="rect">
            <a:avLst/>
          </a:prstGeom>
          <a:solidFill>
            <a:schemeClr val="accent1">
              <a:lumMod val="75000"/>
            </a:schemeClr>
          </a:solidFill>
        </p:spPr>
        <p:txBody>
          <a:bodyPr vert="horz" lIns="91440" tIns="45720" rIns="91440" bIns="45720" rtlCol="0">
            <a:spAutoFit/>
          </a:bodyPr>
          <a:lstStyle>
            <a:defPPr>
              <a:defRPr lang="en-US"/>
            </a:defPPr>
            <a:lvl1pPr indent="0" algn="ctr">
              <a:spcBef>
                <a:spcPct val="20000"/>
              </a:spcBef>
              <a:buFont typeface="Arial"/>
              <a:buNone/>
              <a:defRPr sz="2400">
                <a:solidFill>
                  <a:schemeClr val="bg1"/>
                </a:solidFill>
                <a:latin typeface="Century Gothic"/>
                <a:cs typeface="Century Gothic"/>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Attacker </a:t>
            </a:r>
            <a:r>
              <a:rPr lang="en-US" dirty="0" smtClean="0"/>
              <a:t>behaves maliciously.  </a:t>
            </a:r>
            <a:r>
              <a:rPr lang="en-US" dirty="0"/>
              <a:t>O sees this and identifies attacker.</a:t>
            </a:r>
          </a:p>
        </p:txBody>
      </p:sp>
      <p:sp>
        <p:nvSpPr>
          <p:cNvPr id="6" name="Oval 5"/>
          <p:cNvSpPr/>
          <p:nvPr/>
        </p:nvSpPr>
        <p:spPr>
          <a:xfrm>
            <a:off x="2306648" y="3620184"/>
            <a:ext cx="834629" cy="74782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A</a:t>
            </a:r>
            <a:endParaRPr lang="en-US" dirty="0">
              <a:solidFill>
                <a:schemeClr val="tx1"/>
              </a:solidFill>
            </a:endParaRPr>
          </a:p>
        </p:txBody>
      </p:sp>
      <p:sp>
        <p:nvSpPr>
          <p:cNvPr id="11" name="Oval 10"/>
          <p:cNvSpPr/>
          <p:nvPr/>
        </p:nvSpPr>
        <p:spPr>
          <a:xfrm>
            <a:off x="6002724" y="3620184"/>
            <a:ext cx="834629" cy="74782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O</a:t>
            </a:r>
            <a:endParaRPr lang="en-US" dirty="0">
              <a:solidFill>
                <a:schemeClr val="tx1"/>
              </a:solidFill>
            </a:endParaRPr>
          </a:p>
        </p:txBody>
      </p:sp>
      <p:sp>
        <p:nvSpPr>
          <p:cNvPr id="32" name="Oval 31"/>
          <p:cNvSpPr/>
          <p:nvPr/>
        </p:nvSpPr>
        <p:spPr>
          <a:xfrm>
            <a:off x="1889333" y="2152445"/>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E</a:t>
            </a:r>
            <a:r>
              <a:rPr lang="en-US" baseline="-25000" dirty="0" smtClean="0">
                <a:solidFill>
                  <a:schemeClr val="tx1"/>
                </a:solidFill>
              </a:rPr>
              <a:t>2</a:t>
            </a:r>
            <a:endParaRPr lang="en-US" dirty="0">
              <a:solidFill>
                <a:schemeClr val="tx1"/>
              </a:solidFill>
            </a:endParaRPr>
          </a:p>
        </p:txBody>
      </p:sp>
      <p:sp>
        <p:nvSpPr>
          <p:cNvPr id="33" name="Oval 32"/>
          <p:cNvSpPr/>
          <p:nvPr/>
        </p:nvSpPr>
        <p:spPr>
          <a:xfrm>
            <a:off x="574403" y="177853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E</a:t>
            </a:r>
            <a:r>
              <a:rPr lang="en-US" baseline="-25000" dirty="0">
                <a:solidFill>
                  <a:schemeClr val="tx1"/>
                </a:solidFill>
              </a:rPr>
              <a:t>3</a:t>
            </a:r>
            <a:endParaRPr lang="en-US" dirty="0">
              <a:solidFill>
                <a:schemeClr val="tx1"/>
              </a:solidFill>
            </a:endParaRPr>
          </a:p>
        </p:txBody>
      </p:sp>
      <p:sp>
        <p:nvSpPr>
          <p:cNvPr id="34" name="Oval 33"/>
          <p:cNvSpPr/>
          <p:nvPr/>
        </p:nvSpPr>
        <p:spPr>
          <a:xfrm>
            <a:off x="683671" y="3218411"/>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E</a:t>
            </a:r>
            <a:r>
              <a:rPr lang="en-US" baseline="-25000" dirty="0" smtClean="0">
                <a:solidFill>
                  <a:schemeClr val="tx1"/>
                </a:solidFill>
              </a:rPr>
              <a:t>4</a:t>
            </a:r>
            <a:endParaRPr lang="en-US" dirty="0">
              <a:solidFill>
                <a:schemeClr val="tx1"/>
              </a:solidFill>
            </a:endParaRPr>
          </a:p>
        </p:txBody>
      </p:sp>
      <p:sp>
        <p:nvSpPr>
          <p:cNvPr id="35" name="Oval 34"/>
          <p:cNvSpPr/>
          <p:nvPr/>
        </p:nvSpPr>
        <p:spPr>
          <a:xfrm>
            <a:off x="901341" y="4645751"/>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E</a:t>
            </a:r>
            <a:r>
              <a:rPr lang="en-US" baseline="-25000" dirty="0">
                <a:solidFill>
                  <a:schemeClr val="tx1"/>
                </a:solidFill>
              </a:rPr>
              <a:t>5</a:t>
            </a:r>
            <a:endParaRPr lang="en-US" dirty="0">
              <a:solidFill>
                <a:schemeClr val="tx1"/>
              </a:solidFill>
            </a:endParaRPr>
          </a:p>
        </p:txBody>
      </p:sp>
      <p:cxnSp>
        <p:nvCxnSpPr>
          <p:cNvPr id="5" name="Straight Connector 4"/>
          <p:cNvCxnSpPr>
            <a:stCxn id="6" idx="6"/>
            <a:endCxn id="11" idx="2"/>
          </p:cNvCxnSpPr>
          <p:nvPr/>
        </p:nvCxnSpPr>
        <p:spPr>
          <a:xfrm>
            <a:off x="3141277" y="3994095"/>
            <a:ext cx="286144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492306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Suspicious Group Attack</a:t>
            </a:r>
            <a:endParaRPr lang="en-US" dirty="0"/>
          </a:p>
        </p:txBody>
      </p:sp>
      <p:sp>
        <p:nvSpPr>
          <p:cNvPr id="3" name="Slide Number Placeholder 2"/>
          <p:cNvSpPr>
            <a:spLocks noGrp="1"/>
          </p:cNvSpPr>
          <p:nvPr>
            <p:ph type="sldNum" sz="quarter" idx="12"/>
          </p:nvPr>
        </p:nvSpPr>
        <p:spPr/>
        <p:txBody>
          <a:bodyPr/>
          <a:lstStyle/>
          <a:p>
            <a:fld id="{E3981485-6142-644C-AB0F-5A9188E1EB0B}" type="slidenum">
              <a:rPr lang="en-US" smtClean="0"/>
              <a:t>54</a:t>
            </a:fld>
            <a:endParaRPr lang="en-US" dirty="0"/>
          </a:p>
        </p:txBody>
      </p:sp>
      <p:sp>
        <p:nvSpPr>
          <p:cNvPr id="8" name="Text Box 8"/>
          <p:cNvSpPr txBox="1">
            <a:spLocks noChangeArrowheads="1"/>
          </p:cNvSpPr>
          <p:nvPr/>
        </p:nvSpPr>
        <p:spPr bwMode="auto">
          <a:xfrm>
            <a:off x="0" y="6027003"/>
            <a:ext cx="9144000" cy="830997"/>
          </a:xfrm>
          <a:prstGeom prst="rect">
            <a:avLst/>
          </a:prstGeom>
          <a:solidFill>
            <a:schemeClr val="accent1">
              <a:lumMod val="75000"/>
            </a:schemeClr>
          </a:solidFill>
        </p:spPr>
        <p:txBody>
          <a:bodyPr vert="horz" lIns="91440" tIns="45720" rIns="91440" bIns="45720" rtlCol="0">
            <a:spAutoFit/>
          </a:bodyPr>
          <a:lstStyle>
            <a:defPPr>
              <a:defRPr lang="en-US"/>
            </a:defPPr>
            <a:lvl1pPr indent="0" algn="ctr">
              <a:spcBef>
                <a:spcPct val="20000"/>
              </a:spcBef>
              <a:buFont typeface="Arial"/>
              <a:buNone/>
              <a:defRPr sz="2400">
                <a:solidFill>
                  <a:schemeClr val="bg1"/>
                </a:solidFill>
                <a:latin typeface="Century Gothic"/>
                <a:cs typeface="Century Gothic"/>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If attacker retains anonymity relative to the observer, the observer can not tell who in the group is malicious</a:t>
            </a:r>
          </a:p>
        </p:txBody>
      </p:sp>
      <p:sp>
        <p:nvSpPr>
          <p:cNvPr id="6" name="Oval 5"/>
          <p:cNvSpPr/>
          <p:nvPr/>
        </p:nvSpPr>
        <p:spPr>
          <a:xfrm>
            <a:off x="2306648" y="3620184"/>
            <a:ext cx="834629" cy="747822"/>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chemeClr val="tx1"/>
                </a:solidFill>
              </a:rPr>
              <a:t>A</a:t>
            </a:r>
            <a:endParaRPr lang="en-US" dirty="0">
              <a:solidFill>
                <a:schemeClr val="tx1"/>
              </a:solidFill>
            </a:endParaRPr>
          </a:p>
        </p:txBody>
      </p:sp>
      <p:sp>
        <p:nvSpPr>
          <p:cNvPr id="11" name="Oval 10"/>
          <p:cNvSpPr/>
          <p:nvPr/>
        </p:nvSpPr>
        <p:spPr>
          <a:xfrm>
            <a:off x="6002724" y="3620184"/>
            <a:ext cx="834629" cy="74782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O</a:t>
            </a:r>
            <a:endParaRPr lang="en-US" dirty="0">
              <a:solidFill>
                <a:schemeClr val="tx1"/>
              </a:solidFill>
            </a:endParaRPr>
          </a:p>
        </p:txBody>
      </p:sp>
      <p:sp>
        <p:nvSpPr>
          <p:cNvPr id="32" name="Oval 31"/>
          <p:cNvSpPr/>
          <p:nvPr/>
        </p:nvSpPr>
        <p:spPr>
          <a:xfrm>
            <a:off x="1889333" y="2152445"/>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E</a:t>
            </a:r>
            <a:r>
              <a:rPr lang="en-US" baseline="-25000" dirty="0" smtClean="0">
                <a:solidFill>
                  <a:schemeClr val="tx1"/>
                </a:solidFill>
              </a:rPr>
              <a:t>2</a:t>
            </a:r>
            <a:endParaRPr lang="en-US" dirty="0">
              <a:solidFill>
                <a:schemeClr val="tx1"/>
              </a:solidFill>
            </a:endParaRPr>
          </a:p>
        </p:txBody>
      </p:sp>
      <p:sp>
        <p:nvSpPr>
          <p:cNvPr id="33" name="Oval 32"/>
          <p:cNvSpPr/>
          <p:nvPr/>
        </p:nvSpPr>
        <p:spPr>
          <a:xfrm>
            <a:off x="574403" y="1778534"/>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E</a:t>
            </a:r>
            <a:r>
              <a:rPr lang="en-US" baseline="-25000" dirty="0">
                <a:solidFill>
                  <a:schemeClr val="tx1"/>
                </a:solidFill>
              </a:rPr>
              <a:t>3</a:t>
            </a:r>
            <a:endParaRPr lang="en-US" dirty="0">
              <a:solidFill>
                <a:schemeClr val="tx1"/>
              </a:solidFill>
            </a:endParaRPr>
          </a:p>
        </p:txBody>
      </p:sp>
      <p:sp>
        <p:nvSpPr>
          <p:cNvPr id="34" name="Oval 33"/>
          <p:cNvSpPr/>
          <p:nvPr/>
        </p:nvSpPr>
        <p:spPr>
          <a:xfrm>
            <a:off x="683671" y="3218411"/>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E</a:t>
            </a:r>
            <a:r>
              <a:rPr lang="en-US" baseline="-25000" dirty="0" smtClean="0">
                <a:solidFill>
                  <a:schemeClr val="tx1"/>
                </a:solidFill>
              </a:rPr>
              <a:t>4</a:t>
            </a:r>
            <a:endParaRPr lang="en-US" dirty="0">
              <a:solidFill>
                <a:schemeClr val="tx1"/>
              </a:solidFill>
            </a:endParaRPr>
          </a:p>
        </p:txBody>
      </p:sp>
      <p:sp>
        <p:nvSpPr>
          <p:cNvPr id="35" name="Oval 34"/>
          <p:cNvSpPr/>
          <p:nvPr/>
        </p:nvSpPr>
        <p:spPr>
          <a:xfrm>
            <a:off x="901341" y="4645751"/>
            <a:ext cx="834629" cy="74782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E</a:t>
            </a:r>
            <a:r>
              <a:rPr lang="en-US" baseline="-25000" dirty="0">
                <a:solidFill>
                  <a:schemeClr val="tx1"/>
                </a:solidFill>
              </a:rPr>
              <a:t>5</a:t>
            </a:r>
            <a:endParaRPr lang="en-US" dirty="0">
              <a:solidFill>
                <a:schemeClr val="tx1"/>
              </a:solidFill>
            </a:endParaRPr>
          </a:p>
        </p:txBody>
      </p:sp>
      <p:cxnSp>
        <p:nvCxnSpPr>
          <p:cNvPr id="12" name="Straight Connector 11"/>
          <p:cNvCxnSpPr/>
          <p:nvPr/>
        </p:nvCxnSpPr>
        <p:spPr>
          <a:xfrm flipV="1">
            <a:off x="4572000" y="1143000"/>
            <a:ext cx="0" cy="4403806"/>
          </a:xfrm>
          <a:prstGeom prst="line">
            <a:avLst/>
          </a:prstGeom>
          <a:ln w="762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572000" y="3994095"/>
            <a:ext cx="143072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936492" y="3393540"/>
            <a:ext cx="1271016" cy="120111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3936492" y="3393540"/>
            <a:ext cx="1271016" cy="120111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492306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Preventing the Attack</a:t>
            </a:r>
            <a:endParaRPr lang="en-US" dirty="0"/>
          </a:p>
        </p:txBody>
      </p:sp>
      <p:sp>
        <p:nvSpPr>
          <p:cNvPr id="3" name="Slide Number Placeholder 2"/>
          <p:cNvSpPr>
            <a:spLocks noGrp="1"/>
          </p:cNvSpPr>
          <p:nvPr>
            <p:ph type="sldNum" sz="quarter" idx="12"/>
          </p:nvPr>
        </p:nvSpPr>
        <p:spPr/>
        <p:txBody>
          <a:bodyPr/>
          <a:lstStyle/>
          <a:p>
            <a:fld id="{E3981485-6142-644C-AB0F-5A9188E1EB0B}" type="slidenum">
              <a:rPr lang="en-US" smtClean="0"/>
              <a:t>55</a:t>
            </a:fld>
            <a:endParaRPr lang="en-US" dirty="0"/>
          </a:p>
        </p:txBody>
      </p:sp>
      <p:sp>
        <p:nvSpPr>
          <p:cNvPr id="16" name="Text Box 8"/>
          <p:cNvSpPr txBox="1">
            <a:spLocks noChangeArrowheads="1"/>
          </p:cNvSpPr>
          <p:nvPr/>
        </p:nvSpPr>
        <p:spPr bwMode="auto">
          <a:xfrm>
            <a:off x="0" y="1283821"/>
            <a:ext cx="9144000" cy="1938992"/>
          </a:xfrm>
          <a:prstGeom prst="rect">
            <a:avLst/>
          </a:prstGeom>
          <a:noFill/>
          <a:ln w="9525">
            <a:noFill/>
            <a:miter lim="800000"/>
            <a:headEnd/>
            <a:tailEnd/>
          </a:ln>
        </p:spPr>
        <p:txBody>
          <a:bodyPr wrap="square">
            <a:prstTxWarp prst="textNoShape">
              <a:avLst/>
            </a:prstTxWarp>
            <a:spAutoFit/>
          </a:bodyPr>
          <a:lstStyle/>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Prevent attacker from becoming a member of the anonymity set</a:t>
            </a:r>
          </a:p>
          <a:p>
            <a:pPr marL="457200" indent="-457200">
              <a:buFont typeface="+mj-lt"/>
              <a:buAutoNum type="arabicPeriod"/>
            </a:pPr>
            <a:endParaRPr lang="en-US" sz="2000" dirty="0">
              <a:solidFill>
                <a:srgbClr val="000000"/>
              </a:solidFill>
              <a:latin typeface="Century Gothic" charset="0"/>
              <a:ea typeface="Century Gothic" charset="0"/>
              <a:cs typeface="Century Gothic" charset="0"/>
            </a:endParaRPr>
          </a:p>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Develop a way to detect the unique properties of a malicious actor</a:t>
            </a:r>
          </a:p>
          <a:p>
            <a:pPr marL="457200" indent="-457200">
              <a:buFont typeface="+mj-lt"/>
              <a:buAutoNum type="arabicPeriod"/>
            </a:pPr>
            <a:endParaRPr lang="en-US" sz="2000" dirty="0">
              <a:solidFill>
                <a:srgbClr val="00000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01512481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Property Based Attack Summary</a:t>
            </a:r>
            <a:endParaRPr lang="en-US" dirty="0"/>
          </a:p>
        </p:txBody>
      </p:sp>
      <p:sp>
        <p:nvSpPr>
          <p:cNvPr id="3" name="Slide Number Placeholder 2"/>
          <p:cNvSpPr>
            <a:spLocks noGrp="1"/>
          </p:cNvSpPr>
          <p:nvPr>
            <p:ph type="sldNum" sz="quarter" idx="12"/>
          </p:nvPr>
        </p:nvSpPr>
        <p:spPr/>
        <p:txBody>
          <a:bodyPr/>
          <a:lstStyle/>
          <a:p>
            <a:fld id="{E3981485-6142-644C-AB0F-5A9188E1EB0B}" type="slidenum">
              <a:rPr lang="en-US" smtClean="0"/>
              <a:t>56</a:t>
            </a:fld>
            <a:endParaRPr lang="en-US" dirty="0"/>
          </a:p>
        </p:txBody>
      </p:sp>
      <p:sp>
        <p:nvSpPr>
          <p:cNvPr id="4" name="Text Box 8"/>
          <p:cNvSpPr txBox="1">
            <a:spLocks noChangeArrowheads="1"/>
          </p:cNvSpPr>
          <p:nvPr/>
        </p:nvSpPr>
        <p:spPr bwMode="auto">
          <a:xfrm>
            <a:off x="0" y="1283821"/>
            <a:ext cx="9144000" cy="3785652"/>
          </a:xfrm>
          <a:prstGeom prst="rect">
            <a:avLst/>
          </a:prstGeom>
          <a:noFill/>
          <a:ln w="9525">
            <a:noFill/>
            <a:miter lim="800000"/>
            <a:headEnd/>
            <a:tailEnd/>
          </a:ln>
        </p:spPr>
        <p:txBody>
          <a:bodyPr wrap="square">
            <a:prstTxWarp prst="textNoShape">
              <a:avLst/>
            </a:prstTxWarp>
            <a:spAutoFit/>
          </a:bodyPr>
          <a:lstStyle/>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Expressed </a:t>
            </a:r>
            <a:r>
              <a:rPr lang="en-US" sz="2000" dirty="0">
                <a:solidFill>
                  <a:srgbClr val="000000"/>
                </a:solidFill>
                <a:latin typeface="Century Gothic" charset="0"/>
                <a:ea typeface="Century Gothic" charset="0"/>
                <a:cs typeface="Century Gothic" charset="0"/>
              </a:rPr>
              <a:t>anonymity and identity in terms of the claimed and observable properties of an entity, as viewed from the perspective of individual observers </a:t>
            </a: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endParaRPr lang="en-US" sz="2000" dirty="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Developed attacks based on these properties</a:t>
            </a:r>
          </a:p>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endParaRPr lang="en-US" sz="2000" dirty="0" smtClean="0">
              <a:solidFill>
                <a:srgbClr val="000000"/>
              </a:solidFill>
              <a:latin typeface="Century Gothic" charset="0"/>
              <a:ea typeface="Century Gothic" charset="0"/>
              <a:cs typeface="Century Gothic" charset="0"/>
            </a:endParaRPr>
          </a:p>
          <a:p>
            <a:pPr marL="457200" indent="-457200">
              <a:buFont typeface="+mj-lt"/>
              <a:buAutoNum type="arabicPeriod"/>
            </a:pPr>
            <a:endParaRPr lang="en-US" sz="2000" dirty="0">
              <a:solidFill>
                <a:srgbClr val="000000"/>
              </a:solidFill>
              <a:latin typeface="Century Gothic" charset="0"/>
              <a:ea typeface="Century Gothic" charset="0"/>
              <a:cs typeface="Century Gothic" charset="0"/>
            </a:endParaRPr>
          </a:p>
          <a:p>
            <a:pPr marL="457200" indent="-457200">
              <a:buFont typeface="+mj-lt"/>
              <a:buAutoNum type="arabicPeriod"/>
            </a:pPr>
            <a:r>
              <a:rPr lang="en-US" sz="2000" dirty="0" smtClean="0">
                <a:solidFill>
                  <a:srgbClr val="000000"/>
                </a:solidFill>
                <a:latin typeface="Century Gothic" charset="0"/>
                <a:ea typeface="Century Gothic" charset="0"/>
                <a:cs typeface="Century Gothic" charset="0"/>
              </a:rPr>
              <a:t>Attackers can manipulate anonymity and identity from the perspective of individual observers</a:t>
            </a:r>
            <a:endParaRPr lang="en-US" sz="2000" dirty="0">
              <a:solidFill>
                <a:srgbClr val="00000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55039933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a:xfrm>
            <a:off x="0" y="545352"/>
            <a:ext cx="9144000" cy="6312647"/>
          </a:xfrm>
        </p:spPr>
        <p:txBody>
          <a:bodyPr lIns="91440">
            <a:normAutofit/>
          </a:bodyPr>
          <a:lstStyle/>
          <a:p>
            <a:pPr algn="l"/>
            <a:r>
              <a:rPr lang="en-US" sz="1600" dirty="0" smtClean="0">
                <a:solidFill>
                  <a:schemeClr val="bg1">
                    <a:lumMod val="75000"/>
                  </a:schemeClr>
                </a:solidFill>
              </a:rPr>
              <a:t>Trust </a:t>
            </a:r>
            <a:r>
              <a:rPr lang="en-US" sz="1600" dirty="0">
                <a:solidFill>
                  <a:schemeClr val="bg1">
                    <a:lumMod val="75000"/>
                  </a:schemeClr>
                </a:solidFill>
              </a:rPr>
              <a:t>and Anonymity Problems</a:t>
            </a:r>
          </a:p>
          <a:p>
            <a:pPr algn="l"/>
            <a:endParaRPr lang="en-US" sz="1600" dirty="0"/>
          </a:p>
          <a:p>
            <a:pPr algn="l"/>
            <a:r>
              <a:rPr lang="en-US" sz="1600" dirty="0">
                <a:solidFill>
                  <a:schemeClr val="bg1">
                    <a:lumMod val="75000"/>
                  </a:schemeClr>
                </a:solidFill>
              </a:rPr>
              <a:t>Property-Based Identities</a:t>
            </a:r>
          </a:p>
          <a:p>
            <a:pPr algn="l"/>
            <a:endParaRPr lang="en-US" sz="1600" dirty="0"/>
          </a:p>
          <a:p>
            <a:pPr algn="l"/>
            <a:r>
              <a:rPr lang="en-US" sz="1600" dirty="0">
                <a:solidFill>
                  <a:schemeClr val="bg1">
                    <a:lumMod val="75000"/>
                  </a:schemeClr>
                </a:solidFill>
              </a:rPr>
              <a:t>Distinguishing Identities</a:t>
            </a:r>
          </a:p>
          <a:p>
            <a:pPr algn="l"/>
            <a:endParaRPr lang="en-US" sz="1600" b="1" dirty="0">
              <a:solidFill>
                <a:srgbClr val="FF0000"/>
              </a:solidFill>
            </a:endParaRPr>
          </a:p>
          <a:p>
            <a:pPr algn="l"/>
            <a:r>
              <a:rPr lang="en-US" sz="1600" dirty="0">
                <a:solidFill>
                  <a:schemeClr val="bg1">
                    <a:lumMod val="75000"/>
                  </a:schemeClr>
                </a:solidFill>
              </a:rPr>
              <a:t>Relative Anonymity</a:t>
            </a:r>
          </a:p>
          <a:p>
            <a:pPr algn="l"/>
            <a:endParaRPr lang="en-US" sz="1600" dirty="0"/>
          </a:p>
          <a:p>
            <a:pPr algn="l"/>
            <a:r>
              <a:rPr lang="en-US" sz="1600" dirty="0">
                <a:solidFill>
                  <a:schemeClr val="bg1">
                    <a:lumMod val="75000"/>
                  </a:schemeClr>
                </a:solidFill>
              </a:rPr>
              <a:t>Property-Based Attacks</a:t>
            </a:r>
          </a:p>
          <a:p>
            <a:pPr algn="l"/>
            <a:endParaRPr lang="en-US" sz="1600" dirty="0" smtClean="0"/>
          </a:p>
          <a:p>
            <a:pPr algn="l"/>
            <a:r>
              <a:rPr lang="en-US" sz="1600" b="1" dirty="0">
                <a:solidFill>
                  <a:srgbClr val="FF0000"/>
                </a:solidFill>
              </a:rPr>
              <a:t>Using the Solar Trust Model to Validate Identity Properties</a:t>
            </a:r>
          </a:p>
          <a:p>
            <a:pPr algn="l"/>
            <a:endParaRPr lang="en-US" sz="1600" dirty="0"/>
          </a:p>
          <a:p>
            <a:pPr algn="l"/>
            <a:r>
              <a:rPr lang="en-US" sz="1600" dirty="0" smtClean="0"/>
              <a:t>Future Work</a:t>
            </a:r>
            <a:endParaRPr lang="en-US" sz="1600" dirty="0"/>
          </a:p>
          <a:p>
            <a:pPr algn="l"/>
            <a:endParaRPr lang="en-US" sz="1600" dirty="0"/>
          </a:p>
          <a:p>
            <a:pPr algn="l"/>
            <a:r>
              <a:rPr lang="en-US" sz="1600" dirty="0" smtClean="0"/>
              <a:t>Conclusion and Questions</a:t>
            </a:r>
            <a:endParaRPr lang="en-US" sz="1600" dirty="0"/>
          </a:p>
        </p:txBody>
      </p:sp>
      <p:sp>
        <p:nvSpPr>
          <p:cNvPr id="7"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smtClean="0">
                <a:solidFill>
                  <a:schemeClr val="bg1"/>
                </a:solidFill>
              </a:rPr>
              <a:t>Presentation Outline</a:t>
            </a:r>
            <a:endParaRPr lang="en-US" dirty="0">
              <a:solidFill>
                <a:schemeClr val="bg1"/>
              </a:solidFill>
            </a:endParaRPr>
          </a:p>
        </p:txBody>
      </p:sp>
      <p:sp>
        <p:nvSpPr>
          <p:cNvPr id="2" name="Slide Number Placeholder 1"/>
          <p:cNvSpPr>
            <a:spLocks noGrp="1"/>
          </p:cNvSpPr>
          <p:nvPr>
            <p:ph type="sldNum" sz="quarter" idx="12"/>
          </p:nvPr>
        </p:nvSpPr>
        <p:spPr/>
        <p:txBody>
          <a:bodyPr/>
          <a:lstStyle/>
          <a:p>
            <a:fld id="{A7E347E3-C33F-6F47-AC47-1BCADEE5EFCC}" type="slidenum">
              <a:rPr lang="en-US" smtClean="0"/>
              <a:t>57</a:t>
            </a:fld>
            <a:endParaRPr lang="en-US" dirty="0"/>
          </a:p>
        </p:txBody>
      </p:sp>
    </p:spTree>
    <p:extLst>
      <p:ext uri="{BB962C8B-B14F-4D97-AF65-F5344CB8AC3E}">
        <p14:creationId xmlns:p14="http://schemas.microsoft.com/office/powerpoint/2010/main" val="245738441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smtClean="0">
                <a:solidFill>
                  <a:schemeClr val="bg1"/>
                </a:solidFill>
              </a:rPr>
              <a:t>Can We Trust Property Assertions?</a:t>
            </a:r>
            <a:endParaRPr lang="en-US" sz="4000" dirty="0">
              <a:solidFill>
                <a:schemeClr val="bg1"/>
              </a:solidFill>
            </a:endParaRPr>
          </a:p>
        </p:txBody>
      </p:sp>
      <p:sp>
        <p:nvSpPr>
          <p:cNvPr id="9" name="Text Placeholder 8"/>
          <p:cNvSpPr>
            <a:spLocks noGrp="1"/>
          </p:cNvSpPr>
          <p:nvPr>
            <p:ph type="body" sz="quarter" idx="14"/>
          </p:nvPr>
        </p:nvSpPr>
        <p:spPr>
          <a:xfrm>
            <a:off x="0" y="6396335"/>
            <a:ext cx="9144000" cy="461665"/>
          </a:xfrm>
          <a:solidFill>
            <a:schemeClr val="accent1">
              <a:lumMod val="75000"/>
            </a:schemeClr>
          </a:solidFill>
        </p:spPr>
        <p:txBody>
          <a:bodyPr vert="horz" lIns="91440" tIns="45720" rIns="91440" bIns="45720" rtlCol="0">
            <a:spAutoFit/>
          </a:bodyPr>
          <a:lstStyle/>
          <a:p>
            <a:r>
              <a:rPr lang="en-US" sz="2400" dirty="0" smtClean="0">
                <a:solidFill>
                  <a:schemeClr val="bg1"/>
                </a:solidFill>
                <a:latin typeface="Century Gothic"/>
                <a:cs typeface="Century Gothic"/>
              </a:rPr>
              <a:t>Should Alice believe Bob’s assertion?</a:t>
            </a:r>
            <a:endParaRPr lang="en-US" sz="2400" dirty="0">
              <a:solidFill>
                <a:schemeClr val="bg1"/>
              </a:solidFill>
              <a:latin typeface="Century Gothic"/>
              <a:cs typeface="Century Gothic"/>
            </a:endParaRPr>
          </a:p>
        </p:txBody>
      </p:sp>
      <p:sp>
        <p:nvSpPr>
          <p:cNvPr id="12"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58</a:t>
            </a:fld>
            <a:endParaRPr lang="en-US" dirty="0"/>
          </a:p>
        </p:txBody>
      </p:sp>
      <p:grpSp>
        <p:nvGrpSpPr>
          <p:cNvPr id="17" name="Group 16"/>
          <p:cNvGrpSpPr/>
          <p:nvPr/>
        </p:nvGrpSpPr>
        <p:grpSpPr>
          <a:xfrm>
            <a:off x="407566" y="2344208"/>
            <a:ext cx="8328869" cy="2175936"/>
            <a:chOff x="238094" y="2344208"/>
            <a:chExt cx="8328869" cy="2175936"/>
          </a:xfrm>
        </p:grpSpPr>
        <p:grpSp>
          <p:nvGrpSpPr>
            <p:cNvPr id="21" name="Group 20"/>
            <p:cNvGrpSpPr/>
            <p:nvPr/>
          </p:nvGrpSpPr>
          <p:grpSpPr>
            <a:xfrm>
              <a:off x="238094" y="2344208"/>
              <a:ext cx="5410696" cy="2169584"/>
              <a:chOff x="1836666" y="1942352"/>
              <a:chExt cx="5410696" cy="2169584"/>
            </a:xfrm>
          </p:grpSpPr>
          <p:grpSp>
            <p:nvGrpSpPr>
              <p:cNvPr id="20" name="Group 19"/>
              <p:cNvGrpSpPr/>
              <p:nvPr/>
            </p:nvGrpSpPr>
            <p:grpSpPr>
              <a:xfrm>
                <a:off x="1836666" y="2746688"/>
                <a:ext cx="5410696" cy="1365248"/>
                <a:chOff x="1836666" y="2746688"/>
                <a:chExt cx="5410696" cy="1365248"/>
              </a:xfrm>
            </p:grpSpPr>
            <p:sp>
              <p:nvSpPr>
                <p:cNvPr id="6" name="Oval 5"/>
                <p:cNvSpPr/>
                <p:nvPr/>
              </p:nvSpPr>
              <p:spPr bwMode="auto">
                <a:xfrm>
                  <a:off x="1836666" y="2746688"/>
                  <a:ext cx="1364670" cy="1365248"/>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a:solidFill>
                        <a:srgbClr val="FFFFFF"/>
                      </a:solidFill>
                      <a:latin typeface="Century Gothic"/>
                      <a:cs typeface="Century Gothic"/>
                    </a:rPr>
                    <a:t>Alice</a:t>
                  </a:r>
                </a:p>
              </p:txBody>
            </p:sp>
            <p:sp>
              <p:nvSpPr>
                <p:cNvPr id="7" name="Oval 6"/>
                <p:cNvSpPr/>
                <p:nvPr/>
              </p:nvSpPr>
              <p:spPr bwMode="auto">
                <a:xfrm>
                  <a:off x="5882692" y="2746688"/>
                  <a:ext cx="1364670" cy="1365248"/>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a:solidFill>
                        <a:srgbClr val="FFFFFF"/>
                      </a:solidFill>
                      <a:latin typeface="Century Gothic"/>
                      <a:cs typeface="Century Gothic"/>
                    </a:rPr>
                    <a:t>Bob</a:t>
                  </a:r>
                </a:p>
              </p:txBody>
            </p:sp>
            <p:cxnSp>
              <p:nvCxnSpPr>
                <p:cNvPr id="11" name="Straight Arrow Connector 10"/>
                <p:cNvCxnSpPr>
                  <a:stCxn id="7" idx="2"/>
                  <a:endCxn id="6" idx="6"/>
                </p:cNvCxnSpPr>
                <p:nvPr/>
              </p:nvCxnSpPr>
              <p:spPr bwMode="auto">
                <a:xfrm flipH="1">
                  <a:off x="3201336" y="3429312"/>
                  <a:ext cx="2681356" cy="0"/>
                </a:xfrm>
                <a:prstGeom prst="straightConnector1">
                  <a:avLst/>
                </a:prstGeom>
                <a:ln w="5715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18" name="Oval Callout 17"/>
              <p:cNvSpPr/>
              <p:nvPr/>
            </p:nvSpPr>
            <p:spPr>
              <a:xfrm>
                <a:off x="3713061" y="1942352"/>
                <a:ext cx="1740647" cy="1297394"/>
              </a:xfrm>
              <a:prstGeom prst="wedgeEllipseCallou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srgbClr val="000000"/>
                    </a:solidFill>
                  </a:rPr>
                  <a:t>“Eve has a valid passport”</a:t>
                </a:r>
                <a:endParaRPr lang="en-US" dirty="0">
                  <a:solidFill>
                    <a:srgbClr val="000000"/>
                  </a:solidFill>
                </a:endParaRPr>
              </a:p>
            </p:txBody>
          </p:sp>
        </p:grpSp>
        <p:grpSp>
          <p:nvGrpSpPr>
            <p:cNvPr id="10" name="Group 9"/>
            <p:cNvGrpSpPr/>
            <p:nvPr/>
          </p:nvGrpSpPr>
          <p:grpSpPr>
            <a:xfrm>
              <a:off x="6553200" y="3148544"/>
              <a:ext cx="2013763" cy="1371600"/>
              <a:chOff x="6214667" y="3641602"/>
              <a:chExt cx="2013763" cy="1371600"/>
            </a:xfrm>
          </p:grpSpPr>
          <p:sp>
            <p:nvSpPr>
              <p:cNvPr id="16" name="Oval 15"/>
              <p:cNvSpPr/>
              <p:nvPr/>
            </p:nvSpPr>
            <p:spPr bwMode="auto">
              <a:xfrm>
                <a:off x="6863760" y="3641602"/>
                <a:ext cx="1364670" cy="1365248"/>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000" dirty="0" smtClean="0">
                    <a:solidFill>
                      <a:srgbClr val="FFFFFF"/>
                    </a:solidFill>
                    <a:latin typeface="Century Gothic"/>
                    <a:cs typeface="Century Gothic"/>
                  </a:rPr>
                  <a:t>Eve</a:t>
                </a:r>
                <a:endParaRPr lang="en-US" sz="2000" dirty="0">
                  <a:solidFill>
                    <a:srgbClr val="FFFFFF"/>
                  </a:solidFill>
                  <a:latin typeface="Century Gothic"/>
                  <a:cs typeface="Century Gothic"/>
                </a:endParaRPr>
              </a:p>
            </p:txBody>
          </p:sp>
          <p:pic>
            <p:nvPicPr>
              <p:cNvPr id="15" name="Picture 14"/>
              <p:cNvPicPr>
                <a:picLocks noChangeAspect="1"/>
              </p:cNvPicPr>
              <p:nvPr/>
            </p:nvPicPr>
            <p:blipFill>
              <a:blip r:embed="rId3"/>
              <a:stretch>
                <a:fillRect/>
              </a:stretch>
            </p:blipFill>
            <p:spPr>
              <a:xfrm>
                <a:off x="6214667" y="3641602"/>
                <a:ext cx="939452" cy="1371600"/>
              </a:xfrm>
              <a:prstGeom prst="rect">
                <a:avLst/>
              </a:prstGeom>
            </p:spPr>
          </p:pic>
        </p:grpSp>
        <p:cxnSp>
          <p:nvCxnSpPr>
            <p:cNvPr id="19" name="Straight Arrow Connector 18"/>
            <p:cNvCxnSpPr>
              <a:stCxn id="15" idx="1"/>
              <a:endCxn id="7" idx="6"/>
            </p:cNvCxnSpPr>
            <p:nvPr/>
          </p:nvCxnSpPr>
          <p:spPr bwMode="auto">
            <a:xfrm flipH="1" flipV="1">
              <a:off x="5648790" y="3831168"/>
              <a:ext cx="904410" cy="3176"/>
            </a:xfrm>
            <a:prstGeom prst="straightConnector1">
              <a:avLst/>
            </a:prstGeom>
            <a:ln w="5715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3" name="Slide Number Placeholder 2"/>
          <p:cNvSpPr>
            <a:spLocks noGrp="1"/>
          </p:cNvSpPr>
          <p:nvPr>
            <p:ph type="sldNum" sz="quarter" idx="12"/>
          </p:nvPr>
        </p:nvSpPr>
        <p:spPr/>
        <p:txBody>
          <a:bodyPr/>
          <a:lstStyle/>
          <a:p>
            <a:fld id="{A7E347E3-C33F-6F47-AC47-1BCADEE5EFCC}" type="slidenum">
              <a:rPr lang="en-US" smtClean="0"/>
              <a:t>58</a:t>
            </a:fld>
            <a:endParaRPr lang="en-US" dirty="0"/>
          </a:p>
        </p:txBody>
      </p:sp>
    </p:spTree>
    <p:extLst>
      <p:ext uri="{BB962C8B-B14F-4D97-AF65-F5344CB8AC3E}">
        <p14:creationId xmlns:p14="http://schemas.microsoft.com/office/powerpoint/2010/main" val="133706628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p>
            <a:r>
              <a:rPr lang="en-US" sz="3200" dirty="0" smtClean="0">
                <a:solidFill>
                  <a:schemeClr val="bg1"/>
                </a:solidFill>
              </a:rPr>
              <a:t>Choosing Between Assertions</a:t>
            </a:r>
            <a:endParaRPr lang="en-US" sz="3200" dirty="0">
              <a:solidFill>
                <a:schemeClr val="bg1"/>
              </a:solidFill>
            </a:endParaRPr>
          </a:p>
        </p:txBody>
      </p:sp>
      <p:sp>
        <p:nvSpPr>
          <p:cNvPr id="9" name="Text Placeholder 8"/>
          <p:cNvSpPr>
            <a:spLocks noGrp="1"/>
          </p:cNvSpPr>
          <p:nvPr>
            <p:ph type="body" sz="quarter" idx="14"/>
          </p:nvPr>
        </p:nvSpPr>
        <p:spPr>
          <a:xfrm>
            <a:off x="0" y="6396335"/>
            <a:ext cx="9144000" cy="461665"/>
          </a:xfrm>
          <a:solidFill>
            <a:schemeClr val="accent1">
              <a:lumMod val="75000"/>
            </a:schemeClr>
          </a:solidFill>
        </p:spPr>
        <p:txBody>
          <a:bodyPr vert="horz" lIns="91440" tIns="45720" rIns="91440" bIns="45720" rtlCol="0">
            <a:spAutoFit/>
          </a:bodyPr>
          <a:lstStyle/>
          <a:p>
            <a:r>
              <a:rPr lang="en-US" sz="2400" dirty="0" smtClean="0">
                <a:solidFill>
                  <a:schemeClr val="bg1"/>
                </a:solidFill>
                <a:latin typeface="Century Gothic"/>
                <a:cs typeface="Century Gothic"/>
              </a:rPr>
              <a:t>Which assertion is more credible to Alice?</a:t>
            </a:r>
            <a:endParaRPr lang="en-US" sz="2400" dirty="0">
              <a:solidFill>
                <a:schemeClr val="bg1"/>
              </a:solidFill>
              <a:latin typeface="Century Gothic"/>
              <a:cs typeface="Century Gothic"/>
            </a:endParaRPr>
          </a:p>
        </p:txBody>
      </p:sp>
      <p:sp>
        <p:nvSpPr>
          <p:cNvPr id="12"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59</a:t>
            </a:fld>
            <a:endParaRPr lang="en-US" dirty="0"/>
          </a:p>
        </p:txBody>
      </p:sp>
      <p:grpSp>
        <p:nvGrpSpPr>
          <p:cNvPr id="17" name="Group 16"/>
          <p:cNvGrpSpPr/>
          <p:nvPr/>
        </p:nvGrpSpPr>
        <p:grpSpPr>
          <a:xfrm>
            <a:off x="407565" y="891528"/>
            <a:ext cx="8328869" cy="2175936"/>
            <a:chOff x="238094" y="2344208"/>
            <a:chExt cx="8328869" cy="2175936"/>
          </a:xfrm>
        </p:grpSpPr>
        <p:grpSp>
          <p:nvGrpSpPr>
            <p:cNvPr id="21" name="Group 20"/>
            <p:cNvGrpSpPr/>
            <p:nvPr/>
          </p:nvGrpSpPr>
          <p:grpSpPr>
            <a:xfrm>
              <a:off x="238094" y="2344208"/>
              <a:ext cx="5410696" cy="2169584"/>
              <a:chOff x="1836666" y="1942352"/>
              <a:chExt cx="5410696" cy="2169584"/>
            </a:xfrm>
          </p:grpSpPr>
          <p:grpSp>
            <p:nvGrpSpPr>
              <p:cNvPr id="20" name="Group 19"/>
              <p:cNvGrpSpPr/>
              <p:nvPr/>
            </p:nvGrpSpPr>
            <p:grpSpPr>
              <a:xfrm>
                <a:off x="1836666" y="2746688"/>
                <a:ext cx="5410696" cy="1365248"/>
                <a:chOff x="1836666" y="2746688"/>
                <a:chExt cx="5410696" cy="1365248"/>
              </a:xfrm>
            </p:grpSpPr>
            <p:sp>
              <p:nvSpPr>
                <p:cNvPr id="6" name="Oval 5"/>
                <p:cNvSpPr/>
                <p:nvPr/>
              </p:nvSpPr>
              <p:spPr bwMode="auto">
                <a:xfrm>
                  <a:off x="1836666" y="2746688"/>
                  <a:ext cx="1364670" cy="1365248"/>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a:solidFill>
                        <a:srgbClr val="FFFFFF"/>
                      </a:solidFill>
                      <a:latin typeface="Century Gothic"/>
                      <a:cs typeface="Century Gothic"/>
                    </a:rPr>
                    <a:t>Alice</a:t>
                  </a:r>
                </a:p>
              </p:txBody>
            </p:sp>
            <p:sp>
              <p:nvSpPr>
                <p:cNvPr id="7" name="Oval 6"/>
                <p:cNvSpPr/>
                <p:nvPr/>
              </p:nvSpPr>
              <p:spPr bwMode="auto">
                <a:xfrm>
                  <a:off x="5882692" y="2746688"/>
                  <a:ext cx="1364670" cy="1365248"/>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a:solidFill>
                        <a:srgbClr val="FFFFFF"/>
                      </a:solidFill>
                      <a:latin typeface="Century Gothic"/>
                      <a:cs typeface="Century Gothic"/>
                    </a:rPr>
                    <a:t>Bob</a:t>
                  </a:r>
                </a:p>
              </p:txBody>
            </p:sp>
            <p:cxnSp>
              <p:nvCxnSpPr>
                <p:cNvPr id="11" name="Straight Arrow Connector 10"/>
                <p:cNvCxnSpPr>
                  <a:stCxn id="7" idx="2"/>
                  <a:endCxn id="6" idx="6"/>
                </p:cNvCxnSpPr>
                <p:nvPr/>
              </p:nvCxnSpPr>
              <p:spPr bwMode="auto">
                <a:xfrm flipH="1">
                  <a:off x="3201336" y="3429312"/>
                  <a:ext cx="2681356" cy="0"/>
                </a:xfrm>
                <a:prstGeom prst="straightConnector1">
                  <a:avLst/>
                </a:prstGeom>
                <a:ln w="5715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18" name="Oval Callout 17"/>
              <p:cNvSpPr/>
              <p:nvPr/>
            </p:nvSpPr>
            <p:spPr>
              <a:xfrm>
                <a:off x="3713061" y="1942352"/>
                <a:ext cx="1740647" cy="1297394"/>
              </a:xfrm>
              <a:prstGeom prst="wedgeEllipseCallou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rgbClr val="000000"/>
                    </a:solidFill>
                  </a:rPr>
                  <a:t>“Eve has a </a:t>
                </a:r>
                <a:r>
                  <a:rPr lang="en-US" b="1" dirty="0" smtClean="0">
                    <a:solidFill>
                      <a:srgbClr val="000000"/>
                    </a:solidFill>
                  </a:rPr>
                  <a:t>valid</a:t>
                </a:r>
                <a:r>
                  <a:rPr lang="en-US" dirty="0" smtClean="0">
                    <a:solidFill>
                      <a:srgbClr val="000000"/>
                    </a:solidFill>
                  </a:rPr>
                  <a:t> passport”</a:t>
                </a:r>
                <a:endParaRPr lang="en-US" dirty="0">
                  <a:solidFill>
                    <a:srgbClr val="000000"/>
                  </a:solidFill>
                </a:endParaRPr>
              </a:p>
            </p:txBody>
          </p:sp>
        </p:grpSp>
        <p:grpSp>
          <p:nvGrpSpPr>
            <p:cNvPr id="10" name="Group 9"/>
            <p:cNvGrpSpPr/>
            <p:nvPr/>
          </p:nvGrpSpPr>
          <p:grpSpPr>
            <a:xfrm>
              <a:off x="6553200" y="3148544"/>
              <a:ext cx="2013763" cy="1371600"/>
              <a:chOff x="6214667" y="3641602"/>
              <a:chExt cx="2013763" cy="1371600"/>
            </a:xfrm>
          </p:grpSpPr>
          <p:sp>
            <p:nvSpPr>
              <p:cNvPr id="16" name="Oval 15"/>
              <p:cNvSpPr/>
              <p:nvPr/>
            </p:nvSpPr>
            <p:spPr bwMode="auto">
              <a:xfrm>
                <a:off x="6863760" y="3641602"/>
                <a:ext cx="1364670" cy="1365248"/>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000" dirty="0" smtClean="0">
                    <a:solidFill>
                      <a:srgbClr val="FFFFFF"/>
                    </a:solidFill>
                    <a:latin typeface="Century Gothic"/>
                    <a:cs typeface="Century Gothic"/>
                  </a:rPr>
                  <a:t>Eve</a:t>
                </a:r>
                <a:endParaRPr lang="en-US" sz="2000" dirty="0">
                  <a:solidFill>
                    <a:srgbClr val="FFFFFF"/>
                  </a:solidFill>
                  <a:latin typeface="Century Gothic"/>
                  <a:cs typeface="Century Gothic"/>
                </a:endParaRPr>
              </a:p>
            </p:txBody>
          </p:sp>
          <p:pic>
            <p:nvPicPr>
              <p:cNvPr id="15" name="Picture 14"/>
              <p:cNvPicPr>
                <a:picLocks noChangeAspect="1"/>
              </p:cNvPicPr>
              <p:nvPr/>
            </p:nvPicPr>
            <p:blipFill>
              <a:blip r:embed="rId3"/>
              <a:stretch>
                <a:fillRect/>
              </a:stretch>
            </p:blipFill>
            <p:spPr>
              <a:xfrm>
                <a:off x="6214667" y="3641602"/>
                <a:ext cx="939452" cy="1371600"/>
              </a:xfrm>
              <a:prstGeom prst="rect">
                <a:avLst/>
              </a:prstGeom>
            </p:spPr>
          </p:pic>
        </p:grpSp>
        <p:cxnSp>
          <p:nvCxnSpPr>
            <p:cNvPr id="19" name="Straight Arrow Connector 18"/>
            <p:cNvCxnSpPr>
              <a:stCxn id="15" idx="1"/>
              <a:endCxn id="7" idx="6"/>
            </p:cNvCxnSpPr>
            <p:nvPr/>
          </p:nvCxnSpPr>
          <p:spPr bwMode="auto">
            <a:xfrm flipH="1" flipV="1">
              <a:off x="5648790" y="3831168"/>
              <a:ext cx="904410" cy="3176"/>
            </a:xfrm>
            <a:prstGeom prst="straightConnector1">
              <a:avLst/>
            </a:prstGeom>
            <a:ln w="5715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407566" y="3832381"/>
            <a:ext cx="8328869" cy="2169584"/>
            <a:chOff x="238094" y="2344208"/>
            <a:chExt cx="8328869" cy="2169584"/>
          </a:xfrm>
        </p:grpSpPr>
        <p:grpSp>
          <p:nvGrpSpPr>
            <p:cNvPr id="23" name="Group 22"/>
            <p:cNvGrpSpPr/>
            <p:nvPr/>
          </p:nvGrpSpPr>
          <p:grpSpPr>
            <a:xfrm>
              <a:off x="238094" y="2344208"/>
              <a:ext cx="5410696" cy="2169584"/>
              <a:chOff x="1836666" y="1942352"/>
              <a:chExt cx="5410696" cy="2169584"/>
            </a:xfrm>
          </p:grpSpPr>
          <p:grpSp>
            <p:nvGrpSpPr>
              <p:cNvPr id="28" name="Group 27"/>
              <p:cNvGrpSpPr/>
              <p:nvPr/>
            </p:nvGrpSpPr>
            <p:grpSpPr>
              <a:xfrm>
                <a:off x="1836666" y="2746688"/>
                <a:ext cx="5410696" cy="1365248"/>
                <a:chOff x="1836666" y="2746688"/>
                <a:chExt cx="5410696" cy="1365248"/>
              </a:xfrm>
            </p:grpSpPr>
            <p:sp>
              <p:nvSpPr>
                <p:cNvPr id="30" name="Oval 29"/>
                <p:cNvSpPr/>
                <p:nvPr/>
              </p:nvSpPr>
              <p:spPr bwMode="auto">
                <a:xfrm>
                  <a:off x="1836666" y="2746688"/>
                  <a:ext cx="1364670" cy="1365248"/>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a:solidFill>
                        <a:srgbClr val="FFFFFF"/>
                      </a:solidFill>
                      <a:latin typeface="Century Gothic"/>
                      <a:cs typeface="Century Gothic"/>
                    </a:rPr>
                    <a:t>Alice</a:t>
                  </a:r>
                </a:p>
              </p:txBody>
            </p:sp>
            <p:sp>
              <p:nvSpPr>
                <p:cNvPr id="31" name="Oval 30"/>
                <p:cNvSpPr/>
                <p:nvPr/>
              </p:nvSpPr>
              <p:spPr bwMode="auto">
                <a:xfrm>
                  <a:off x="5882692" y="2746688"/>
                  <a:ext cx="1364670" cy="1365248"/>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a:r>
                    <a:rPr lang="en-US" sz="2000" dirty="0">
                      <a:solidFill>
                        <a:srgbClr val="FFFFFF"/>
                      </a:solidFill>
                      <a:latin typeface="Century Gothic"/>
                      <a:cs typeface="Century Gothic"/>
                    </a:rPr>
                    <a:t>Dave</a:t>
                  </a:r>
                </a:p>
              </p:txBody>
            </p:sp>
            <p:cxnSp>
              <p:nvCxnSpPr>
                <p:cNvPr id="32" name="Straight Arrow Connector 31"/>
                <p:cNvCxnSpPr>
                  <a:stCxn id="31" idx="2"/>
                  <a:endCxn id="30" idx="6"/>
                </p:cNvCxnSpPr>
                <p:nvPr/>
              </p:nvCxnSpPr>
              <p:spPr bwMode="auto">
                <a:xfrm flipH="1">
                  <a:off x="3201336" y="3429312"/>
                  <a:ext cx="2681356" cy="0"/>
                </a:xfrm>
                <a:prstGeom prst="straightConnector1">
                  <a:avLst/>
                </a:prstGeom>
                <a:ln w="5715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29" name="Oval Callout 28"/>
              <p:cNvSpPr/>
              <p:nvPr/>
            </p:nvSpPr>
            <p:spPr>
              <a:xfrm>
                <a:off x="3713061" y="1942352"/>
                <a:ext cx="1740647" cy="1297394"/>
              </a:xfrm>
              <a:prstGeom prst="wedgeEllipseCallou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solidFill>
                      <a:srgbClr val="000000"/>
                    </a:solidFill>
                  </a:rPr>
                  <a:t>“Eve has a </a:t>
                </a:r>
                <a:r>
                  <a:rPr lang="en-US" b="1" dirty="0" smtClean="0">
                    <a:solidFill>
                      <a:srgbClr val="000000"/>
                    </a:solidFill>
                  </a:rPr>
                  <a:t>fake</a:t>
                </a:r>
                <a:r>
                  <a:rPr lang="en-US" dirty="0" smtClean="0">
                    <a:solidFill>
                      <a:srgbClr val="000000"/>
                    </a:solidFill>
                  </a:rPr>
                  <a:t> passport”</a:t>
                </a:r>
                <a:endParaRPr lang="en-US" dirty="0">
                  <a:solidFill>
                    <a:srgbClr val="000000"/>
                  </a:solidFill>
                </a:endParaRPr>
              </a:p>
            </p:txBody>
          </p:sp>
        </p:grpSp>
        <p:sp>
          <p:nvSpPr>
            <p:cNvPr id="26" name="Oval 25"/>
            <p:cNvSpPr/>
            <p:nvPr/>
          </p:nvSpPr>
          <p:spPr bwMode="auto">
            <a:xfrm>
              <a:off x="7202293" y="3148544"/>
              <a:ext cx="1364670" cy="1365248"/>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000" dirty="0" smtClean="0">
                  <a:solidFill>
                    <a:srgbClr val="FFFFFF"/>
                  </a:solidFill>
                  <a:latin typeface="Century Gothic"/>
                  <a:cs typeface="Century Gothic"/>
                </a:rPr>
                <a:t>Eve</a:t>
              </a:r>
              <a:endParaRPr lang="en-US" sz="2000" dirty="0">
                <a:solidFill>
                  <a:srgbClr val="FFFFFF"/>
                </a:solidFill>
                <a:latin typeface="Century Gothic"/>
                <a:cs typeface="Century Gothic"/>
              </a:endParaRPr>
            </a:p>
          </p:txBody>
        </p:sp>
        <p:cxnSp>
          <p:nvCxnSpPr>
            <p:cNvPr id="25" name="Straight Arrow Connector 24"/>
            <p:cNvCxnSpPr>
              <a:endCxn id="31" idx="6"/>
            </p:cNvCxnSpPr>
            <p:nvPr/>
          </p:nvCxnSpPr>
          <p:spPr bwMode="auto">
            <a:xfrm flipH="1" flipV="1">
              <a:off x="5648790" y="3831168"/>
              <a:ext cx="904410" cy="3176"/>
            </a:xfrm>
            <a:prstGeom prst="straightConnector1">
              <a:avLst/>
            </a:prstGeom>
            <a:ln w="5715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cxnSp>
        <p:nvCxnSpPr>
          <p:cNvPr id="4" name="Straight Connector 3"/>
          <p:cNvCxnSpPr/>
          <p:nvPr/>
        </p:nvCxnSpPr>
        <p:spPr>
          <a:xfrm flipV="1">
            <a:off x="0" y="3413638"/>
            <a:ext cx="9144000" cy="3072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4"/>
          <a:stretch>
            <a:fillRect/>
          </a:stretch>
        </p:blipFill>
        <p:spPr>
          <a:xfrm>
            <a:off x="6722672" y="4715176"/>
            <a:ext cx="939452" cy="1208329"/>
          </a:xfrm>
          <a:prstGeom prst="rect">
            <a:avLst/>
          </a:prstGeom>
        </p:spPr>
      </p:pic>
      <p:sp>
        <p:nvSpPr>
          <p:cNvPr id="5" name="Slide Number Placeholder 4"/>
          <p:cNvSpPr>
            <a:spLocks noGrp="1"/>
          </p:cNvSpPr>
          <p:nvPr>
            <p:ph type="sldNum" sz="quarter" idx="12"/>
          </p:nvPr>
        </p:nvSpPr>
        <p:spPr/>
        <p:txBody>
          <a:bodyPr/>
          <a:lstStyle/>
          <a:p>
            <a:fld id="{A7E347E3-C33F-6F47-AC47-1BCADEE5EFCC}" type="slidenum">
              <a:rPr lang="en-US" smtClean="0"/>
              <a:t>59</a:t>
            </a:fld>
            <a:endParaRPr lang="en-US" dirty="0"/>
          </a:p>
        </p:txBody>
      </p:sp>
    </p:spTree>
    <p:extLst>
      <p:ext uri="{BB962C8B-B14F-4D97-AF65-F5344CB8AC3E}">
        <p14:creationId xmlns:p14="http://schemas.microsoft.com/office/powerpoint/2010/main" val="273165169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normAutofit/>
          </a:bodyPr>
          <a:lstStyle/>
          <a:p>
            <a:r>
              <a:rPr lang="en-US" dirty="0" smtClean="0"/>
              <a:t>Definitions</a:t>
            </a:r>
            <a:endParaRPr lang="en-US" dirty="0"/>
          </a:p>
        </p:txBody>
      </p:sp>
      <p:sp>
        <p:nvSpPr>
          <p:cNvPr id="5" name="Slide Number Placeholder 4"/>
          <p:cNvSpPr>
            <a:spLocks noGrp="1"/>
          </p:cNvSpPr>
          <p:nvPr>
            <p:ph type="sldNum" sz="quarter" idx="12"/>
          </p:nvPr>
        </p:nvSpPr>
        <p:spPr/>
        <p:txBody>
          <a:bodyPr/>
          <a:lstStyle/>
          <a:p>
            <a:fld id="{E3981485-6142-644C-AB0F-5A9188E1EB0B}" type="slidenum">
              <a:rPr lang="en-US" smtClean="0"/>
              <a:t>6</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688797996"/>
              </p:ext>
            </p:extLst>
          </p:nvPr>
        </p:nvGraphicFramePr>
        <p:xfrm>
          <a:off x="0" y="1143000"/>
          <a:ext cx="9126921" cy="5715000"/>
        </p:xfrm>
        <a:graphic>
          <a:graphicData uri="http://schemas.openxmlformats.org/drawingml/2006/table">
            <a:tbl>
              <a:tblPr firstRow="1" bandRow="1">
                <a:tableStyleId>{2D5ABB26-0587-4C30-8999-92F81FD0307C}</a:tableStyleId>
              </a:tblPr>
              <a:tblGrid>
                <a:gridCol w="2140300"/>
                <a:gridCol w="6986621"/>
              </a:tblGrid>
              <a:tr h="1905000">
                <a:tc>
                  <a:txBody>
                    <a:bodyPr/>
                    <a:lstStyle/>
                    <a:p>
                      <a:pPr algn="l"/>
                      <a:r>
                        <a:rPr lang="en-US" sz="2400" dirty="0" smtClean="0">
                          <a:solidFill>
                            <a:srgbClr val="F2F2F2"/>
                          </a:solidFill>
                        </a:rPr>
                        <a:t>Trust</a:t>
                      </a:r>
                      <a:endParaRPr lang="en-US" dirty="0">
                        <a:solidFill>
                          <a:srgbClr val="F2F2F2"/>
                        </a:solidFill>
                      </a:endParaRPr>
                    </a:p>
                  </a:txBody>
                  <a:tcPr anchor="ctr">
                    <a:solidFill>
                      <a:schemeClr val="accent1">
                        <a:lumMod val="75000"/>
                      </a:schemeClr>
                    </a:solidFill>
                  </a:tcPr>
                </a:tc>
                <a:tc>
                  <a:txBody>
                    <a:bodyPr/>
                    <a:lstStyle/>
                    <a:p>
                      <a:pPr marL="0" marR="0" lvl="1" indent="-914400" algn="l" defTabSz="457200" rtl="0" eaLnBrk="1" fontAlgn="auto" latinLnBrk="0" hangingPunct="1">
                        <a:lnSpc>
                          <a:spcPct val="100000"/>
                        </a:lnSpc>
                        <a:spcBef>
                          <a:spcPts val="0"/>
                        </a:spcBef>
                        <a:spcAft>
                          <a:spcPts val="0"/>
                        </a:spcAft>
                        <a:buClrTx/>
                        <a:buSzTx/>
                        <a:buFontTx/>
                        <a:buNone/>
                        <a:tabLst/>
                        <a:defRPr/>
                      </a:pPr>
                      <a:r>
                        <a:rPr lang="en-US" sz="2400" dirty="0" smtClean="0"/>
                        <a:t>The degree of confidence that an observing entity has that another entity will meet a particular set of requirements</a:t>
                      </a:r>
                    </a:p>
                  </a:txBody>
                  <a:tcPr anchor="ctr"/>
                </a:tc>
              </a:tr>
              <a:tr h="1905000">
                <a:tc>
                  <a:txBody>
                    <a:bodyPr/>
                    <a:lstStyle/>
                    <a:p>
                      <a:pPr algn="l"/>
                      <a:r>
                        <a:rPr lang="en-US" sz="2400" kern="1200" dirty="0" smtClean="0">
                          <a:solidFill>
                            <a:srgbClr val="F2F2F2"/>
                          </a:solidFill>
                          <a:latin typeface="+mn-lt"/>
                          <a:ea typeface="+mn-ea"/>
                          <a:cs typeface="+mn-cs"/>
                        </a:rPr>
                        <a:t>Identity</a:t>
                      </a:r>
                      <a:endParaRPr lang="en-US" sz="2400" kern="1200" dirty="0">
                        <a:solidFill>
                          <a:srgbClr val="F2F2F2"/>
                        </a:solidFill>
                        <a:latin typeface="+mn-lt"/>
                        <a:ea typeface="+mn-ea"/>
                        <a:cs typeface="+mn-cs"/>
                      </a:endParaRPr>
                    </a:p>
                  </a:txBody>
                  <a:tcPr anchor="ctr">
                    <a:solidFill>
                      <a:schemeClr val="accent1">
                        <a:lumMod val="75000"/>
                      </a:schemeClr>
                    </a:solidFill>
                  </a:tcPr>
                </a:tc>
                <a:tc>
                  <a: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sz="2400" dirty="0" smtClean="0"/>
                        <a:t>Uniquely specifies a particular</a:t>
                      </a:r>
                      <a:r>
                        <a:rPr lang="en-US" sz="2400" baseline="0" dirty="0" smtClean="0"/>
                        <a:t> </a:t>
                      </a:r>
                      <a:r>
                        <a:rPr lang="en-US" sz="2400" dirty="0" smtClean="0"/>
                        <a:t>entity</a:t>
                      </a:r>
                    </a:p>
                  </a:txBody>
                  <a:tcPr anchor="ctr"/>
                </a:tc>
              </a:tr>
              <a:tr h="1905000">
                <a:tc>
                  <a:txBody>
                    <a:bodyPr/>
                    <a:lstStyle/>
                    <a:p>
                      <a:pPr algn="l"/>
                      <a:r>
                        <a:rPr lang="en-US" sz="2400" kern="1200" dirty="0" smtClean="0">
                          <a:solidFill>
                            <a:srgbClr val="F2F2F2"/>
                          </a:solidFill>
                          <a:latin typeface="+mn-lt"/>
                          <a:ea typeface="+mn-ea"/>
                          <a:cs typeface="+mn-cs"/>
                        </a:rPr>
                        <a:t>Anonymity</a:t>
                      </a:r>
                      <a:endParaRPr lang="en-US" sz="2400" kern="1200" dirty="0">
                        <a:solidFill>
                          <a:srgbClr val="F2F2F2"/>
                        </a:solidFill>
                        <a:latin typeface="+mn-lt"/>
                        <a:ea typeface="+mn-ea"/>
                        <a:cs typeface="+mn-cs"/>
                      </a:endParaRPr>
                    </a:p>
                  </a:txBody>
                  <a:tcPr anchor="ctr">
                    <a:solidFill>
                      <a:schemeClr val="accent1">
                        <a:lumMod val="75000"/>
                      </a:schemeClr>
                    </a:solidFill>
                  </a:tcPr>
                </a:tc>
                <a:tc>
                  <a: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sz="2400" dirty="0" smtClean="0">
                          <a:solidFill>
                            <a:srgbClr val="000000"/>
                          </a:solidFill>
                          <a:latin typeface="Century Gothic" charset="0"/>
                          <a:ea typeface="Century Gothic" charset="0"/>
                          <a:cs typeface="Century Gothic" charset="0"/>
                        </a:rPr>
                        <a:t>The condition</a:t>
                      </a:r>
                      <a:r>
                        <a:rPr lang="en-US" sz="2400" baseline="0" dirty="0" smtClean="0">
                          <a:solidFill>
                            <a:srgbClr val="000000"/>
                          </a:solidFill>
                          <a:latin typeface="Century Gothic" charset="0"/>
                          <a:ea typeface="Century Gothic" charset="0"/>
                          <a:cs typeface="Century Gothic" charset="0"/>
                        </a:rPr>
                        <a:t> in which </a:t>
                      </a:r>
                      <a:r>
                        <a:rPr lang="en-US" sz="2400" dirty="0" smtClean="0">
                          <a:solidFill>
                            <a:srgbClr val="000000"/>
                          </a:solidFill>
                          <a:latin typeface="Century Gothic" charset="0"/>
                          <a:ea typeface="Century Gothic" charset="0"/>
                          <a:cs typeface="Century Gothic" charset="0"/>
                        </a:rPr>
                        <a:t>an observer can</a:t>
                      </a:r>
                      <a:r>
                        <a:rPr lang="en-US" sz="2400" baseline="0" dirty="0" smtClean="0">
                          <a:solidFill>
                            <a:srgbClr val="000000"/>
                          </a:solidFill>
                          <a:latin typeface="Century Gothic" charset="0"/>
                          <a:ea typeface="Century Gothic" charset="0"/>
                          <a:cs typeface="Century Gothic" charset="0"/>
                        </a:rPr>
                        <a:t> not</a:t>
                      </a:r>
                      <a:r>
                        <a:rPr lang="en-US" sz="2400" dirty="0" smtClean="0">
                          <a:solidFill>
                            <a:srgbClr val="000000"/>
                          </a:solidFill>
                          <a:latin typeface="Century Gothic" charset="0"/>
                          <a:ea typeface="Century Gothic" charset="0"/>
                          <a:cs typeface="Century Gothic" charset="0"/>
                        </a:rPr>
                        <a:t> assign a</a:t>
                      </a:r>
                      <a:r>
                        <a:rPr lang="en-US" sz="2400" baseline="0" dirty="0" smtClean="0">
                          <a:solidFill>
                            <a:srgbClr val="000000"/>
                          </a:solidFill>
                          <a:latin typeface="Century Gothic" charset="0"/>
                          <a:ea typeface="Century Gothic" charset="0"/>
                          <a:cs typeface="Century Gothic" charset="0"/>
                        </a:rPr>
                        <a:t> </a:t>
                      </a:r>
                      <a:r>
                        <a:rPr lang="en-US" sz="2400" dirty="0" smtClean="0">
                          <a:solidFill>
                            <a:srgbClr val="000000"/>
                          </a:solidFill>
                          <a:latin typeface="Century Gothic" charset="0"/>
                          <a:ea typeface="Century Gothic" charset="0"/>
                          <a:cs typeface="Century Gothic" charset="0"/>
                        </a:rPr>
                        <a:t>unique identity to a specific entity</a:t>
                      </a:r>
                    </a:p>
                  </a:txBody>
                  <a:tcPr anchor="ctr"/>
                </a:tc>
              </a:tr>
            </a:tbl>
          </a:graphicData>
        </a:graphic>
      </p:graphicFrame>
    </p:spTree>
    <p:extLst>
      <p:ext uri="{BB962C8B-B14F-4D97-AF65-F5344CB8AC3E}">
        <p14:creationId xmlns:p14="http://schemas.microsoft.com/office/powerpoint/2010/main" val="294727669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726886" y="4048656"/>
            <a:ext cx="1289758" cy="1364167"/>
          </a:xfrm>
          <a:prstGeom prst="rect">
            <a:avLst/>
          </a:prstGeom>
        </p:spPr>
      </p:pic>
      <p:sp>
        <p:nvSpPr>
          <p:cNvPr id="2"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smtClean="0">
                <a:solidFill>
                  <a:schemeClr val="bg1"/>
                </a:solidFill>
              </a:rPr>
              <a:t>Equivalence</a:t>
            </a:r>
            <a:endParaRPr lang="en-US" sz="4000" dirty="0">
              <a:solidFill>
                <a:schemeClr val="bg1"/>
              </a:solidFill>
            </a:endParaRPr>
          </a:p>
        </p:txBody>
      </p:sp>
      <p:sp>
        <p:nvSpPr>
          <p:cNvPr id="9" name="Text Placeholder 8"/>
          <p:cNvSpPr>
            <a:spLocks noGrp="1"/>
          </p:cNvSpPr>
          <p:nvPr>
            <p:ph type="body" sz="quarter" idx="14"/>
          </p:nvPr>
        </p:nvSpPr>
        <p:spPr>
          <a:xfrm>
            <a:off x="0" y="6396335"/>
            <a:ext cx="9144000" cy="461665"/>
          </a:xfrm>
          <a:solidFill>
            <a:schemeClr val="accent1">
              <a:lumMod val="75000"/>
            </a:schemeClr>
          </a:solidFill>
        </p:spPr>
        <p:txBody>
          <a:bodyPr vert="horz" lIns="91440" tIns="45720" rIns="91440" bIns="45720" rtlCol="0">
            <a:spAutoFit/>
          </a:bodyPr>
          <a:lstStyle/>
          <a:p>
            <a:r>
              <a:rPr lang="en-US" sz="2400" dirty="0" smtClean="0">
                <a:solidFill>
                  <a:schemeClr val="bg1"/>
                </a:solidFill>
                <a:latin typeface="Century Gothic"/>
                <a:cs typeface="Century Gothic"/>
              </a:rPr>
              <a:t>Are sets of properties of equal importance?</a:t>
            </a:r>
            <a:endParaRPr lang="en-US" sz="2400" dirty="0">
              <a:solidFill>
                <a:schemeClr val="bg1"/>
              </a:solidFill>
              <a:latin typeface="Century Gothic"/>
              <a:cs typeface="Century Gothic"/>
            </a:endParaRPr>
          </a:p>
        </p:txBody>
      </p:sp>
      <p:sp>
        <p:nvSpPr>
          <p:cNvPr id="12"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60</a:t>
            </a:fld>
            <a:endParaRPr lang="en-US" dirty="0"/>
          </a:p>
        </p:txBody>
      </p:sp>
      <p:grpSp>
        <p:nvGrpSpPr>
          <p:cNvPr id="17" name="Group 16"/>
          <p:cNvGrpSpPr/>
          <p:nvPr/>
        </p:nvGrpSpPr>
        <p:grpSpPr>
          <a:xfrm>
            <a:off x="407565" y="891528"/>
            <a:ext cx="8328869" cy="2175936"/>
            <a:chOff x="238094" y="2344208"/>
            <a:chExt cx="8328869" cy="2175936"/>
          </a:xfrm>
        </p:grpSpPr>
        <p:grpSp>
          <p:nvGrpSpPr>
            <p:cNvPr id="21" name="Group 20"/>
            <p:cNvGrpSpPr/>
            <p:nvPr/>
          </p:nvGrpSpPr>
          <p:grpSpPr>
            <a:xfrm>
              <a:off x="238094" y="2344208"/>
              <a:ext cx="5410696" cy="2169584"/>
              <a:chOff x="1836666" y="1942352"/>
              <a:chExt cx="5410696" cy="2169584"/>
            </a:xfrm>
          </p:grpSpPr>
          <p:grpSp>
            <p:nvGrpSpPr>
              <p:cNvPr id="20" name="Group 19"/>
              <p:cNvGrpSpPr/>
              <p:nvPr/>
            </p:nvGrpSpPr>
            <p:grpSpPr>
              <a:xfrm>
                <a:off x="1836666" y="2746688"/>
                <a:ext cx="5410696" cy="1365248"/>
                <a:chOff x="1836666" y="2746688"/>
                <a:chExt cx="5410696" cy="1365248"/>
              </a:xfrm>
            </p:grpSpPr>
            <p:sp>
              <p:nvSpPr>
                <p:cNvPr id="6" name="Oval 5"/>
                <p:cNvSpPr/>
                <p:nvPr/>
              </p:nvSpPr>
              <p:spPr bwMode="auto">
                <a:xfrm>
                  <a:off x="1836666" y="2746688"/>
                  <a:ext cx="1364670" cy="1365248"/>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a:solidFill>
                        <a:srgbClr val="FFFFFF"/>
                      </a:solidFill>
                      <a:latin typeface="Century Gothic"/>
                      <a:cs typeface="Century Gothic"/>
                    </a:rPr>
                    <a:t>Alice</a:t>
                  </a:r>
                </a:p>
              </p:txBody>
            </p:sp>
            <p:sp>
              <p:nvSpPr>
                <p:cNvPr id="7" name="Oval 6"/>
                <p:cNvSpPr/>
                <p:nvPr/>
              </p:nvSpPr>
              <p:spPr bwMode="auto">
                <a:xfrm>
                  <a:off x="5882692" y="2746688"/>
                  <a:ext cx="1364670" cy="1365248"/>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a:solidFill>
                        <a:srgbClr val="FFFFFF"/>
                      </a:solidFill>
                      <a:latin typeface="Century Gothic"/>
                      <a:cs typeface="Century Gothic"/>
                    </a:rPr>
                    <a:t>Bob</a:t>
                  </a:r>
                </a:p>
              </p:txBody>
            </p:sp>
            <p:cxnSp>
              <p:nvCxnSpPr>
                <p:cNvPr id="11" name="Straight Arrow Connector 10"/>
                <p:cNvCxnSpPr>
                  <a:stCxn id="7" idx="2"/>
                  <a:endCxn id="6" idx="6"/>
                </p:cNvCxnSpPr>
                <p:nvPr/>
              </p:nvCxnSpPr>
              <p:spPr bwMode="auto">
                <a:xfrm flipH="1">
                  <a:off x="3201336" y="3429312"/>
                  <a:ext cx="2681356" cy="0"/>
                </a:xfrm>
                <a:prstGeom prst="straightConnector1">
                  <a:avLst/>
                </a:prstGeom>
                <a:ln w="5715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18" name="Oval Callout 17"/>
              <p:cNvSpPr/>
              <p:nvPr/>
            </p:nvSpPr>
            <p:spPr>
              <a:xfrm>
                <a:off x="3713061" y="1942352"/>
                <a:ext cx="1740647" cy="1297394"/>
              </a:xfrm>
              <a:prstGeom prst="wedgeEllipseCallou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rgbClr val="000000"/>
                    </a:solidFill>
                  </a:rPr>
                  <a:t>“Eve has a </a:t>
                </a:r>
                <a:r>
                  <a:rPr lang="en-US" b="1" dirty="0" smtClean="0">
                    <a:solidFill>
                      <a:srgbClr val="000000"/>
                    </a:solidFill>
                  </a:rPr>
                  <a:t>valid</a:t>
                </a:r>
                <a:r>
                  <a:rPr lang="en-US" dirty="0" smtClean="0">
                    <a:solidFill>
                      <a:srgbClr val="000000"/>
                    </a:solidFill>
                  </a:rPr>
                  <a:t> passport”</a:t>
                </a:r>
                <a:endParaRPr lang="en-US" dirty="0">
                  <a:solidFill>
                    <a:srgbClr val="000000"/>
                  </a:solidFill>
                </a:endParaRPr>
              </a:p>
            </p:txBody>
          </p:sp>
        </p:grpSp>
        <p:grpSp>
          <p:nvGrpSpPr>
            <p:cNvPr id="10" name="Group 9"/>
            <p:cNvGrpSpPr/>
            <p:nvPr/>
          </p:nvGrpSpPr>
          <p:grpSpPr>
            <a:xfrm>
              <a:off x="6553200" y="3148544"/>
              <a:ext cx="2013763" cy="1371600"/>
              <a:chOff x="6214667" y="3641602"/>
              <a:chExt cx="2013763" cy="1371600"/>
            </a:xfrm>
          </p:grpSpPr>
          <p:pic>
            <p:nvPicPr>
              <p:cNvPr id="15" name="Picture 14"/>
              <p:cNvPicPr>
                <a:picLocks noChangeAspect="1"/>
              </p:cNvPicPr>
              <p:nvPr/>
            </p:nvPicPr>
            <p:blipFill>
              <a:blip r:embed="rId4"/>
              <a:stretch>
                <a:fillRect/>
              </a:stretch>
            </p:blipFill>
            <p:spPr>
              <a:xfrm>
                <a:off x="6214667" y="3641602"/>
                <a:ext cx="939452" cy="1371600"/>
              </a:xfrm>
              <a:prstGeom prst="rect">
                <a:avLst/>
              </a:prstGeom>
            </p:spPr>
          </p:pic>
          <p:sp>
            <p:nvSpPr>
              <p:cNvPr id="16" name="Oval 15"/>
              <p:cNvSpPr/>
              <p:nvPr/>
            </p:nvSpPr>
            <p:spPr bwMode="auto">
              <a:xfrm>
                <a:off x="6863760" y="3641602"/>
                <a:ext cx="1364670" cy="1365248"/>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000" dirty="0" smtClean="0">
                    <a:solidFill>
                      <a:srgbClr val="FFFFFF"/>
                    </a:solidFill>
                    <a:latin typeface="Century Gothic"/>
                    <a:cs typeface="Century Gothic"/>
                  </a:rPr>
                  <a:t>Eve</a:t>
                </a:r>
                <a:endParaRPr lang="en-US" sz="2000" dirty="0">
                  <a:solidFill>
                    <a:srgbClr val="FFFFFF"/>
                  </a:solidFill>
                  <a:latin typeface="Century Gothic"/>
                  <a:cs typeface="Century Gothic"/>
                </a:endParaRPr>
              </a:p>
            </p:txBody>
          </p:sp>
        </p:grpSp>
        <p:cxnSp>
          <p:nvCxnSpPr>
            <p:cNvPr id="19" name="Straight Arrow Connector 18"/>
            <p:cNvCxnSpPr>
              <a:stCxn id="15" idx="1"/>
              <a:endCxn id="7" idx="6"/>
            </p:cNvCxnSpPr>
            <p:nvPr/>
          </p:nvCxnSpPr>
          <p:spPr bwMode="auto">
            <a:xfrm flipH="1" flipV="1">
              <a:off x="5648790" y="3831168"/>
              <a:ext cx="904410" cy="3176"/>
            </a:xfrm>
            <a:prstGeom prst="straightConnector1">
              <a:avLst/>
            </a:prstGeom>
            <a:ln w="5715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407566" y="3832381"/>
            <a:ext cx="8328869" cy="2169584"/>
            <a:chOff x="238094" y="2344208"/>
            <a:chExt cx="8328869" cy="2169584"/>
          </a:xfrm>
        </p:grpSpPr>
        <p:grpSp>
          <p:nvGrpSpPr>
            <p:cNvPr id="23" name="Group 22"/>
            <p:cNvGrpSpPr/>
            <p:nvPr/>
          </p:nvGrpSpPr>
          <p:grpSpPr>
            <a:xfrm>
              <a:off x="238094" y="2344208"/>
              <a:ext cx="5410696" cy="2169584"/>
              <a:chOff x="1836666" y="1942352"/>
              <a:chExt cx="5410696" cy="2169584"/>
            </a:xfrm>
          </p:grpSpPr>
          <p:grpSp>
            <p:nvGrpSpPr>
              <p:cNvPr id="28" name="Group 27"/>
              <p:cNvGrpSpPr/>
              <p:nvPr/>
            </p:nvGrpSpPr>
            <p:grpSpPr>
              <a:xfrm>
                <a:off x="1836666" y="2746688"/>
                <a:ext cx="5410696" cy="1365248"/>
                <a:chOff x="1836666" y="2746688"/>
                <a:chExt cx="5410696" cy="1365248"/>
              </a:xfrm>
            </p:grpSpPr>
            <p:sp>
              <p:nvSpPr>
                <p:cNvPr id="30" name="Oval 29"/>
                <p:cNvSpPr/>
                <p:nvPr/>
              </p:nvSpPr>
              <p:spPr bwMode="auto">
                <a:xfrm>
                  <a:off x="1836666" y="2746688"/>
                  <a:ext cx="1364670" cy="1365248"/>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a:solidFill>
                        <a:srgbClr val="FFFFFF"/>
                      </a:solidFill>
                      <a:latin typeface="Century Gothic"/>
                      <a:cs typeface="Century Gothic"/>
                    </a:rPr>
                    <a:t>Alice</a:t>
                  </a:r>
                </a:p>
              </p:txBody>
            </p:sp>
            <p:sp>
              <p:nvSpPr>
                <p:cNvPr id="31" name="Oval 30"/>
                <p:cNvSpPr/>
                <p:nvPr/>
              </p:nvSpPr>
              <p:spPr bwMode="auto">
                <a:xfrm>
                  <a:off x="5882692" y="2746688"/>
                  <a:ext cx="1364670" cy="1365248"/>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a:r>
                    <a:rPr lang="en-US" sz="2000" dirty="0">
                      <a:solidFill>
                        <a:srgbClr val="FFFFFF"/>
                      </a:solidFill>
                      <a:latin typeface="Century Gothic"/>
                      <a:cs typeface="Century Gothic"/>
                    </a:rPr>
                    <a:t>Dave</a:t>
                  </a:r>
                </a:p>
              </p:txBody>
            </p:sp>
            <p:cxnSp>
              <p:nvCxnSpPr>
                <p:cNvPr id="32" name="Straight Arrow Connector 31"/>
                <p:cNvCxnSpPr>
                  <a:stCxn id="31" idx="2"/>
                  <a:endCxn id="30" idx="6"/>
                </p:cNvCxnSpPr>
                <p:nvPr/>
              </p:nvCxnSpPr>
              <p:spPr bwMode="auto">
                <a:xfrm flipH="1">
                  <a:off x="3201336" y="3429312"/>
                  <a:ext cx="2681356" cy="0"/>
                </a:xfrm>
                <a:prstGeom prst="straightConnector1">
                  <a:avLst/>
                </a:prstGeom>
                <a:ln w="5715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29" name="Oval Callout 28"/>
              <p:cNvSpPr/>
              <p:nvPr/>
            </p:nvSpPr>
            <p:spPr>
              <a:xfrm>
                <a:off x="3713061" y="1942352"/>
                <a:ext cx="1740647" cy="1297394"/>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rPr>
                  <a:t>“Eve is a doctor with a valid driver’s license”</a:t>
                </a:r>
                <a:endParaRPr lang="en-US" sz="1400" dirty="0">
                  <a:solidFill>
                    <a:srgbClr val="000000"/>
                  </a:solidFill>
                </a:endParaRPr>
              </a:p>
            </p:txBody>
          </p:sp>
        </p:grpSp>
        <p:cxnSp>
          <p:nvCxnSpPr>
            <p:cNvPr id="25" name="Straight Arrow Connector 24"/>
            <p:cNvCxnSpPr>
              <a:stCxn id="26" idx="2"/>
              <a:endCxn id="31" idx="6"/>
            </p:cNvCxnSpPr>
            <p:nvPr/>
          </p:nvCxnSpPr>
          <p:spPr bwMode="auto">
            <a:xfrm flipH="1">
              <a:off x="5648790" y="3831168"/>
              <a:ext cx="1553503" cy="0"/>
            </a:xfrm>
            <a:prstGeom prst="straightConnector1">
              <a:avLst/>
            </a:prstGeom>
            <a:ln w="5715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6" name="Oval 25"/>
            <p:cNvSpPr/>
            <p:nvPr/>
          </p:nvSpPr>
          <p:spPr bwMode="auto">
            <a:xfrm>
              <a:off x="7202293" y="3148544"/>
              <a:ext cx="1364670" cy="1365248"/>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000" dirty="0" smtClean="0">
                  <a:solidFill>
                    <a:srgbClr val="FFFFFF"/>
                  </a:solidFill>
                  <a:latin typeface="Century Gothic"/>
                  <a:cs typeface="Century Gothic"/>
                </a:rPr>
                <a:t>Eve</a:t>
              </a:r>
              <a:endParaRPr lang="en-US" sz="2000" dirty="0">
                <a:solidFill>
                  <a:srgbClr val="FFFFFF"/>
                </a:solidFill>
                <a:latin typeface="Century Gothic"/>
                <a:cs typeface="Century Gothic"/>
              </a:endParaRPr>
            </a:p>
          </p:txBody>
        </p:sp>
      </p:grpSp>
      <p:cxnSp>
        <p:nvCxnSpPr>
          <p:cNvPr id="4" name="Straight Connector 3"/>
          <p:cNvCxnSpPr/>
          <p:nvPr/>
        </p:nvCxnSpPr>
        <p:spPr>
          <a:xfrm flipV="1">
            <a:off x="0" y="3413638"/>
            <a:ext cx="9144000" cy="3072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7" name="Picture 26"/>
          <p:cNvPicPr>
            <a:picLocks noChangeAspect="1"/>
          </p:cNvPicPr>
          <p:nvPr/>
        </p:nvPicPr>
        <p:blipFill>
          <a:blip r:embed="rId5"/>
          <a:stretch>
            <a:fillRect/>
          </a:stretch>
        </p:blipFill>
        <p:spPr>
          <a:xfrm>
            <a:off x="6905139" y="5540545"/>
            <a:ext cx="933250" cy="597070"/>
          </a:xfrm>
          <a:prstGeom prst="rect">
            <a:avLst/>
          </a:prstGeom>
        </p:spPr>
      </p:pic>
      <p:sp>
        <p:nvSpPr>
          <p:cNvPr id="5" name="Slide Number Placeholder 4"/>
          <p:cNvSpPr>
            <a:spLocks noGrp="1"/>
          </p:cNvSpPr>
          <p:nvPr>
            <p:ph type="sldNum" sz="quarter" idx="12"/>
          </p:nvPr>
        </p:nvSpPr>
        <p:spPr/>
        <p:txBody>
          <a:bodyPr/>
          <a:lstStyle/>
          <a:p>
            <a:fld id="{A7E347E3-C33F-6F47-AC47-1BCADEE5EFCC}" type="slidenum">
              <a:rPr lang="en-US" smtClean="0"/>
              <a:t>60</a:t>
            </a:fld>
            <a:endParaRPr lang="en-US" dirty="0"/>
          </a:p>
        </p:txBody>
      </p:sp>
    </p:spTree>
    <p:extLst>
      <p:ext uri="{BB962C8B-B14F-4D97-AF65-F5344CB8AC3E}">
        <p14:creationId xmlns:p14="http://schemas.microsoft.com/office/powerpoint/2010/main" val="236086282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726886" y="4048656"/>
            <a:ext cx="1289758" cy="1364167"/>
          </a:xfrm>
          <a:prstGeom prst="rect">
            <a:avLst/>
          </a:prstGeom>
        </p:spPr>
      </p:pic>
      <p:sp>
        <p:nvSpPr>
          <p:cNvPr id="2"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p>
            <a:r>
              <a:rPr lang="en-US" sz="3600" dirty="0">
                <a:solidFill>
                  <a:schemeClr val="bg1"/>
                </a:solidFill>
              </a:rPr>
              <a:t>Trust is Context Dependent</a:t>
            </a:r>
          </a:p>
        </p:txBody>
      </p:sp>
      <p:sp>
        <p:nvSpPr>
          <p:cNvPr id="9" name="Text Placeholder 8"/>
          <p:cNvSpPr>
            <a:spLocks noGrp="1"/>
          </p:cNvSpPr>
          <p:nvPr>
            <p:ph type="body" sz="quarter" idx="14"/>
          </p:nvPr>
        </p:nvSpPr>
        <p:spPr>
          <a:xfrm>
            <a:off x="0" y="6396335"/>
            <a:ext cx="9144000" cy="461665"/>
          </a:xfrm>
          <a:solidFill>
            <a:schemeClr val="accent1">
              <a:lumMod val="75000"/>
            </a:schemeClr>
          </a:solidFill>
        </p:spPr>
        <p:txBody>
          <a:bodyPr vert="horz" lIns="91440" tIns="45720" rIns="91440" bIns="45720" rtlCol="0">
            <a:spAutoFit/>
          </a:bodyPr>
          <a:lstStyle/>
          <a:p>
            <a:r>
              <a:rPr lang="en-US" sz="2400" dirty="0" smtClean="0">
                <a:solidFill>
                  <a:schemeClr val="bg1"/>
                </a:solidFill>
                <a:latin typeface="Century Gothic"/>
                <a:cs typeface="Century Gothic"/>
              </a:rPr>
              <a:t>Is Alice at an airport or a hospital?</a:t>
            </a:r>
            <a:endParaRPr lang="en-US" sz="2400" dirty="0">
              <a:solidFill>
                <a:schemeClr val="bg1"/>
              </a:solidFill>
              <a:latin typeface="Century Gothic"/>
              <a:cs typeface="Century Gothic"/>
            </a:endParaRPr>
          </a:p>
        </p:txBody>
      </p:sp>
      <p:sp>
        <p:nvSpPr>
          <p:cNvPr id="12"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61</a:t>
            </a:fld>
            <a:endParaRPr lang="en-US" dirty="0"/>
          </a:p>
        </p:txBody>
      </p:sp>
      <p:grpSp>
        <p:nvGrpSpPr>
          <p:cNvPr id="17" name="Group 16"/>
          <p:cNvGrpSpPr/>
          <p:nvPr/>
        </p:nvGrpSpPr>
        <p:grpSpPr>
          <a:xfrm>
            <a:off x="407565" y="891528"/>
            <a:ext cx="8328869" cy="2175936"/>
            <a:chOff x="238094" y="2344208"/>
            <a:chExt cx="8328869" cy="2175936"/>
          </a:xfrm>
        </p:grpSpPr>
        <p:grpSp>
          <p:nvGrpSpPr>
            <p:cNvPr id="21" name="Group 20"/>
            <p:cNvGrpSpPr/>
            <p:nvPr/>
          </p:nvGrpSpPr>
          <p:grpSpPr>
            <a:xfrm>
              <a:off x="238094" y="2344208"/>
              <a:ext cx="5410696" cy="2169584"/>
              <a:chOff x="1836666" y="1942352"/>
              <a:chExt cx="5410696" cy="2169584"/>
            </a:xfrm>
          </p:grpSpPr>
          <p:grpSp>
            <p:nvGrpSpPr>
              <p:cNvPr id="20" name="Group 19"/>
              <p:cNvGrpSpPr/>
              <p:nvPr/>
            </p:nvGrpSpPr>
            <p:grpSpPr>
              <a:xfrm>
                <a:off x="1836666" y="2746688"/>
                <a:ext cx="5410696" cy="1365248"/>
                <a:chOff x="1836666" y="2746688"/>
                <a:chExt cx="5410696" cy="1365248"/>
              </a:xfrm>
            </p:grpSpPr>
            <p:sp>
              <p:nvSpPr>
                <p:cNvPr id="6" name="Oval 5"/>
                <p:cNvSpPr/>
                <p:nvPr/>
              </p:nvSpPr>
              <p:spPr bwMode="auto">
                <a:xfrm>
                  <a:off x="1836666" y="2746688"/>
                  <a:ext cx="1364670" cy="1365248"/>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a:solidFill>
                        <a:srgbClr val="FFFFFF"/>
                      </a:solidFill>
                      <a:latin typeface="Century Gothic"/>
                      <a:cs typeface="Century Gothic"/>
                    </a:rPr>
                    <a:t>Alice</a:t>
                  </a:r>
                </a:p>
              </p:txBody>
            </p:sp>
            <p:sp>
              <p:nvSpPr>
                <p:cNvPr id="7" name="Oval 6"/>
                <p:cNvSpPr/>
                <p:nvPr/>
              </p:nvSpPr>
              <p:spPr bwMode="auto">
                <a:xfrm>
                  <a:off x="5882692" y="2746688"/>
                  <a:ext cx="1364670" cy="1365248"/>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a:solidFill>
                        <a:srgbClr val="FFFFFF"/>
                      </a:solidFill>
                      <a:latin typeface="Century Gothic"/>
                      <a:cs typeface="Century Gothic"/>
                    </a:rPr>
                    <a:t>Bob</a:t>
                  </a:r>
                </a:p>
              </p:txBody>
            </p:sp>
            <p:cxnSp>
              <p:nvCxnSpPr>
                <p:cNvPr id="11" name="Straight Arrow Connector 10"/>
                <p:cNvCxnSpPr>
                  <a:stCxn id="7" idx="2"/>
                  <a:endCxn id="6" idx="6"/>
                </p:cNvCxnSpPr>
                <p:nvPr/>
              </p:nvCxnSpPr>
              <p:spPr bwMode="auto">
                <a:xfrm flipH="1">
                  <a:off x="3201336" y="3429312"/>
                  <a:ext cx="2681356" cy="0"/>
                </a:xfrm>
                <a:prstGeom prst="straightConnector1">
                  <a:avLst/>
                </a:prstGeom>
                <a:ln w="5715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18" name="Oval Callout 17"/>
              <p:cNvSpPr/>
              <p:nvPr/>
            </p:nvSpPr>
            <p:spPr>
              <a:xfrm>
                <a:off x="3713061" y="1942352"/>
                <a:ext cx="1740647" cy="1297394"/>
              </a:xfrm>
              <a:prstGeom prst="wedgeEllipseCallou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rgbClr val="000000"/>
                    </a:solidFill>
                  </a:rPr>
                  <a:t>“Eve has a </a:t>
                </a:r>
                <a:r>
                  <a:rPr lang="en-US" b="1" dirty="0" smtClean="0">
                    <a:solidFill>
                      <a:srgbClr val="000000"/>
                    </a:solidFill>
                  </a:rPr>
                  <a:t>valid</a:t>
                </a:r>
                <a:r>
                  <a:rPr lang="en-US" dirty="0" smtClean="0">
                    <a:solidFill>
                      <a:srgbClr val="000000"/>
                    </a:solidFill>
                  </a:rPr>
                  <a:t> passport”</a:t>
                </a:r>
                <a:endParaRPr lang="en-US" dirty="0">
                  <a:solidFill>
                    <a:srgbClr val="000000"/>
                  </a:solidFill>
                </a:endParaRPr>
              </a:p>
            </p:txBody>
          </p:sp>
        </p:grpSp>
        <p:grpSp>
          <p:nvGrpSpPr>
            <p:cNvPr id="10" name="Group 9"/>
            <p:cNvGrpSpPr/>
            <p:nvPr/>
          </p:nvGrpSpPr>
          <p:grpSpPr>
            <a:xfrm>
              <a:off x="6553200" y="3148544"/>
              <a:ext cx="2013763" cy="1371600"/>
              <a:chOff x="6214667" y="3641602"/>
              <a:chExt cx="2013763" cy="1371600"/>
            </a:xfrm>
          </p:grpSpPr>
          <p:pic>
            <p:nvPicPr>
              <p:cNvPr id="15" name="Picture 14"/>
              <p:cNvPicPr>
                <a:picLocks noChangeAspect="1"/>
              </p:cNvPicPr>
              <p:nvPr/>
            </p:nvPicPr>
            <p:blipFill>
              <a:blip r:embed="rId4"/>
              <a:stretch>
                <a:fillRect/>
              </a:stretch>
            </p:blipFill>
            <p:spPr>
              <a:xfrm>
                <a:off x="6214667" y="3641602"/>
                <a:ext cx="939452" cy="1371600"/>
              </a:xfrm>
              <a:prstGeom prst="rect">
                <a:avLst/>
              </a:prstGeom>
            </p:spPr>
          </p:pic>
          <p:sp>
            <p:nvSpPr>
              <p:cNvPr id="16" name="Oval 15"/>
              <p:cNvSpPr/>
              <p:nvPr/>
            </p:nvSpPr>
            <p:spPr bwMode="auto">
              <a:xfrm>
                <a:off x="6863760" y="3641602"/>
                <a:ext cx="1364670" cy="1365248"/>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000" dirty="0" smtClean="0">
                    <a:solidFill>
                      <a:srgbClr val="FFFFFF"/>
                    </a:solidFill>
                    <a:latin typeface="Century Gothic"/>
                    <a:cs typeface="Century Gothic"/>
                  </a:rPr>
                  <a:t>Eve</a:t>
                </a:r>
                <a:endParaRPr lang="en-US" sz="2000" dirty="0">
                  <a:solidFill>
                    <a:srgbClr val="FFFFFF"/>
                  </a:solidFill>
                  <a:latin typeface="Century Gothic"/>
                  <a:cs typeface="Century Gothic"/>
                </a:endParaRPr>
              </a:p>
            </p:txBody>
          </p:sp>
        </p:grpSp>
        <p:cxnSp>
          <p:nvCxnSpPr>
            <p:cNvPr id="19" name="Straight Arrow Connector 18"/>
            <p:cNvCxnSpPr>
              <a:stCxn id="15" idx="1"/>
              <a:endCxn id="7" idx="6"/>
            </p:cNvCxnSpPr>
            <p:nvPr/>
          </p:nvCxnSpPr>
          <p:spPr bwMode="auto">
            <a:xfrm flipH="1" flipV="1">
              <a:off x="5648790" y="3831168"/>
              <a:ext cx="904410" cy="3176"/>
            </a:xfrm>
            <a:prstGeom prst="straightConnector1">
              <a:avLst/>
            </a:prstGeom>
            <a:ln w="5715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407566" y="3832381"/>
            <a:ext cx="8328869" cy="2169584"/>
            <a:chOff x="238094" y="2344208"/>
            <a:chExt cx="8328869" cy="2169584"/>
          </a:xfrm>
        </p:grpSpPr>
        <p:grpSp>
          <p:nvGrpSpPr>
            <p:cNvPr id="23" name="Group 22"/>
            <p:cNvGrpSpPr/>
            <p:nvPr/>
          </p:nvGrpSpPr>
          <p:grpSpPr>
            <a:xfrm>
              <a:off x="238094" y="2344208"/>
              <a:ext cx="5410696" cy="2169584"/>
              <a:chOff x="1836666" y="1942352"/>
              <a:chExt cx="5410696" cy="2169584"/>
            </a:xfrm>
          </p:grpSpPr>
          <p:grpSp>
            <p:nvGrpSpPr>
              <p:cNvPr id="28" name="Group 27"/>
              <p:cNvGrpSpPr/>
              <p:nvPr/>
            </p:nvGrpSpPr>
            <p:grpSpPr>
              <a:xfrm>
                <a:off x="1836666" y="2746688"/>
                <a:ext cx="5410696" cy="1365248"/>
                <a:chOff x="1836666" y="2746688"/>
                <a:chExt cx="5410696" cy="1365248"/>
              </a:xfrm>
            </p:grpSpPr>
            <p:sp>
              <p:nvSpPr>
                <p:cNvPr id="30" name="Oval 29"/>
                <p:cNvSpPr/>
                <p:nvPr/>
              </p:nvSpPr>
              <p:spPr bwMode="auto">
                <a:xfrm>
                  <a:off x="1836666" y="2746688"/>
                  <a:ext cx="1364670" cy="1365248"/>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a:solidFill>
                        <a:srgbClr val="FFFFFF"/>
                      </a:solidFill>
                      <a:latin typeface="Century Gothic"/>
                      <a:cs typeface="Century Gothic"/>
                    </a:rPr>
                    <a:t>Alice</a:t>
                  </a:r>
                </a:p>
              </p:txBody>
            </p:sp>
            <p:sp>
              <p:nvSpPr>
                <p:cNvPr id="31" name="Oval 30"/>
                <p:cNvSpPr/>
                <p:nvPr/>
              </p:nvSpPr>
              <p:spPr bwMode="auto">
                <a:xfrm>
                  <a:off x="5882692" y="2746688"/>
                  <a:ext cx="1364670" cy="1365248"/>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a:r>
                    <a:rPr lang="en-US" sz="2000" dirty="0">
                      <a:solidFill>
                        <a:srgbClr val="FFFFFF"/>
                      </a:solidFill>
                      <a:latin typeface="Century Gothic"/>
                      <a:cs typeface="Century Gothic"/>
                    </a:rPr>
                    <a:t>Dave</a:t>
                  </a:r>
                </a:p>
              </p:txBody>
            </p:sp>
            <p:cxnSp>
              <p:nvCxnSpPr>
                <p:cNvPr id="32" name="Straight Arrow Connector 31"/>
                <p:cNvCxnSpPr>
                  <a:stCxn id="31" idx="2"/>
                  <a:endCxn id="30" idx="6"/>
                </p:cNvCxnSpPr>
                <p:nvPr/>
              </p:nvCxnSpPr>
              <p:spPr bwMode="auto">
                <a:xfrm flipH="1">
                  <a:off x="3201336" y="3429312"/>
                  <a:ext cx="2681356" cy="0"/>
                </a:xfrm>
                <a:prstGeom prst="straightConnector1">
                  <a:avLst/>
                </a:prstGeom>
                <a:ln w="5715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29" name="Oval Callout 28"/>
              <p:cNvSpPr/>
              <p:nvPr/>
            </p:nvSpPr>
            <p:spPr>
              <a:xfrm>
                <a:off x="3713061" y="1942352"/>
                <a:ext cx="1740647" cy="1297394"/>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“Eve is a doctor”</a:t>
                </a:r>
                <a:endParaRPr lang="en-US" dirty="0">
                  <a:solidFill>
                    <a:srgbClr val="000000"/>
                  </a:solidFill>
                </a:endParaRPr>
              </a:p>
            </p:txBody>
          </p:sp>
        </p:grpSp>
        <p:cxnSp>
          <p:nvCxnSpPr>
            <p:cNvPr id="25" name="Straight Arrow Connector 24"/>
            <p:cNvCxnSpPr>
              <a:stCxn id="26" idx="2"/>
              <a:endCxn id="31" idx="6"/>
            </p:cNvCxnSpPr>
            <p:nvPr/>
          </p:nvCxnSpPr>
          <p:spPr bwMode="auto">
            <a:xfrm flipH="1">
              <a:off x="5648790" y="3831168"/>
              <a:ext cx="1553503" cy="0"/>
            </a:xfrm>
            <a:prstGeom prst="straightConnector1">
              <a:avLst/>
            </a:prstGeom>
            <a:ln w="5715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6" name="Oval 25"/>
            <p:cNvSpPr/>
            <p:nvPr/>
          </p:nvSpPr>
          <p:spPr bwMode="auto">
            <a:xfrm>
              <a:off x="7202293" y="3148544"/>
              <a:ext cx="1364670" cy="1365248"/>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000" dirty="0" smtClean="0">
                  <a:solidFill>
                    <a:srgbClr val="FFFFFF"/>
                  </a:solidFill>
                  <a:latin typeface="Century Gothic"/>
                  <a:cs typeface="Century Gothic"/>
                </a:rPr>
                <a:t>Eve</a:t>
              </a:r>
              <a:endParaRPr lang="en-US" sz="2000" dirty="0">
                <a:solidFill>
                  <a:srgbClr val="FFFFFF"/>
                </a:solidFill>
                <a:latin typeface="Century Gothic"/>
                <a:cs typeface="Century Gothic"/>
              </a:endParaRPr>
            </a:p>
          </p:txBody>
        </p:sp>
      </p:grpSp>
      <p:cxnSp>
        <p:nvCxnSpPr>
          <p:cNvPr id="4" name="Straight Connector 3"/>
          <p:cNvCxnSpPr/>
          <p:nvPr/>
        </p:nvCxnSpPr>
        <p:spPr>
          <a:xfrm flipV="1">
            <a:off x="0" y="3413638"/>
            <a:ext cx="9144000" cy="3072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2"/>
          </p:nvPr>
        </p:nvSpPr>
        <p:spPr/>
        <p:txBody>
          <a:bodyPr/>
          <a:lstStyle/>
          <a:p>
            <a:fld id="{A7E347E3-C33F-6F47-AC47-1BCADEE5EFCC}" type="slidenum">
              <a:rPr lang="en-US" smtClean="0"/>
              <a:t>61</a:t>
            </a:fld>
            <a:endParaRPr lang="en-US" dirty="0"/>
          </a:p>
        </p:txBody>
      </p:sp>
    </p:spTree>
    <p:extLst>
      <p:ext uri="{BB962C8B-B14F-4D97-AF65-F5344CB8AC3E}">
        <p14:creationId xmlns:p14="http://schemas.microsoft.com/office/powerpoint/2010/main" val="64741013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smtClean="0">
                <a:solidFill>
                  <a:schemeClr val="bg1"/>
                </a:solidFill>
              </a:rPr>
              <a:t>Trust </a:t>
            </a:r>
            <a:r>
              <a:rPr lang="en-US" sz="4000" dirty="0">
                <a:solidFill>
                  <a:schemeClr val="bg1"/>
                </a:solidFill>
              </a:rPr>
              <a:t>Decisions are Subjective </a:t>
            </a:r>
          </a:p>
        </p:txBody>
      </p:sp>
      <p:sp>
        <p:nvSpPr>
          <p:cNvPr id="9" name="Text Placeholder 8"/>
          <p:cNvSpPr>
            <a:spLocks noGrp="1"/>
          </p:cNvSpPr>
          <p:nvPr>
            <p:ph type="body" sz="quarter" idx="14"/>
          </p:nvPr>
        </p:nvSpPr>
        <p:spPr>
          <a:xfrm>
            <a:off x="0" y="6396335"/>
            <a:ext cx="9144000" cy="461665"/>
          </a:xfrm>
          <a:solidFill>
            <a:schemeClr val="accent1">
              <a:lumMod val="75000"/>
            </a:schemeClr>
          </a:solidFill>
        </p:spPr>
        <p:txBody>
          <a:bodyPr vert="horz" lIns="91440" tIns="45720" rIns="91440" bIns="45720" rtlCol="0">
            <a:spAutoFit/>
          </a:bodyPr>
          <a:lstStyle/>
          <a:p>
            <a:r>
              <a:rPr lang="en-US" sz="2400" dirty="0" smtClean="0">
                <a:solidFill>
                  <a:schemeClr val="bg1"/>
                </a:solidFill>
                <a:latin typeface="Century Gothic"/>
                <a:cs typeface="Century Gothic"/>
              </a:rPr>
              <a:t>How do we handle different criteria for trust among users?</a:t>
            </a:r>
            <a:endParaRPr lang="en-US" sz="2400" dirty="0">
              <a:solidFill>
                <a:schemeClr val="bg1"/>
              </a:solidFill>
              <a:latin typeface="Century Gothic"/>
              <a:cs typeface="Century Gothic"/>
            </a:endParaRPr>
          </a:p>
        </p:txBody>
      </p:sp>
      <p:sp>
        <p:nvSpPr>
          <p:cNvPr id="12"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62</a:t>
            </a:fld>
            <a:endParaRPr lang="en-US" dirty="0"/>
          </a:p>
        </p:txBody>
      </p:sp>
      <p:grpSp>
        <p:nvGrpSpPr>
          <p:cNvPr id="17" name="Group 16"/>
          <p:cNvGrpSpPr/>
          <p:nvPr/>
        </p:nvGrpSpPr>
        <p:grpSpPr>
          <a:xfrm>
            <a:off x="407565" y="545353"/>
            <a:ext cx="8328869" cy="2522111"/>
            <a:chOff x="238094" y="1998033"/>
            <a:chExt cx="8328869" cy="2522111"/>
          </a:xfrm>
        </p:grpSpPr>
        <p:grpSp>
          <p:nvGrpSpPr>
            <p:cNvPr id="21" name="Group 20"/>
            <p:cNvGrpSpPr/>
            <p:nvPr/>
          </p:nvGrpSpPr>
          <p:grpSpPr>
            <a:xfrm>
              <a:off x="238094" y="1998033"/>
              <a:ext cx="5410696" cy="2515759"/>
              <a:chOff x="1836666" y="1596177"/>
              <a:chExt cx="5410696" cy="2515759"/>
            </a:xfrm>
          </p:grpSpPr>
          <p:grpSp>
            <p:nvGrpSpPr>
              <p:cNvPr id="20" name="Group 19"/>
              <p:cNvGrpSpPr/>
              <p:nvPr/>
            </p:nvGrpSpPr>
            <p:grpSpPr>
              <a:xfrm>
                <a:off x="1836666" y="2746688"/>
                <a:ext cx="5410696" cy="1365248"/>
                <a:chOff x="1836666" y="2746688"/>
                <a:chExt cx="5410696" cy="1365248"/>
              </a:xfrm>
            </p:grpSpPr>
            <p:sp>
              <p:nvSpPr>
                <p:cNvPr id="6" name="Oval 5"/>
                <p:cNvSpPr/>
                <p:nvPr/>
              </p:nvSpPr>
              <p:spPr bwMode="auto">
                <a:xfrm>
                  <a:off x="1836666" y="2746688"/>
                  <a:ext cx="1364670" cy="1365248"/>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a:solidFill>
                        <a:srgbClr val="FFFFFF"/>
                      </a:solidFill>
                      <a:latin typeface="Century Gothic"/>
                      <a:cs typeface="Century Gothic"/>
                    </a:rPr>
                    <a:t>Alice</a:t>
                  </a:r>
                </a:p>
              </p:txBody>
            </p:sp>
            <p:sp>
              <p:nvSpPr>
                <p:cNvPr id="7" name="Oval 6"/>
                <p:cNvSpPr/>
                <p:nvPr/>
              </p:nvSpPr>
              <p:spPr bwMode="auto">
                <a:xfrm>
                  <a:off x="5882692" y="2746688"/>
                  <a:ext cx="1364670" cy="1365248"/>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a:solidFill>
                        <a:srgbClr val="FFFFFF"/>
                      </a:solidFill>
                      <a:latin typeface="Century Gothic"/>
                      <a:cs typeface="Century Gothic"/>
                    </a:rPr>
                    <a:t>Bob</a:t>
                  </a:r>
                </a:p>
              </p:txBody>
            </p:sp>
            <p:cxnSp>
              <p:nvCxnSpPr>
                <p:cNvPr id="11" name="Straight Arrow Connector 10"/>
                <p:cNvCxnSpPr>
                  <a:stCxn id="7" idx="2"/>
                  <a:endCxn id="6" idx="6"/>
                </p:cNvCxnSpPr>
                <p:nvPr/>
              </p:nvCxnSpPr>
              <p:spPr bwMode="auto">
                <a:xfrm flipH="1">
                  <a:off x="3201336" y="3429312"/>
                  <a:ext cx="2681356" cy="0"/>
                </a:xfrm>
                <a:prstGeom prst="straightConnector1">
                  <a:avLst/>
                </a:prstGeom>
                <a:ln w="5715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18" name="Oval Callout 17"/>
              <p:cNvSpPr/>
              <p:nvPr/>
            </p:nvSpPr>
            <p:spPr>
              <a:xfrm>
                <a:off x="2565900" y="1596177"/>
                <a:ext cx="1740647" cy="1297394"/>
              </a:xfrm>
              <a:prstGeom prst="wedgeEllipseCallou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rgbClr val="000000"/>
                    </a:solidFill>
                  </a:rPr>
                  <a:t>I only trust users I’ve met before</a:t>
                </a:r>
                <a:endParaRPr lang="en-US" dirty="0">
                  <a:solidFill>
                    <a:srgbClr val="000000"/>
                  </a:solidFill>
                </a:endParaRPr>
              </a:p>
            </p:txBody>
          </p:sp>
        </p:grpSp>
        <p:grpSp>
          <p:nvGrpSpPr>
            <p:cNvPr id="10" name="Group 9"/>
            <p:cNvGrpSpPr/>
            <p:nvPr/>
          </p:nvGrpSpPr>
          <p:grpSpPr>
            <a:xfrm>
              <a:off x="6553200" y="3148544"/>
              <a:ext cx="2013763" cy="1371600"/>
              <a:chOff x="6214667" y="3641602"/>
              <a:chExt cx="2013763" cy="1371600"/>
            </a:xfrm>
          </p:grpSpPr>
          <p:sp>
            <p:nvSpPr>
              <p:cNvPr id="16" name="Oval 15"/>
              <p:cNvSpPr/>
              <p:nvPr/>
            </p:nvSpPr>
            <p:spPr bwMode="auto">
              <a:xfrm>
                <a:off x="6863760" y="3641602"/>
                <a:ext cx="1364670" cy="1365248"/>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000" dirty="0" smtClean="0">
                    <a:solidFill>
                      <a:srgbClr val="FFFFFF"/>
                    </a:solidFill>
                    <a:latin typeface="Century Gothic"/>
                    <a:cs typeface="Century Gothic"/>
                  </a:rPr>
                  <a:t>Eve</a:t>
                </a:r>
                <a:endParaRPr lang="en-US" sz="2000" dirty="0">
                  <a:solidFill>
                    <a:srgbClr val="FFFFFF"/>
                  </a:solidFill>
                  <a:latin typeface="Century Gothic"/>
                  <a:cs typeface="Century Gothic"/>
                </a:endParaRPr>
              </a:p>
            </p:txBody>
          </p:sp>
          <p:pic>
            <p:nvPicPr>
              <p:cNvPr id="15" name="Picture 14"/>
              <p:cNvPicPr>
                <a:picLocks noChangeAspect="1"/>
              </p:cNvPicPr>
              <p:nvPr/>
            </p:nvPicPr>
            <p:blipFill>
              <a:blip r:embed="rId3"/>
              <a:stretch>
                <a:fillRect/>
              </a:stretch>
            </p:blipFill>
            <p:spPr>
              <a:xfrm>
                <a:off x="6214667" y="3641602"/>
                <a:ext cx="939452" cy="1371600"/>
              </a:xfrm>
              <a:prstGeom prst="rect">
                <a:avLst/>
              </a:prstGeom>
            </p:spPr>
          </p:pic>
        </p:grpSp>
        <p:cxnSp>
          <p:nvCxnSpPr>
            <p:cNvPr id="19" name="Straight Arrow Connector 18"/>
            <p:cNvCxnSpPr>
              <a:stCxn id="15" idx="1"/>
              <a:endCxn id="7" idx="6"/>
            </p:cNvCxnSpPr>
            <p:nvPr/>
          </p:nvCxnSpPr>
          <p:spPr bwMode="auto">
            <a:xfrm flipH="1" flipV="1">
              <a:off x="5648790" y="3831168"/>
              <a:ext cx="904410" cy="3176"/>
            </a:xfrm>
            <a:prstGeom prst="straightConnector1">
              <a:avLst/>
            </a:prstGeom>
            <a:ln w="5715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407566" y="3574302"/>
            <a:ext cx="8328869" cy="2427663"/>
            <a:chOff x="238094" y="2086129"/>
            <a:chExt cx="8328869" cy="2427663"/>
          </a:xfrm>
        </p:grpSpPr>
        <p:grpSp>
          <p:nvGrpSpPr>
            <p:cNvPr id="23" name="Group 22"/>
            <p:cNvGrpSpPr/>
            <p:nvPr/>
          </p:nvGrpSpPr>
          <p:grpSpPr>
            <a:xfrm>
              <a:off x="238094" y="2086129"/>
              <a:ext cx="5410696" cy="2427663"/>
              <a:chOff x="1836666" y="1684273"/>
              <a:chExt cx="5410696" cy="2427663"/>
            </a:xfrm>
          </p:grpSpPr>
          <p:grpSp>
            <p:nvGrpSpPr>
              <p:cNvPr id="28" name="Group 27"/>
              <p:cNvGrpSpPr/>
              <p:nvPr/>
            </p:nvGrpSpPr>
            <p:grpSpPr>
              <a:xfrm>
                <a:off x="1836666" y="2746688"/>
                <a:ext cx="5410696" cy="1365248"/>
                <a:chOff x="1836666" y="2746688"/>
                <a:chExt cx="5410696" cy="1365248"/>
              </a:xfrm>
            </p:grpSpPr>
            <p:sp>
              <p:nvSpPr>
                <p:cNvPr id="30" name="Oval 29"/>
                <p:cNvSpPr/>
                <p:nvPr/>
              </p:nvSpPr>
              <p:spPr bwMode="auto">
                <a:xfrm>
                  <a:off x="1836666" y="2746688"/>
                  <a:ext cx="1364670" cy="1365248"/>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smtClean="0">
                      <a:solidFill>
                        <a:srgbClr val="FFFFFF"/>
                      </a:solidFill>
                      <a:latin typeface="Century Gothic"/>
                      <a:cs typeface="Century Gothic"/>
                    </a:rPr>
                    <a:t>Greg</a:t>
                  </a:r>
                  <a:endParaRPr lang="en-US" sz="2000" dirty="0">
                    <a:solidFill>
                      <a:srgbClr val="FFFFFF"/>
                    </a:solidFill>
                    <a:latin typeface="Century Gothic"/>
                    <a:cs typeface="Century Gothic"/>
                  </a:endParaRPr>
                </a:p>
              </p:txBody>
            </p:sp>
            <p:sp>
              <p:nvSpPr>
                <p:cNvPr id="31" name="Oval 30"/>
                <p:cNvSpPr/>
                <p:nvPr/>
              </p:nvSpPr>
              <p:spPr bwMode="auto">
                <a:xfrm>
                  <a:off x="5882692" y="2746688"/>
                  <a:ext cx="1364670" cy="1365248"/>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a:r>
                    <a:rPr lang="en-US" sz="2000" dirty="0">
                      <a:solidFill>
                        <a:srgbClr val="FFFFFF"/>
                      </a:solidFill>
                      <a:latin typeface="Century Gothic"/>
                      <a:cs typeface="Century Gothic"/>
                    </a:rPr>
                    <a:t>Dave</a:t>
                  </a:r>
                </a:p>
              </p:txBody>
            </p:sp>
            <p:cxnSp>
              <p:nvCxnSpPr>
                <p:cNvPr id="32" name="Straight Arrow Connector 31"/>
                <p:cNvCxnSpPr>
                  <a:stCxn id="31" idx="2"/>
                  <a:endCxn id="30" idx="6"/>
                </p:cNvCxnSpPr>
                <p:nvPr/>
              </p:nvCxnSpPr>
              <p:spPr bwMode="auto">
                <a:xfrm flipH="1">
                  <a:off x="3201336" y="3429312"/>
                  <a:ext cx="2681356" cy="0"/>
                </a:xfrm>
                <a:prstGeom prst="straightConnector1">
                  <a:avLst/>
                </a:prstGeom>
                <a:ln w="5715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29" name="Oval Callout 28"/>
              <p:cNvSpPr/>
              <p:nvPr/>
            </p:nvSpPr>
            <p:spPr>
              <a:xfrm>
                <a:off x="2064015" y="1684273"/>
                <a:ext cx="3503059" cy="1140874"/>
              </a:xfrm>
              <a:prstGeom prst="wedgeEllipseCallou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600" dirty="0" smtClean="0">
                    <a:solidFill>
                      <a:srgbClr val="000000"/>
                    </a:solidFill>
                  </a:rPr>
                  <a:t>I trust the users that Dave trusts if Dave validates their identity</a:t>
                </a:r>
                <a:endParaRPr lang="en-US" sz="1600" dirty="0">
                  <a:solidFill>
                    <a:srgbClr val="000000"/>
                  </a:solidFill>
                </a:endParaRPr>
              </a:p>
            </p:txBody>
          </p:sp>
        </p:grpSp>
        <p:sp>
          <p:nvSpPr>
            <p:cNvPr id="26" name="Oval 25"/>
            <p:cNvSpPr/>
            <p:nvPr/>
          </p:nvSpPr>
          <p:spPr bwMode="auto">
            <a:xfrm>
              <a:off x="7202293" y="3148544"/>
              <a:ext cx="1364670" cy="1365248"/>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000" dirty="0" smtClean="0">
                  <a:solidFill>
                    <a:srgbClr val="FFFFFF"/>
                  </a:solidFill>
                  <a:latin typeface="Century Gothic"/>
                  <a:cs typeface="Century Gothic"/>
                </a:rPr>
                <a:t>Eve</a:t>
              </a:r>
              <a:endParaRPr lang="en-US" sz="2000" dirty="0">
                <a:solidFill>
                  <a:srgbClr val="FFFFFF"/>
                </a:solidFill>
                <a:latin typeface="Century Gothic"/>
                <a:cs typeface="Century Gothic"/>
              </a:endParaRPr>
            </a:p>
          </p:txBody>
        </p:sp>
        <p:cxnSp>
          <p:nvCxnSpPr>
            <p:cNvPr id="25" name="Straight Arrow Connector 24"/>
            <p:cNvCxnSpPr>
              <a:endCxn id="31" idx="6"/>
            </p:cNvCxnSpPr>
            <p:nvPr/>
          </p:nvCxnSpPr>
          <p:spPr bwMode="auto">
            <a:xfrm flipH="1" flipV="1">
              <a:off x="5648790" y="3831168"/>
              <a:ext cx="904410" cy="3176"/>
            </a:xfrm>
            <a:prstGeom prst="straightConnector1">
              <a:avLst/>
            </a:prstGeom>
            <a:ln w="5715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cxnSp>
        <p:nvCxnSpPr>
          <p:cNvPr id="4" name="Straight Connector 3"/>
          <p:cNvCxnSpPr/>
          <p:nvPr/>
        </p:nvCxnSpPr>
        <p:spPr>
          <a:xfrm flipV="1">
            <a:off x="0" y="3413638"/>
            <a:ext cx="9144000" cy="3072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4"/>
          <a:stretch>
            <a:fillRect/>
          </a:stretch>
        </p:blipFill>
        <p:spPr>
          <a:xfrm>
            <a:off x="6722672" y="4715176"/>
            <a:ext cx="939452" cy="1208329"/>
          </a:xfrm>
          <a:prstGeom prst="rect">
            <a:avLst/>
          </a:prstGeom>
        </p:spPr>
      </p:pic>
      <p:sp>
        <p:nvSpPr>
          <p:cNvPr id="5" name="Slide Number Placeholder 4"/>
          <p:cNvSpPr>
            <a:spLocks noGrp="1"/>
          </p:cNvSpPr>
          <p:nvPr>
            <p:ph type="sldNum" sz="quarter" idx="12"/>
          </p:nvPr>
        </p:nvSpPr>
        <p:spPr/>
        <p:txBody>
          <a:bodyPr/>
          <a:lstStyle/>
          <a:p>
            <a:fld id="{A7E347E3-C33F-6F47-AC47-1BCADEE5EFCC}" type="slidenum">
              <a:rPr lang="en-US" smtClean="0"/>
              <a:t>62</a:t>
            </a:fld>
            <a:endParaRPr lang="en-US" dirty="0"/>
          </a:p>
        </p:txBody>
      </p:sp>
    </p:spTree>
    <p:extLst>
      <p:ext uri="{BB962C8B-B14F-4D97-AF65-F5344CB8AC3E}">
        <p14:creationId xmlns:p14="http://schemas.microsoft.com/office/powerpoint/2010/main" val="208124350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smtClean="0">
                <a:solidFill>
                  <a:schemeClr val="bg1"/>
                </a:solidFill>
              </a:rPr>
              <a:t>How Does Provenance Affect Trust?</a:t>
            </a:r>
            <a:endParaRPr lang="en-US" sz="4000" dirty="0">
              <a:solidFill>
                <a:schemeClr val="bg1"/>
              </a:solidFill>
            </a:endParaRPr>
          </a:p>
        </p:txBody>
      </p:sp>
      <p:sp>
        <p:nvSpPr>
          <p:cNvPr id="9" name="Text Placeholder 8"/>
          <p:cNvSpPr>
            <a:spLocks noGrp="1"/>
          </p:cNvSpPr>
          <p:nvPr>
            <p:ph type="body" sz="quarter" idx="14"/>
          </p:nvPr>
        </p:nvSpPr>
        <p:spPr>
          <a:xfrm>
            <a:off x="0" y="6396335"/>
            <a:ext cx="9144000" cy="461665"/>
          </a:xfrm>
          <a:solidFill>
            <a:schemeClr val="accent1">
              <a:lumMod val="75000"/>
            </a:schemeClr>
          </a:solidFill>
        </p:spPr>
        <p:txBody>
          <a:bodyPr vert="horz" lIns="91440" tIns="45720" rIns="91440" bIns="45720" rtlCol="0">
            <a:spAutoFit/>
          </a:bodyPr>
          <a:lstStyle/>
          <a:p>
            <a:r>
              <a:rPr lang="en-US" sz="2400" dirty="0" smtClean="0">
                <a:solidFill>
                  <a:schemeClr val="bg1"/>
                </a:solidFill>
                <a:latin typeface="Century Gothic"/>
                <a:cs typeface="Century Gothic"/>
              </a:rPr>
              <a:t>How do we handle different criteria for trust among users?</a:t>
            </a:r>
            <a:endParaRPr lang="en-US" sz="2400" dirty="0">
              <a:solidFill>
                <a:schemeClr val="bg1"/>
              </a:solidFill>
              <a:latin typeface="Century Gothic"/>
              <a:cs typeface="Century Gothic"/>
            </a:endParaRPr>
          </a:p>
        </p:txBody>
      </p:sp>
      <p:grpSp>
        <p:nvGrpSpPr>
          <p:cNvPr id="27" name="Group 26"/>
          <p:cNvGrpSpPr/>
          <p:nvPr/>
        </p:nvGrpSpPr>
        <p:grpSpPr>
          <a:xfrm>
            <a:off x="658513" y="700694"/>
            <a:ext cx="7826975" cy="6020781"/>
            <a:chOff x="658513" y="700694"/>
            <a:chExt cx="7826975" cy="6020781"/>
          </a:xfrm>
        </p:grpSpPr>
        <p:sp>
          <p:nvSpPr>
            <p:cNvPr id="12" name="Slide Number Placeholder 1"/>
            <p:cNvSpPr txBox="1">
              <a:spLocks/>
            </p:cNvSpPr>
            <p:nvPr/>
          </p:nvSpPr>
          <p:spPr>
            <a:xfrm>
              <a:off x="6351888"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63</a:t>
              </a:fld>
              <a:endParaRPr lang="en-US" dirty="0"/>
            </a:p>
          </p:txBody>
        </p:sp>
        <p:sp>
          <p:nvSpPr>
            <p:cNvPr id="6" name="Oval 5"/>
            <p:cNvSpPr/>
            <p:nvPr/>
          </p:nvSpPr>
          <p:spPr bwMode="auto">
            <a:xfrm>
              <a:off x="3471237" y="700694"/>
              <a:ext cx="1364670" cy="1365248"/>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a:solidFill>
                    <a:srgbClr val="FFFFFF"/>
                  </a:solidFill>
                  <a:latin typeface="Century Gothic"/>
                  <a:cs typeface="Century Gothic"/>
                </a:rPr>
                <a:t>Alice</a:t>
              </a:r>
            </a:p>
          </p:txBody>
        </p:sp>
        <p:cxnSp>
          <p:nvCxnSpPr>
            <p:cNvPr id="11" name="Straight Arrow Connector 10"/>
            <p:cNvCxnSpPr>
              <a:stCxn id="7" idx="0"/>
              <a:endCxn id="6" idx="3"/>
            </p:cNvCxnSpPr>
            <p:nvPr/>
          </p:nvCxnSpPr>
          <p:spPr bwMode="auto">
            <a:xfrm flipV="1">
              <a:off x="2705518" y="1866006"/>
              <a:ext cx="965570" cy="814766"/>
            </a:xfrm>
            <a:prstGeom prst="straightConnector1">
              <a:avLst/>
            </a:prstGeom>
            <a:ln w="5715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30" idx="0"/>
              <a:endCxn id="6" idx="5"/>
            </p:cNvCxnSpPr>
            <p:nvPr/>
          </p:nvCxnSpPr>
          <p:spPr bwMode="auto">
            <a:xfrm flipH="1" flipV="1">
              <a:off x="4636056" y="1866006"/>
              <a:ext cx="965571" cy="814766"/>
            </a:xfrm>
            <a:prstGeom prst="straightConnector1">
              <a:avLst/>
            </a:prstGeom>
            <a:ln w="5715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stCxn id="31" idx="0"/>
              <a:endCxn id="7" idx="3"/>
            </p:cNvCxnSpPr>
            <p:nvPr/>
          </p:nvCxnSpPr>
          <p:spPr bwMode="auto">
            <a:xfrm flipV="1">
              <a:off x="1340848" y="3846084"/>
              <a:ext cx="882186" cy="867514"/>
            </a:xfrm>
            <a:prstGeom prst="straightConnector1">
              <a:avLst/>
            </a:prstGeom>
            <a:ln w="5715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20" name="Group 19"/>
            <p:cNvGrpSpPr/>
            <p:nvPr/>
          </p:nvGrpSpPr>
          <p:grpSpPr>
            <a:xfrm>
              <a:off x="2023183" y="2680772"/>
              <a:ext cx="4260779" cy="1365248"/>
              <a:chOff x="1688484" y="2680772"/>
              <a:chExt cx="4260779" cy="1365248"/>
            </a:xfrm>
          </p:grpSpPr>
          <p:sp>
            <p:nvSpPr>
              <p:cNvPr id="30" name="Oval 29"/>
              <p:cNvSpPr/>
              <p:nvPr/>
            </p:nvSpPr>
            <p:spPr bwMode="auto">
              <a:xfrm>
                <a:off x="4584593" y="2680772"/>
                <a:ext cx="1364670" cy="1365248"/>
              </a:xfrm>
              <a:prstGeom prst="ellipse">
                <a:avLst/>
              </a:prstGeom>
              <a:gradFill flip="none" rotWithShape="1">
                <a:gsLst>
                  <a:gs pos="0">
                    <a:srgbClr val="FFFF00"/>
                  </a:gs>
                  <a:gs pos="100000">
                    <a:srgbClr val="FFAC11"/>
                  </a:gs>
                </a:gsLst>
                <a:path path="circle">
                  <a:fillToRect l="100000" t="100000"/>
                </a:path>
                <a:tileRect r="-100000" b="-100000"/>
              </a:gradFill>
              <a:ln w="9525" cap="flat" cmpd="sng" algn="ctr">
                <a:solidFill>
                  <a:srgbClr val="FFAC11"/>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smtClean="0">
                    <a:solidFill>
                      <a:srgbClr val="000000"/>
                    </a:solidFill>
                    <a:latin typeface="Century Gothic"/>
                    <a:cs typeface="Century Gothic"/>
                  </a:rPr>
                  <a:t>Greg</a:t>
                </a:r>
                <a:endParaRPr lang="en-US" sz="2000" dirty="0">
                  <a:solidFill>
                    <a:srgbClr val="000000"/>
                  </a:solidFill>
                  <a:latin typeface="Century Gothic"/>
                  <a:cs typeface="Century Gothic"/>
                </a:endParaRPr>
              </a:p>
            </p:txBody>
          </p:sp>
          <p:sp>
            <p:nvSpPr>
              <p:cNvPr id="7" name="Oval 6"/>
              <p:cNvSpPr/>
              <p:nvPr/>
            </p:nvSpPr>
            <p:spPr bwMode="auto">
              <a:xfrm>
                <a:off x="1688484" y="2680772"/>
                <a:ext cx="1364670" cy="1365248"/>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a:solidFill>
                      <a:srgbClr val="FFFFFF"/>
                    </a:solidFill>
                    <a:latin typeface="Century Gothic"/>
                    <a:cs typeface="Century Gothic"/>
                  </a:rPr>
                  <a:t>Bob</a:t>
                </a:r>
              </a:p>
            </p:txBody>
          </p:sp>
        </p:grpSp>
        <p:grpSp>
          <p:nvGrpSpPr>
            <p:cNvPr id="18" name="Group 17"/>
            <p:cNvGrpSpPr/>
            <p:nvPr/>
          </p:nvGrpSpPr>
          <p:grpSpPr>
            <a:xfrm>
              <a:off x="658513" y="4713598"/>
              <a:ext cx="7424350" cy="1450059"/>
              <a:chOff x="658513" y="4713598"/>
              <a:chExt cx="7424350" cy="1450059"/>
            </a:xfrm>
          </p:grpSpPr>
          <p:grpSp>
            <p:nvGrpSpPr>
              <p:cNvPr id="10" name="Group 9"/>
              <p:cNvGrpSpPr/>
              <p:nvPr/>
            </p:nvGrpSpPr>
            <p:grpSpPr>
              <a:xfrm>
                <a:off x="3039260" y="4792057"/>
                <a:ext cx="2013763" cy="1371600"/>
                <a:chOff x="6414678" y="3647953"/>
                <a:chExt cx="2013763" cy="1371600"/>
              </a:xfrm>
            </p:grpSpPr>
            <p:pic>
              <p:nvPicPr>
                <p:cNvPr id="15" name="Picture 14"/>
                <p:cNvPicPr>
                  <a:picLocks noChangeAspect="1"/>
                </p:cNvPicPr>
                <p:nvPr/>
              </p:nvPicPr>
              <p:blipFill>
                <a:blip r:embed="rId3"/>
                <a:stretch>
                  <a:fillRect/>
                </a:stretch>
              </p:blipFill>
              <p:spPr>
                <a:xfrm>
                  <a:off x="6414678" y="3647953"/>
                  <a:ext cx="939452" cy="1371600"/>
                </a:xfrm>
                <a:prstGeom prst="rect">
                  <a:avLst/>
                </a:prstGeom>
                <a:noFill/>
                <a:ln>
                  <a:noFill/>
                </a:ln>
              </p:spPr>
            </p:pic>
            <p:sp>
              <p:nvSpPr>
                <p:cNvPr id="16" name="Oval 15"/>
                <p:cNvSpPr/>
                <p:nvPr/>
              </p:nvSpPr>
              <p:spPr bwMode="auto">
                <a:xfrm>
                  <a:off x="7063771" y="3647953"/>
                  <a:ext cx="1364670" cy="1365248"/>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a:r>
                    <a:rPr lang="en-US" sz="2000" dirty="0">
                      <a:solidFill>
                        <a:srgbClr val="FFFFFF"/>
                      </a:solidFill>
                      <a:latin typeface="Century Gothic"/>
                      <a:cs typeface="Century Gothic"/>
                    </a:rPr>
                    <a:t>Eve</a:t>
                  </a:r>
                </a:p>
              </p:txBody>
            </p:sp>
          </p:grpSp>
          <p:grpSp>
            <p:nvGrpSpPr>
              <p:cNvPr id="47" name="Group 46"/>
              <p:cNvGrpSpPr/>
              <p:nvPr/>
            </p:nvGrpSpPr>
            <p:grpSpPr>
              <a:xfrm>
                <a:off x="6069100" y="4713598"/>
                <a:ext cx="2013763" cy="1365248"/>
                <a:chOff x="6722672" y="4636717"/>
                <a:chExt cx="2013763" cy="1365248"/>
              </a:xfrm>
            </p:grpSpPr>
            <p:pic>
              <p:nvPicPr>
                <p:cNvPr id="3" name="Picture 2"/>
                <p:cNvPicPr>
                  <a:picLocks noChangeAspect="1"/>
                </p:cNvPicPr>
                <p:nvPr/>
              </p:nvPicPr>
              <p:blipFill>
                <a:blip r:embed="rId4"/>
                <a:stretch>
                  <a:fillRect/>
                </a:stretch>
              </p:blipFill>
              <p:spPr>
                <a:xfrm>
                  <a:off x="6722672" y="4715176"/>
                  <a:ext cx="939452" cy="1208329"/>
                </a:xfrm>
                <a:prstGeom prst="rect">
                  <a:avLst/>
                </a:prstGeom>
              </p:spPr>
            </p:pic>
            <p:sp>
              <p:nvSpPr>
                <p:cNvPr id="26" name="Oval 25"/>
                <p:cNvSpPr/>
                <p:nvPr/>
              </p:nvSpPr>
              <p:spPr bwMode="auto">
                <a:xfrm>
                  <a:off x="7371765" y="4636717"/>
                  <a:ext cx="1364670" cy="1365248"/>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000" dirty="0" smtClean="0">
                      <a:solidFill>
                        <a:srgbClr val="FFFFFF"/>
                      </a:solidFill>
                      <a:latin typeface="Century Gothic"/>
                      <a:cs typeface="Century Gothic"/>
                    </a:rPr>
                    <a:t>Fake Eve</a:t>
                  </a:r>
                  <a:endParaRPr lang="en-US" sz="2000" dirty="0">
                    <a:solidFill>
                      <a:srgbClr val="FFFFFF"/>
                    </a:solidFill>
                    <a:latin typeface="Century Gothic"/>
                    <a:cs typeface="Century Gothic"/>
                  </a:endParaRPr>
                </a:p>
              </p:txBody>
            </p:sp>
          </p:grpSp>
          <p:sp>
            <p:nvSpPr>
              <p:cNvPr id="31" name="Oval 30"/>
              <p:cNvSpPr/>
              <p:nvPr/>
            </p:nvSpPr>
            <p:spPr bwMode="auto">
              <a:xfrm>
                <a:off x="658513" y="4713598"/>
                <a:ext cx="1364670" cy="1365248"/>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a:r>
                  <a:rPr lang="en-US" sz="2000" dirty="0">
                    <a:solidFill>
                      <a:srgbClr val="FFFFFF"/>
                    </a:solidFill>
                    <a:latin typeface="Century Gothic"/>
                    <a:cs typeface="Century Gothic"/>
                  </a:rPr>
                  <a:t>Dave</a:t>
                </a:r>
              </a:p>
            </p:txBody>
          </p:sp>
        </p:grpSp>
        <p:cxnSp>
          <p:nvCxnSpPr>
            <p:cNvPr id="48" name="Straight Arrow Connector 47"/>
            <p:cNvCxnSpPr>
              <a:stCxn id="16" idx="0"/>
              <a:endCxn id="7" idx="5"/>
            </p:cNvCxnSpPr>
            <p:nvPr/>
          </p:nvCxnSpPr>
          <p:spPr bwMode="auto">
            <a:xfrm flipH="1" flipV="1">
              <a:off x="3188002" y="3846084"/>
              <a:ext cx="1182686" cy="945973"/>
            </a:xfrm>
            <a:prstGeom prst="straightConnector1">
              <a:avLst/>
            </a:prstGeom>
            <a:ln w="5715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16" idx="0"/>
              <a:endCxn id="30" idx="3"/>
            </p:cNvCxnSpPr>
            <p:nvPr/>
          </p:nvCxnSpPr>
          <p:spPr bwMode="auto">
            <a:xfrm flipV="1">
              <a:off x="4370688" y="3846084"/>
              <a:ext cx="748455" cy="945973"/>
            </a:xfrm>
            <a:prstGeom prst="straightConnector1">
              <a:avLst/>
            </a:prstGeom>
            <a:ln w="5715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26" idx="0"/>
              <a:endCxn id="30" idx="5"/>
            </p:cNvCxnSpPr>
            <p:nvPr/>
          </p:nvCxnSpPr>
          <p:spPr bwMode="auto">
            <a:xfrm flipH="1" flipV="1">
              <a:off x="6084111" y="3846084"/>
              <a:ext cx="1316417" cy="867514"/>
            </a:xfrm>
            <a:prstGeom prst="straightConnector1">
              <a:avLst/>
            </a:prstGeom>
            <a:ln w="5715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28" name="Slide Number Placeholder 27"/>
          <p:cNvSpPr>
            <a:spLocks noGrp="1"/>
          </p:cNvSpPr>
          <p:nvPr>
            <p:ph type="sldNum" sz="quarter" idx="12"/>
          </p:nvPr>
        </p:nvSpPr>
        <p:spPr/>
        <p:txBody>
          <a:bodyPr/>
          <a:lstStyle/>
          <a:p>
            <a:fld id="{A7E347E3-C33F-6F47-AC47-1BCADEE5EFCC}" type="slidenum">
              <a:rPr lang="en-US" smtClean="0"/>
              <a:t>63</a:t>
            </a:fld>
            <a:endParaRPr lang="en-US" dirty="0"/>
          </a:p>
        </p:txBody>
      </p:sp>
    </p:spTree>
    <p:extLst>
      <p:ext uri="{BB962C8B-B14F-4D97-AF65-F5344CB8AC3E}">
        <p14:creationId xmlns:p14="http://schemas.microsoft.com/office/powerpoint/2010/main" val="425538332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smtClean="0">
                <a:solidFill>
                  <a:schemeClr val="bg1"/>
                </a:solidFill>
              </a:rPr>
              <a:t>Example</a:t>
            </a:r>
            <a:endParaRPr lang="en-US" sz="4000" dirty="0">
              <a:solidFill>
                <a:schemeClr val="bg1"/>
              </a:solidFill>
            </a:endParaRPr>
          </a:p>
        </p:txBody>
      </p:sp>
      <p:sp>
        <p:nvSpPr>
          <p:cNvPr id="9" name="Text Placeholder 8"/>
          <p:cNvSpPr>
            <a:spLocks noGrp="1"/>
          </p:cNvSpPr>
          <p:nvPr>
            <p:ph type="body" sz="quarter" idx="14"/>
          </p:nvPr>
        </p:nvSpPr>
        <p:spPr>
          <a:xfrm>
            <a:off x="0" y="5906726"/>
            <a:ext cx="9144000" cy="1557349"/>
          </a:xfrm>
          <a:solidFill>
            <a:schemeClr val="accent1">
              <a:lumMod val="75000"/>
            </a:schemeClr>
          </a:solidFill>
        </p:spPr>
        <p:txBody>
          <a:bodyPr vert="horz" lIns="91440" tIns="45720" rIns="91440" bIns="45720" rtlCol="0">
            <a:spAutoFit/>
          </a:bodyPr>
          <a:lstStyle/>
          <a:p>
            <a:r>
              <a:rPr lang="en-US" dirty="0" smtClean="0">
                <a:solidFill>
                  <a:schemeClr val="bg1"/>
                </a:solidFill>
                <a:latin typeface="Century Gothic"/>
                <a:cs typeface="Century Gothic"/>
              </a:rPr>
              <a:t>Initially, A trusts B to validate passports</a:t>
            </a:r>
          </a:p>
          <a:p>
            <a:r>
              <a:rPr lang="en-US" dirty="0" smtClean="0">
                <a:solidFill>
                  <a:schemeClr val="bg1"/>
                </a:solidFill>
                <a:latin typeface="Century Gothic"/>
                <a:cs typeface="Century Gothic"/>
              </a:rPr>
              <a:t>B places C’s passport in orbit 0.75</a:t>
            </a:r>
          </a:p>
          <a:p>
            <a:endParaRPr lang="en-US" dirty="0">
              <a:solidFill>
                <a:schemeClr val="bg1"/>
              </a:solidFill>
              <a:latin typeface="Century Gothic"/>
              <a:cs typeface="Century Gothic"/>
            </a:endParaRPr>
          </a:p>
        </p:txBody>
      </p:sp>
      <p:sp>
        <p:nvSpPr>
          <p:cNvPr id="7"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64</a:t>
            </a:fld>
            <a:endParaRPr lang="en-US" dirty="0"/>
          </a:p>
        </p:txBody>
      </p:sp>
      <p:pic>
        <p:nvPicPr>
          <p:cNvPr id="8" name="Picture 7"/>
          <p:cNvPicPr>
            <a:picLocks noChangeAspect="1"/>
          </p:cNvPicPr>
          <p:nvPr/>
        </p:nvPicPr>
        <p:blipFill>
          <a:blip r:embed="rId3"/>
          <a:stretch>
            <a:fillRect/>
          </a:stretch>
        </p:blipFill>
        <p:spPr>
          <a:xfrm>
            <a:off x="7428993" y="2608044"/>
            <a:ext cx="939452" cy="1371600"/>
          </a:xfrm>
          <a:prstGeom prst="rect">
            <a:avLst/>
          </a:prstGeom>
        </p:spPr>
      </p:pic>
      <p:grpSp>
        <p:nvGrpSpPr>
          <p:cNvPr id="12" name="Group 11"/>
          <p:cNvGrpSpPr/>
          <p:nvPr/>
        </p:nvGrpSpPr>
        <p:grpSpPr>
          <a:xfrm>
            <a:off x="522977" y="2226397"/>
            <a:ext cx="2476223" cy="2405207"/>
            <a:chOff x="301578" y="1172881"/>
            <a:chExt cx="2476223" cy="2405207"/>
          </a:xfrm>
        </p:grpSpPr>
        <p:sp>
          <p:nvSpPr>
            <p:cNvPr id="25" name="Donut 24"/>
            <p:cNvSpPr/>
            <p:nvPr/>
          </p:nvSpPr>
          <p:spPr bwMode="auto">
            <a:xfrm>
              <a:off x="372594" y="1172881"/>
              <a:ext cx="2405207" cy="2405207"/>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tx1"/>
                </a:solidFill>
              </a:endParaRPr>
            </a:p>
          </p:txBody>
        </p:sp>
        <p:sp>
          <p:nvSpPr>
            <p:cNvPr id="26" name="Donut 25"/>
            <p:cNvSpPr/>
            <p:nvPr/>
          </p:nvSpPr>
          <p:spPr bwMode="auto">
            <a:xfrm>
              <a:off x="688263" y="1488550"/>
              <a:ext cx="1773869" cy="1773869"/>
            </a:xfrm>
            <a:prstGeom prst="donut">
              <a:avLst>
                <a:gd name="adj" fmla="val 5272"/>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chemeClr val="tx1"/>
                </a:solidFill>
              </a:endParaRPr>
            </a:p>
          </p:txBody>
        </p:sp>
        <p:sp>
          <p:nvSpPr>
            <p:cNvPr id="27" name="Oval 26"/>
            <p:cNvSpPr/>
            <p:nvPr/>
          </p:nvSpPr>
          <p:spPr bwMode="auto">
            <a:xfrm>
              <a:off x="2263362" y="2240328"/>
              <a:ext cx="270315" cy="270314"/>
            </a:xfrm>
            <a:prstGeom prst="ellipse">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en-US" dirty="0">
                <a:solidFill>
                  <a:srgbClr val="000000"/>
                </a:solidFill>
              </a:endParaRPr>
            </a:p>
          </p:txBody>
        </p:sp>
        <p:sp>
          <p:nvSpPr>
            <p:cNvPr id="28" name="Oval 27"/>
            <p:cNvSpPr/>
            <p:nvPr/>
          </p:nvSpPr>
          <p:spPr bwMode="auto">
            <a:xfrm>
              <a:off x="301578" y="2191903"/>
              <a:ext cx="270315" cy="270315"/>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29" name="Oval 28"/>
            <p:cNvSpPr/>
            <p:nvPr/>
          </p:nvSpPr>
          <p:spPr bwMode="auto">
            <a:xfrm>
              <a:off x="1196820" y="2032570"/>
              <a:ext cx="685738" cy="685829"/>
            </a:xfrm>
            <a:prstGeom prst="ellipse">
              <a:avLst/>
            </a:prstGeom>
            <a:gradFill flip="none" rotWithShape="1">
              <a:gsLst>
                <a:gs pos="0">
                  <a:srgbClr val="484800"/>
                </a:gs>
                <a:gs pos="100000">
                  <a:srgbClr val="FFFF00"/>
                </a:gs>
              </a:gsLst>
              <a:path path="circle">
                <a:fillToRect l="100000" t="100000"/>
              </a:path>
              <a:tileRect r="-100000" b="-100000"/>
            </a:gradFill>
            <a:ln w="9525" cap="flat" cmpd="sng" algn="ctr">
              <a:solidFill>
                <a:srgbClr val="FFFF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smtClean="0">
                  <a:solidFill>
                    <a:srgbClr val="000000"/>
                  </a:solidFill>
                  <a:latin typeface="Century Gothic"/>
                  <a:cs typeface="Century Gothic"/>
                </a:rPr>
                <a:t>A</a:t>
              </a:r>
              <a:endParaRPr lang="en-US" sz="2000" dirty="0">
                <a:solidFill>
                  <a:srgbClr val="000000"/>
                </a:solidFill>
                <a:latin typeface="Century Gothic"/>
                <a:cs typeface="Century Gothic"/>
              </a:endParaRPr>
            </a:p>
          </p:txBody>
        </p:sp>
      </p:grpSp>
      <p:sp>
        <p:nvSpPr>
          <p:cNvPr id="18" name="Donut 17"/>
          <p:cNvSpPr>
            <a:spLocks noChangeAspect="1"/>
          </p:cNvSpPr>
          <p:nvPr/>
        </p:nvSpPr>
        <p:spPr bwMode="auto">
          <a:xfrm>
            <a:off x="4285977" y="2788920"/>
            <a:ext cx="1280160" cy="1280160"/>
          </a:xfrm>
          <a:prstGeom prst="donut">
            <a:avLst>
              <a:gd name="adj" fmla="val 5272"/>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chemeClr val="tx1"/>
              </a:solidFill>
            </a:endParaRPr>
          </a:p>
        </p:txBody>
      </p:sp>
      <p:sp>
        <p:nvSpPr>
          <p:cNvPr id="19" name="Oval 18"/>
          <p:cNvSpPr/>
          <p:nvPr/>
        </p:nvSpPr>
        <p:spPr bwMode="auto">
          <a:xfrm>
            <a:off x="4583188" y="3086086"/>
            <a:ext cx="685738" cy="685829"/>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r>
              <a:rPr lang="en-US" sz="2000" dirty="0" smtClean="0">
                <a:solidFill>
                  <a:srgbClr val="000000"/>
                </a:solidFill>
                <a:latin typeface="Century Gothic"/>
                <a:cs typeface="Century Gothic"/>
              </a:rPr>
              <a:t>B</a:t>
            </a:r>
            <a:endParaRPr lang="en-US" sz="2000" dirty="0">
              <a:solidFill>
                <a:srgbClr val="000000"/>
              </a:solidFill>
              <a:latin typeface="Century Gothic"/>
              <a:cs typeface="Century Gothic"/>
            </a:endParaRPr>
          </a:p>
        </p:txBody>
      </p:sp>
      <p:sp>
        <p:nvSpPr>
          <p:cNvPr id="21" name="Donut 20"/>
          <p:cNvSpPr/>
          <p:nvPr/>
        </p:nvSpPr>
        <p:spPr bwMode="auto">
          <a:xfrm>
            <a:off x="3691771" y="2226397"/>
            <a:ext cx="2405207" cy="2405207"/>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tx1"/>
              </a:solidFill>
            </a:endParaRPr>
          </a:p>
        </p:txBody>
      </p:sp>
      <p:sp>
        <p:nvSpPr>
          <p:cNvPr id="22" name="Oval 21"/>
          <p:cNvSpPr/>
          <p:nvPr/>
        </p:nvSpPr>
        <p:spPr bwMode="auto">
          <a:xfrm>
            <a:off x="5425191" y="3167112"/>
            <a:ext cx="270315" cy="270314"/>
          </a:xfrm>
          <a:prstGeom prst="ellipse">
            <a:avLst/>
          </a:prstGeom>
        </p:spPr>
        <p:style>
          <a:lnRef idx="1">
            <a:schemeClr val="accent2"/>
          </a:lnRef>
          <a:fillRef idx="3">
            <a:schemeClr val="accent2"/>
          </a:fillRef>
          <a:effectRef idx="2">
            <a:schemeClr val="accent2"/>
          </a:effectRef>
          <a:fontRef idx="minor">
            <a:schemeClr val="lt1"/>
          </a:fontRef>
        </p:style>
        <p:txBody>
          <a:bodyPr vert="wordArtVert" anchor="ctr" anchorCtr="0"/>
          <a:lstStyle/>
          <a:p>
            <a:pPr algn="ctr">
              <a:defRPr/>
            </a:pPr>
            <a:r>
              <a:rPr lang="en-US" sz="1100" dirty="0" smtClean="0">
                <a:solidFill>
                  <a:schemeClr val="tx1"/>
                </a:solidFill>
              </a:rPr>
              <a:t>C</a:t>
            </a:r>
            <a:endParaRPr lang="en-US" sz="1100" dirty="0">
              <a:solidFill>
                <a:schemeClr val="tx1"/>
              </a:solidFill>
            </a:endParaRPr>
          </a:p>
        </p:txBody>
      </p:sp>
      <p:sp>
        <p:nvSpPr>
          <p:cNvPr id="23" name="Oval 22"/>
          <p:cNvSpPr/>
          <p:nvPr/>
        </p:nvSpPr>
        <p:spPr bwMode="auto">
          <a:xfrm>
            <a:off x="5201735" y="4361289"/>
            <a:ext cx="270315" cy="270315"/>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24" name="Oval 23"/>
          <p:cNvSpPr/>
          <p:nvPr/>
        </p:nvSpPr>
        <p:spPr bwMode="auto">
          <a:xfrm>
            <a:off x="4380839" y="4361289"/>
            <a:ext cx="270315" cy="270315"/>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p>
        </p:txBody>
      </p:sp>
      <p:cxnSp>
        <p:nvCxnSpPr>
          <p:cNvPr id="14" name="Straight Arrow Connector 13"/>
          <p:cNvCxnSpPr>
            <a:stCxn id="27" idx="6"/>
            <a:endCxn id="19" idx="2"/>
          </p:cNvCxnSpPr>
          <p:nvPr/>
        </p:nvCxnSpPr>
        <p:spPr bwMode="auto">
          <a:xfrm>
            <a:off x="2755076" y="3429001"/>
            <a:ext cx="1828112" cy="0"/>
          </a:xfrm>
          <a:prstGeom prst="straightConnector1">
            <a:avLst/>
          </a:prstGeom>
          <a:ln w="38100" cmpd="sng">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394100" y="3252760"/>
            <a:ext cx="424588" cy="369332"/>
          </a:xfrm>
          <a:prstGeom prst="rect">
            <a:avLst/>
          </a:prstGeom>
          <a:noFill/>
        </p:spPr>
        <p:txBody>
          <a:bodyPr wrap="square" rtlCol="0">
            <a:spAutoFit/>
          </a:bodyPr>
          <a:lstStyle/>
          <a:p>
            <a:pPr algn="ctr"/>
            <a:r>
              <a:rPr lang="en-US" dirty="0" smtClean="0"/>
              <a:t>B</a:t>
            </a:r>
            <a:endParaRPr lang="en-US" dirty="0"/>
          </a:p>
        </p:txBody>
      </p:sp>
      <p:sp>
        <p:nvSpPr>
          <p:cNvPr id="16" name="Oval 15"/>
          <p:cNvSpPr/>
          <p:nvPr/>
        </p:nvSpPr>
        <p:spPr bwMode="auto">
          <a:xfrm>
            <a:off x="8130202" y="2999567"/>
            <a:ext cx="722305" cy="722305"/>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000" dirty="0" smtClean="0">
                <a:solidFill>
                  <a:srgbClr val="000000"/>
                </a:solidFill>
              </a:rPr>
              <a:t>C</a:t>
            </a:r>
            <a:endParaRPr lang="en-US" sz="2000" dirty="0">
              <a:solidFill>
                <a:srgbClr val="000000"/>
              </a:solidFill>
            </a:endParaRPr>
          </a:p>
        </p:txBody>
      </p:sp>
      <p:cxnSp>
        <p:nvCxnSpPr>
          <p:cNvPr id="17" name="Straight Arrow Connector 16"/>
          <p:cNvCxnSpPr>
            <a:endCxn id="8" idx="1"/>
          </p:cNvCxnSpPr>
          <p:nvPr/>
        </p:nvCxnSpPr>
        <p:spPr bwMode="auto">
          <a:xfrm flipV="1">
            <a:off x="5695506" y="3293844"/>
            <a:ext cx="1733487" cy="1321"/>
          </a:xfrm>
          <a:prstGeom prst="straightConnector1">
            <a:avLst/>
          </a:prstGeom>
          <a:ln w="38100" cmpd="sng">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3103481" y="2999567"/>
            <a:ext cx="539957" cy="400110"/>
          </a:xfrm>
          <a:prstGeom prst="rect">
            <a:avLst/>
          </a:prstGeom>
          <a:noFill/>
        </p:spPr>
        <p:txBody>
          <a:bodyPr wrap="none" rtlCol="0">
            <a:spAutoFit/>
          </a:bodyPr>
          <a:lstStyle/>
          <a:p>
            <a:r>
              <a:rPr lang="en-US" sz="2000" dirty="0">
                <a:solidFill>
                  <a:srgbClr val="000000"/>
                </a:solidFill>
                <a:latin typeface="Century Gothic"/>
                <a:cs typeface="Century Gothic"/>
              </a:rPr>
              <a:t>0.9</a:t>
            </a:r>
          </a:p>
        </p:txBody>
      </p:sp>
      <p:sp>
        <p:nvSpPr>
          <p:cNvPr id="31" name="TextBox 30"/>
          <p:cNvSpPr txBox="1"/>
          <p:nvPr/>
        </p:nvSpPr>
        <p:spPr>
          <a:xfrm>
            <a:off x="6553200" y="2868658"/>
            <a:ext cx="682098" cy="400110"/>
          </a:xfrm>
          <a:prstGeom prst="rect">
            <a:avLst/>
          </a:prstGeom>
          <a:noFill/>
        </p:spPr>
        <p:txBody>
          <a:bodyPr wrap="none" rtlCol="0">
            <a:spAutoFit/>
          </a:bodyPr>
          <a:lstStyle/>
          <a:p>
            <a:r>
              <a:rPr lang="en-US" sz="2000" dirty="0" smtClean="0">
                <a:solidFill>
                  <a:srgbClr val="000000"/>
                </a:solidFill>
                <a:latin typeface="Century Gothic"/>
                <a:cs typeface="Century Gothic"/>
              </a:rPr>
              <a:t>0.75</a:t>
            </a:r>
            <a:endParaRPr lang="en-US" sz="2000" dirty="0">
              <a:solidFill>
                <a:srgbClr val="000000"/>
              </a:solidFill>
              <a:latin typeface="Century Gothic"/>
              <a:cs typeface="Century Gothic"/>
            </a:endParaRPr>
          </a:p>
        </p:txBody>
      </p:sp>
      <p:sp>
        <p:nvSpPr>
          <p:cNvPr id="3" name="Slide Number Placeholder 2"/>
          <p:cNvSpPr>
            <a:spLocks noGrp="1"/>
          </p:cNvSpPr>
          <p:nvPr>
            <p:ph type="sldNum" sz="quarter" idx="12"/>
          </p:nvPr>
        </p:nvSpPr>
        <p:spPr/>
        <p:txBody>
          <a:bodyPr/>
          <a:lstStyle/>
          <a:p>
            <a:fld id="{A7E347E3-C33F-6F47-AC47-1BCADEE5EFCC}" type="slidenum">
              <a:rPr lang="en-US" smtClean="0"/>
              <a:t>64</a:t>
            </a:fld>
            <a:endParaRPr lang="en-US" dirty="0"/>
          </a:p>
        </p:txBody>
      </p:sp>
    </p:spTree>
    <p:extLst>
      <p:ext uri="{BB962C8B-B14F-4D97-AF65-F5344CB8AC3E}">
        <p14:creationId xmlns:p14="http://schemas.microsoft.com/office/powerpoint/2010/main" val="258239769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2"/>
          <a:stretch>
            <a:fillRect/>
          </a:stretch>
        </p:blipFill>
        <p:spPr>
          <a:xfrm>
            <a:off x="7428993" y="2689679"/>
            <a:ext cx="939452" cy="1208329"/>
          </a:xfrm>
          <a:prstGeom prst="rect">
            <a:avLst/>
          </a:prstGeom>
        </p:spPr>
      </p:pic>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smtClean="0">
                <a:solidFill>
                  <a:schemeClr val="bg1"/>
                </a:solidFill>
              </a:rPr>
              <a:t>Example</a:t>
            </a:r>
            <a:endParaRPr lang="en-US" sz="4000" dirty="0">
              <a:solidFill>
                <a:schemeClr val="bg1"/>
              </a:solidFill>
            </a:endParaRPr>
          </a:p>
        </p:txBody>
      </p:sp>
      <p:sp>
        <p:nvSpPr>
          <p:cNvPr id="9" name="Text Placeholder 8"/>
          <p:cNvSpPr>
            <a:spLocks noGrp="1"/>
          </p:cNvSpPr>
          <p:nvPr>
            <p:ph type="body" sz="quarter" idx="14"/>
          </p:nvPr>
        </p:nvSpPr>
        <p:spPr>
          <a:xfrm>
            <a:off x="0" y="6334780"/>
            <a:ext cx="9144000" cy="523220"/>
          </a:xfrm>
          <a:solidFill>
            <a:schemeClr val="accent1">
              <a:lumMod val="75000"/>
            </a:schemeClr>
          </a:solidFill>
        </p:spPr>
        <p:txBody>
          <a:bodyPr vert="horz" lIns="91440" tIns="45720" rIns="91440" bIns="45720" rtlCol="0">
            <a:spAutoFit/>
          </a:bodyPr>
          <a:lstStyle/>
          <a:p>
            <a:r>
              <a:rPr lang="en-US" dirty="0">
                <a:solidFill>
                  <a:schemeClr val="bg1"/>
                </a:solidFill>
                <a:latin typeface="Century Gothic"/>
                <a:cs typeface="Century Gothic"/>
              </a:rPr>
              <a:t>C shows B a fake passport</a:t>
            </a:r>
          </a:p>
        </p:txBody>
      </p:sp>
      <p:sp>
        <p:nvSpPr>
          <p:cNvPr id="7"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65</a:t>
            </a:fld>
            <a:endParaRPr lang="en-US" dirty="0"/>
          </a:p>
        </p:txBody>
      </p:sp>
      <p:grpSp>
        <p:nvGrpSpPr>
          <p:cNvPr id="12" name="Group 11"/>
          <p:cNvGrpSpPr/>
          <p:nvPr/>
        </p:nvGrpSpPr>
        <p:grpSpPr>
          <a:xfrm>
            <a:off x="522977" y="2226397"/>
            <a:ext cx="2476223" cy="2405207"/>
            <a:chOff x="301578" y="1172881"/>
            <a:chExt cx="2476223" cy="2405207"/>
          </a:xfrm>
        </p:grpSpPr>
        <p:sp>
          <p:nvSpPr>
            <p:cNvPr id="25" name="Donut 24"/>
            <p:cNvSpPr/>
            <p:nvPr/>
          </p:nvSpPr>
          <p:spPr bwMode="auto">
            <a:xfrm>
              <a:off x="372594" y="1172881"/>
              <a:ext cx="2405207" cy="2405207"/>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tx1"/>
                </a:solidFill>
              </a:endParaRPr>
            </a:p>
          </p:txBody>
        </p:sp>
        <p:sp>
          <p:nvSpPr>
            <p:cNvPr id="26" name="Donut 25"/>
            <p:cNvSpPr/>
            <p:nvPr/>
          </p:nvSpPr>
          <p:spPr bwMode="auto">
            <a:xfrm>
              <a:off x="688263" y="1488550"/>
              <a:ext cx="1773869" cy="1773869"/>
            </a:xfrm>
            <a:prstGeom prst="donut">
              <a:avLst>
                <a:gd name="adj" fmla="val 5272"/>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chemeClr val="tx1"/>
                </a:solidFill>
              </a:endParaRPr>
            </a:p>
          </p:txBody>
        </p:sp>
        <p:sp>
          <p:nvSpPr>
            <p:cNvPr id="27" name="Oval 26"/>
            <p:cNvSpPr/>
            <p:nvPr/>
          </p:nvSpPr>
          <p:spPr bwMode="auto">
            <a:xfrm>
              <a:off x="2263362" y="2240328"/>
              <a:ext cx="270315" cy="270314"/>
            </a:xfrm>
            <a:prstGeom prst="ellipse">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en-US" dirty="0">
                <a:solidFill>
                  <a:srgbClr val="000000"/>
                </a:solidFill>
              </a:endParaRPr>
            </a:p>
          </p:txBody>
        </p:sp>
        <p:sp>
          <p:nvSpPr>
            <p:cNvPr id="28" name="Oval 27"/>
            <p:cNvSpPr/>
            <p:nvPr/>
          </p:nvSpPr>
          <p:spPr bwMode="auto">
            <a:xfrm>
              <a:off x="301578" y="2191903"/>
              <a:ext cx="270315" cy="270315"/>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29" name="Oval 28"/>
            <p:cNvSpPr/>
            <p:nvPr/>
          </p:nvSpPr>
          <p:spPr bwMode="auto">
            <a:xfrm>
              <a:off x="1196820" y="2032570"/>
              <a:ext cx="685738" cy="685829"/>
            </a:xfrm>
            <a:prstGeom prst="ellipse">
              <a:avLst/>
            </a:prstGeom>
            <a:gradFill flip="none" rotWithShape="1">
              <a:gsLst>
                <a:gs pos="0">
                  <a:srgbClr val="484800"/>
                </a:gs>
                <a:gs pos="100000">
                  <a:srgbClr val="FFFF00"/>
                </a:gs>
              </a:gsLst>
              <a:path path="circle">
                <a:fillToRect l="100000" t="100000"/>
              </a:path>
              <a:tileRect r="-100000" b="-100000"/>
            </a:gradFill>
            <a:ln w="9525" cap="flat" cmpd="sng" algn="ctr">
              <a:solidFill>
                <a:srgbClr val="FFFF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smtClean="0">
                  <a:solidFill>
                    <a:srgbClr val="000000"/>
                  </a:solidFill>
                  <a:latin typeface="Century Gothic"/>
                  <a:cs typeface="Century Gothic"/>
                </a:rPr>
                <a:t>A</a:t>
              </a:r>
              <a:endParaRPr lang="en-US" sz="2000" dirty="0">
                <a:solidFill>
                  <a:srgbClr val="000000"/>
                </a:solidFill>
                <a:latin typeface="Century Gothic"/>
                <a:cs typeface="Century Gothic"/>
              </a:endParaRPr>
            </a:p>
          </p:txBody>
        </p:sp>
      </p:grpSp>
      <p:grpSp>
        <p:nvGrpSpPr>
          <p:cNvPr id="13" name="Group 12"/>
          <p:cNvGrpSpPr/>
          <p:nvPr/>
        </p:nvGrpSpPr>
        <p:grpSpPr>
          <a:xfrm>
            <a:off x="3691771" y="2224580"/>
            <a:ext cx="2405207" cy="2405207"/>
            <a:chOff x="3691771" y="1172881"/>
            <a:chExt cx="2405207" cy="2405207"/>
          </a:xfrm>
        </p:grpSpPr>
        <p:sp>
          <p:nvSpPr>
            <p:cNvPr id="18" name="Donut 17"/>
            <p:cNvSpPr>
              <a:spLocks noChangeAspect="1"/>
            </p:cNvSpPr>
            <p:nvPr/>
          </p:nvSpPr>
          <p:spPr bwMode="auto">
            <a:xfrm>
              <a:off x="4285977" y="1735404"/>
              <a:ext cx="1280160" cy="1280160"/>
            </a:xfrm>
            <a:prstGeom prst="donut">
              <a:avLst>
                <a:gd name="adj" fmla="val 5272"/>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chemeClr val="tx1"/>
                </a:solidFill>
              </a:endParaRPr>
            </a:p>
          </p:txBody>
        </p:sp>
        <p:sp>
          <p:nvSpPr>
            <p:cNvPr id="19" name="Oval 18"/>
            <p:cNvSpPr/>
            <p:nvPr/>
          </p:nvSpPr>
          <p:spPr bwMode="auto">
            <a:xfrm>
              <a:off x="4583188" y="2032570"/>
              <a:ext cx="685738" cy="685829"/>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r>
                <a:rPr lang="en-US" sz="2000" dirty="0" smtClean="0">
                  <a:solidFill>
                    <a:srgbClr val="000000"/>
                  </a:solidFill>
                  <a:latin typeface="Century Gothic"/>
                  <a:cs typeface="Century Gothic"/>
                </a:rPr>
                <a:t>B</a:t>
              </a:r>
              <a:endParaRPr lang="en-US" sz="2000" dirty="0">
                <a:solidFill>
                  <a:srgbClr val="000000"/>
                </a:solidFill>
                <a:latin typeface="Century Gothic"/>
                <a:cs typeface="Century Gothic"/>
              </a:endParaRPr>
            </a:p>
          </p:txBody>
        </p:sp>
        <p:grpSp>
          <p:nvGrpSpPr>
            <p:cNvPr id="20" name="Group 19"/>
            <p:cNvGrpSpPr/>
            <p:nvPr/>
          </p:nvGrpSpPr>
          <p:grpSpPr>
            <a:xfrm>
              <a:off x="3691771" y="1172881"/>
              <a:ext cx="2405207" cy="2405207"/>
              <a:chOff x="3691771" y="1172881"/>
              <a:chExt cx="2405207" cy="2405207"/>
            </a:xfrm>
          </p:grpSpPr>
          <p:sp>
            <p:nvSpPr>
              <p:cNvPr id="21" name="Donut 20"/>
              <p:cNvSpPr/>
              <p:nvPr/>
            </p:nvSpPr>
            <p:spPr bwMode="auto">
              <a:xfrm>
                <a:off x="3691771" y="1172881"/>
                <a:ext cx="2405207" cy="2405207"/>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tx1"/>
                  </a:solidFill>
                </a:endParaRPr>
              </a:p>
            </p:txBody>
          </p:sp>
          <p:sp>
            <p:nvSpPr>
              <p:cNvPr id="23" name="Oval 22"/>
              <p:cNvSpPr/>
              <p:nvPr/>
            </p:nvSpPr>
            <p:spPr bwMode="auto">
              <a:xfrm>
                <a:off x="5201735" y="3307773"/>
                <a:ext cx="270315" cy="270315"/>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24" name="Oval 23"/>
              <p:cNvSpPr/>
              <p:nvPr/>
            </p:nvSpPr>
            <p:spPr bwMode="auto">
              <a:xfrm>
                <a:off x="4380839" y="3307773"/>
                <a:ext cx="270315" cy="270315"/>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p>
            </p:txBody>
          </p:sp>
        </p:grpSp>
      </p:grpSp>
      <p:cxnSp>
        <p:nvCxnSpPr>
          <p:cNvPr id="14" name="Straight Arrow Connector 13"/>
          <p:cNvCxnSpPr>
            <a:stCxn id="27" idx="6"/>
            <a:endCxn id="19" idx="2"/>
          </p:cNvCxnSpPr>
          <p:nvPr/>
        </p:nvCxnSpPr>
        <p:spPr bwMode="auto">
          <a:xfrm flipV="1">
            <a:off x="2755076" y="3427184"/>
            <a:ext cx="1828112" cy="1817"/>
          </a:xfrm>
          <a:prstGeom prst="straightConnector1">
            <a:avLst/>
          </a:prstGeom>
          <a:ln w="38100" cmpd="sng">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394100" y="3252760"/>
            <a:ext cx="424588" cy="369332"/>
          </a:xfrm>
          <a:prstGeom prst="rect">
            <a:avLst/>
          </a:prstGeom>
          <a:noFill/>
        </p:spPr>
        <p:txBody>
          <a:bodyPr wrap="square" rtlCol="0">
            <a:spAutoFit/>
          </a:bodyPr>
          <a:lstStyle/>
          <a:p>
            <a:pPr algn="ctr"/>
            <a:r>
              <a:rPr lang="en-US" dirty="0" smtClean="0"/>
              <a:t>B</a:t>
            </a:r>
            <a:endParaRPr lang="en-US" dirty="0"/>
          </a:p>
        </p:txBody>
      </p:sp>
      <p:sp>
        <p:nvSpPr>
          <p:cNvPr id="16" name="Oval 15"/>
          <p:cNvSpPr/>
          <p:nvPr/>
        </p:nvSpPr>
        <p:spPr bwMode="auto">
          <a:xfrm>
            <a:off x="8130202" y="2999567"/>
            <a:ext cx="722305" cy="722305"/>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000" dirty="0" smtClean="0">
                <a:solidFill>
                  <a:srgbClr val="000000"/>
                </a:solidFill>
              </a:rPr>
              <a:t>C</a:t>
            </a:r>
            <a:endParaRPr lang="en-US" sz="2000" dirty="0">
              <a:solidFill>
                <a:srgbClr val="000000"/>
              </a:solidFill>
            </a:endParaRPr>
          </a:p>
        </p:txBody>
      </p:sp>
      <p:sp>
        <p:nvSpPr>
          <p:cNvPr id="30" name="TextBox 29"/>
          <p:cNvSpPr txBox="1"/>
          <p:nvPr/>
        </p:nvSpPr>
        <p:spPr>
          <a:xfrm>
            <a:off x="3103481" y="2999567"/>
            <a:ext cx="539957" cy="400110"/>
          </a:xfrm>
          <a:prstGeom prst="rect">
            <a:avLst/>
          </a:prstGeom>
          <a:noFill/>
        </p:spPr>
        <p:txBody>
          <a:bodyPr wrap="none" rtlCol="0">
            <a:spAutoFit/>
          </a:bodyPr>
          <a:lstStyle/>
          <a:p>
            <a:r>
              <a:rPr lang="en-US" sz="2000" dirty="0">
                <a:solidFill>
                  <a:srgbClr val="000000"/>
                </a:solidFill>
                <a:latin typeface="Century Gothic"/>
                <a:cs typeface="Century Gothic"/>
              </a:rPr>
              <a:t>0.9</a:t>
            </a:r>
          </a:p>
        </p:txBody>
      </p:sp>
      <p:sp>
        <p:nvSpPr>
          <p:cNvPr id="44" name="Oval 43"/>
          <p:cNvSpPr/>
          <p:nvPr/>
        </p:nvSpPr>
        <p:spPr bwMode="auto">
          <a:xfrm>
            <a:off x="5425191" y="3167112"/>
            <a:ext cx="270315" cy="270314"/>
          </a:xfrm>
          <a:prstGeom prst="ellipse">
            <a:avLst/>
          </a:prstGeom>
        </p:spPr>
        <p:style>
          <a:lnRef idx="1">
            <a:schemeClr val="accent2"/>
          </a:lnRef>
          <a:fillRef idx="3">
            <a:schemeClr val="accent2"/>
          </a:fillRef>
          <a:effectRef idx="2">
            <a:schemeClr val="accent2"/>
          </a:effectRef>
          <a:fontRef idx="minor">
            <a:schemeClr val="lt1"/>
          </a:fontRef>
        </p:style>
        <p:txBody>
          <a:bodyPr vert="wordArtVert" anchor="ctr" anchorCtr="0"/>
          <a:lstStyle/>
          <a:p>
            <a:pPr algn="ctr">
              <a:defRPr/>
            </a:pPr>
            <a:r>
              <a:rPr lang="en-US" sz="1100" dirty="0" smtClean="0">
                <a:solidFill>
                  <a:schemeClr val="tx1"/>
                </a:solidFill>
              </a:rPr>
              <a:t>C</a:t>
            </a:r>
            <a:endParaRPr lang="en-US" sz="1100" dirty="0">
              <a:solidFill>
                <a:schemeClr val="tx1"/>
              </a:solidFill>
            </a:endParaRPr>
          </a:p>
        </p:txBody>
      </p:sp>
      <p:grpSp>
        <p:nvGrpSpPr>
          <p:cNvPr id="3" name="Group 2"/>
          <p:cNvGrpSpPr/>
          <p:nvPr/>
        </p:nvGrpSpPr>
        <p:grpSpPr>
          <a:xfrm>
            <a:off x="5695506" y="2868658"/>
            <a:ext cx="1733487" cy="426507"/>
            <a:chOff x="5695506" y="2868658"/>
            <a:chExt cx="1733487" cy="426507"/>
          </a:xfrm>
        </p:grpSpPr>
        <p:sp>
          <p:nvSpPr>
            <p:cNvPr id="31" name="TextBox 30"/>
            <p:cNvSpPr txBox="1"/>
            <p:nvPr/>
          </p:nvSpPr>
          <p:spPr>
            <a:xfrm>
              <a:off x="6553200" y="2868658"/>
              <a:ext cx="682098" cy="400110"/>
            </a:xfrm>
            <a:prstGeom prst="rect">
              <a:avLst/>
            </a:prstGeom>
            <a:noFill/>
          </p:spPr>
          <p:txBody>
            <a:bodyPr wrap="none" rtlCol="0">
              <a:spAutoFit/>
            </a:bodyPr>
            <a:lstStyle/>
            <a:p>
              <a:r>
                <a:rPr lang="en-US" sz="2000" dirty="0" smtClean="0">
                  <a:solidFill>
                    <a:srgbClr val="000000"/>
                  </a:solidFill>
                  <a:latin typeface="Century Gothic"/>
                  <a:cs typeface="Century Gothic"/>
                </a:rPr>
                <a:t>0.75</a:t>
              </a:r>
              <a:endParaRPr lang="en-US" sz="2000" dirty="0">
                <a:solidFill>
                  <a:srgbClr val="000000"/>
                </a:solidFill>
                <a:latin typeface="Century Gothic"/>
                <a:cs typeface="Century Gothic"/>
              </a:endParaRPr>
            </a:p>
          </p:txBody>
        </p:sp>
        <p:cxnSp>
          <p:nvCxnSpPr>
            <p:cNvPr id="45" name="Straight Arrow Connector 44"/>
            <p:cNvCxnSpPr/>
            <p:nvPr/>
          </p:nvCxnSpPr>
          <p:spPr bwMode="auto">
            <a:xfrm flipV="1">
              <a:off x="5695506" y="3293844"/>
              <a:ext cx="1733487" cy="1321"/>
            </a:xfrm>
            <a:prstGeom prst="straightConnector1">
              <a:avLst/>
            </a:prstGeom>
            <a:ln w="38100" cmpd="sng">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grpSp>
      <p:sp>
        <p:nvSpPr>
          <p:cNvPr id="4" name="Slide Number Placeholder 3"/>
          <p:cNvSpPr>
            <a:spLocks noGrp="1"/>
          </p:cNvSpPr>
          <p:nvPr>
            <p:ph type="sldNum" sz="quarter" idx="12"/>
          </p:nvPr>
        </p:nvSpPr>
        <p:spPr/>
        <p:txBody>
          <a:bodyPr/>
          <a:lstStyle/>
          <a:p>
            <a:fld id="{A7E347E3-C33F-6F47-AC47-1BCADEE5EFCC}" type="slidenum">
              <a:rPr lang="en-US" smtClean="0"/>
              <a:t>65</a:t>
            </a:fld>
            <a:endParaRPr lang="en-US" dirty="0"/>
          </a:p>
        </p:txBody>
      </p:sp>
    </p:spTree>
    <p:extLst>
      <p:ext uri="{BB962C8B-B14F-4D97-AF65-F5344CB8AC3E}">
        <p14:creationId xmlns:p14="http://schemas.microsoft.com/office/powerpoint/2010/main" val="33642637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stretch>
            <a:fillRect/>
          </a:stretch>
        </p:blipFill>
        <p:spPr>
          <a:xfrm>
            <a:off x="7428993" y="2689679"/>
            <a:ext cx="939452" cy="1208329"/>
          </a:xfrm>
          <a:prstGeom prst="rect">
            <a:avLst/>
          </a:prstGeom>
        </p:spPr>
      </p:pic>
      <p:grpSp>
        <p:nvGrpSpPr>
          <p:cNvPr id="12" name="Group 11"/>
          <p:cNvGrpSpPr/>
          <p:nvPr/>
        </p:nvGrpSpPr>
        <p:grpSpPr>
          <a:xfrm>
            <a:off x="522977" y="2226397"/>
            <a:ext cx="2476223" cy="2405207"/>
            <a:chOff x="301578" y="1172881"/>
            <a:chExt cx="2476223" cy="2405207"/>
          </a:xfrm>
        </p:grpSpPr>
        <p:sp>
          <p:nvSpPr>
            <p:cNvPr id="25" name="Donut 24"/>
            <p:cNvSpPr/>
            <p:nvPr/>
          </p:nvSpPr>
          <p:spPr bwMode="auto">
            <a:xfrm>
              <a:off x="372594" y="1172881"/>
              <a:ext cx="2405207" cy="2405207"/>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tx1"/>
                </a:solidFill>
              </a:endParaRPr>
            </a:p>
          </p:txBody>
        </p:sp>
        <p:sp>
          <p:nvSpPr>
            <p:cNvPr id="26" name="Donut 25"/>
            <p:cNvSpPr/>
            <p:nvPr/>
          </p:nvSpPr>
          <p:spPr bwMode="auto">
            <a:xfrm>
              <a:off x="688263" y="1488550"/>
              <a:ext cx="1773869" cy="1773869"/>
            </a:xfrm>
            <a:prstGeom prst="donut">
              <a:avLst>
                <a:gd name="adj" fmla="val 5272"/>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chemeClr val="tx1"/>
                </a:solidFill>
              </a:endParaRPr>
            </a:p>
          </p:txBody>
        </p:sp>
        <p:sp>
          <p:nvSpPr>
            <p:cNvPr id="27" name="Oval 26"/>
            <p:cNvSpPr/>
            <p:nvPr/>
          </p:nvSpPr>
          <p:spPr bwMode="auto">
            <a:xfrm>
              <a:off x="2263362" y="2240328"/>
              <a:ext cx="270315" cy="270314"/>
            </a:xfrm>
            <a:prstGeom prst="ellipse">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en-US" dirty="0">
                <a:solidFill>
                  <a:srgbClr val="000000"/>
                </a:solidFill>
              </a:endParaRPr>
            </a:p>
          </p:txBody>
        </p:sp>
        <p:sp>
          <p:nvSpPr>
            <p:cNvPr id="28" name="Oval 27"/>
            <p:cNvSpPr/>
            <p:nvPr/>
          </p:nvSpPr>
          <p:spPr bwMode="auto">
            <a:xfrm>
              <a:off x="301578" y="2191903"/>
              <a:ext cx="270315" cy="270315"/>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29" name="Oval 28"/>
            <p:cNvSpPr/>
            <p:nvPr/>
          </p:nvSpPr>
          <p:spPr bwMode="auto">
            <a:xfrm>
              <a:off x="1196820" y="2032570"/>
              <a:ext cx="685738" cy="685829"/>
            </a:xfrm>
            <a:prstGeom prst="ellipse">
              <a:avLst/>
            </a:prstGeom>
            <a:gradFill flip="none" rotWithShape="1">
              <a:gsLst>
                <a:gs pos="0">
                  <a:srgbClr val="484800"/>
                </a:gs>
                <a:gs pos="100000">
                  <a:srgbClr val="FFFF00"/>
                </a:gs>
              </a:gsLst>
              <a:path path="circle">
                <a:fillToRect l="100000" t="100000"/>
              </a:path>
              <a:tileRect r="-100000" b="-100000"/>
            </a:gradFill>
            <a:ln w="9525" cap="flat" cmpd="sng" algn="ctr">
              <a:solidFill>
                <a:srgbClr val="FFFF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smtClean="0">
                  <a:solidFill>
                    <a:srgbClr val="000000"/>
                  </a:solidFill>
                  <a:latin typeface="Century Gothic"/>
                  <a:cs typeface="Century Gothic"/>
                </a:rPr>
                <a:t>A</a:t>
              </a:r>
              <a:endParaRPr lang="en-US" sz="2000" dirty="0">
                <a:solidFill>
                  <a:srgbClr val="000000"/>
                </a:solidFill>
                <a:latin typeface="Century Gothic"/>
                <a:cs typeface="Century Gothic"/>
              </a:endParaRPr>
            </a:p>
          </p:txBody>
        </p:sp>
      </p:grpSp>
      <p:grpSp>
        <p:nvGrpSpPr>
          <p:cNvPr id="13" name="Group 12"/>
          <p:cNvGrpSpPr/>
          <p:nvPr/>
        </p:nvGrpSpPr>
        <p:grpSpPr>
          <a:xfrm>
            <a:off x="3691771" y="2226397"/>
            <a:ext cx="2405207" cy="2405207"/>
            <a:chOff x="3691771" y="1172881"/>
            <a:chExt cx="2405207" cy="2405207"/>
          </a:xfrm>
        </p:grpSpPr>
        <p:sp>
          <p:nvSpPr>
            <p:cNvPr id="18" name="Donut 17"/>
            <p:cNvSpPr>
              <a:spLocks noChangeAspect="1"/>
            </p:cNvSpPr>
            <p:nvPr/>
          </p:nvSpPr>
          <p:spPr bwMode="auto">
            <a:xfrm>
              <a:off x="4285977" y="1735404"/>
              <a:ext cx="1280160" cy="1280160"/>
            </a:xfrm>
            <a:prstGeom prst="donut">
              <a:avLst>
                <a:gd name="adj" fmla="val 5272"/>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chemeClr val="tx1"/>
                </a:solidFill>
              </a:endParaRPr>
            </a:p>
          </p:txBody>
        </p:sp>
        <p:sp>
          <p:nvSpPr>
            <p:cNvPr id="19" name="Oval 18"/>
            <p:cNvSpPr/>
            <p:nvPr/>
          </p:nvSpPr>
          <p:spPr bwMode="auto">
            <a:xfrm>
              <a:off x="4583188" y="2032570"/>
              <a:ext cx="685738" cy="685829"/>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r>
                <a:rPr lang="en-US" sz="2000" dirty="0" smtClean="0">
                  <a:solidFill>
                    <a:srgbClr val="000000"/>
                  </a:solidFill>
                  <a:latin typeface="Century Gothic"/>
                  <a:cs typeface="Century Gothic"/>
                </a:rPr>
                <a:t>B</a:t>
              </a:r>
              <a:endParaRPr lang="en-US" sz="2000" dirty="0">
                <a:solidFill>
                  <a:srgbClr val="000000"/>
                </a:solidFill>
                <a:latin typeface="Century Gothic"/>
                <a:cs typeface="Century Gothic"/>
              </a:endParaRPr>
            </a:p>
          </p:txBody>
        </p:sp>
        <p:grpSp>
          <p:nvGrpSpPr>
            <p:cNvPr id="20" name="Group 19"/>
            <p:cNvGrpSpPr/>
            <p:nvPr/>
          </p:nvGrpSpPr>
          <p:grpSpPr>
            <a:xfrm>
              <a:off x="3691771" y="1172881"/>
              <a:ext cx="2405207" cy="2405207"/>
              <a:chOff x="3691771" y="1172881"/>
              <a:chExt cx="2405207" cy="2405207"/>
            </a:xfrm>
          </p:grpSpPr>
          <p:sp>
            <p:nvSpPr>
              <p:cNvPr id="21" name="Donut 20"/>
              <p:cNvSpPr/>
              <p:nvPr/>
            </p:nvSpPr>
            <p:spPr bwMode="auto">
              <a:xfrm>
                <a:off x="3691771" y="1172881"/>
                <a:ext cx="2405207" cy="2405207"/>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tx1"/>
                  </a:solidFill>
                </a:endParaRPr>
              </a:p>
            </p:txBody>
          </p:sp>
          <p:sp>
            <p:nvSpPr>
              <p:cNvPr id="23" name="Oval 22"/>
              <p:cNvSpPr/>
              <p:nvPr/>
            </p:nvSpPr>
            <p:spPr bwMode="auto">
              <a:xfrm>
                <a:off x="5201735" y="3307773"/>
                <a:ext cx="270315" cy="270315"/>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24" name="Oval 23"/>
              <p:cNvSpPr/>
              <p:nvPr/>
            </p:nvSpPr>
            <p:spPr bwMode="auto">
              <a:xfrm>
                <a:off x="4380839" y="3307773"/>
                <a:ext cx="270315" cy="270315"/>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p>
            </p:txBody>
          </p:sp>
        </p:grpSp>
      </p:grpSp>
      <p:cxnSp>
        <p:nvCxnSpPr>
          <p:cNvPr id="14" name="Straight Arrow Connector 13"/>
          <p:cNvCxnSpPr>
            <a:stCxn id="27" idx="6"/>
            <a:endCxn id="19" idx="2"/>
          </p:cNvCxnSpPr>
          <p:nvPr/>
        </p:nvCxnSpPr>
        <p:spPr bwMode="auto">
          <a:xfrm>
            <a:off x="2755076" y="3429001"/>
            <a:ext cx="1828112" cy="0"/>
          </a:xfrm>
          <a:prstGeom prst="straightConnector1">
            <a:avLst/>
          </a:prstGeom>
          <a:ln w="38100" cmpd="sng">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394100" y="3252760"/>
            <a:ext cx="424588" cy="369332"/>
          </a:xfrm>
          <a:prstGeom prst="rect">
            <a:avLst/>
          </a:prstGeom>
          <a:noFill/>
        </p:spPr>
        <p:txBody>
          <a:bodyPr wrap="square" rtlCol="0">
            <a:spAutoFit/>
          </a:bodyPr>
          <a:lstStyle/>
          <a:p>
            <a:pPr algn="ctr"/>
            <a:r>
              <a:rPr lang="en-US" dirty="0" smtClean="0"/>
              <a:t>B</a:t>
            </a:r>
            <a:endParaRPr lang="en-US" dirty="0"/>
          </a:p>
        </p:txBody>
      </p:sp>
      <p:sp>
        <p:nvSpPr>
          <p:cNvPr id="16" name="Oval 15"/>
          <p:cNvSpPr/>
          <p:nvPr/>
        </p:nvSpPr>
        <p:spPr bwMode="auto">
          <a:xfrm>
            <a:off x="8130202" y="2999567"/>
            <a:ext cx="722305" cy="722305"/>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000" dirty="0" smtClean="0">
                <a:solidFill>
                  <a:srgbClr val="000000"/>
                </a:solidFill>
              </a:rPr>
              <a:t>C</a:t>
            </a:r>
            <a:endParaRPr lang="en-US" sz="2000" dirty="0">
              <a:solidFill>
                <a:srgbClr val="000000"/>
              </a:solidFill>
            </a:endParaRPr>
          </a:p>
        </p:txBody>
      </p:sp>
      <p:sp>
        <p:nvSpPr>
          <p:cNvPr id="30" name="TextBox 29"/>
          <p:cNvSpPr txBox="1"/>
          <p:nvPr/>
        </p:nvSpPr>
        <p:spPr>
          <a:xfrm>
            <a:off x="3103481" y="2999567"/>
            <a:ext cx="539957" cy="400110"/>
          </a:xfrm>
          <a:prstGeom prst="rect">
            <a:avLst/>
          </a:prstGeom>
          <a:noFill/>
        </p:spPr>
        <p:txBody>
          <a:bodyPr wrap="none" rtlCol="0">
            <a:spAutoFit/>
          </a:bodyPr>
          <a:lstStyle/>
          <a:p>
            <a:r>
              <a:rPr lang="en-US" sz="2000" dirty="0">
                <a:solidFill>
                  <a:srgbClr val="000000"/>
                </a:solidFill>
                <a:latin typeface="Century Gothic"/>
                <a:cs typeface="Century Gothic"/>
              </a:rPr>
              <a:t>0.9</a:t>
            </a:r>
          </a:p>
        </p:txBody>
      </p:sp>
      <p:sp>
        <p:nvSpPr>
          <p:cNvPr id="44" name="Oval 43"/>
          <p:cNvSpPr/>
          <p:nvPr/>
        </p:nvSpPr>
        <p:spPr bwMode="auto">
          <a:xfrm>
            <a:off x="5425191" y="3167112"/>
            <a:ext cx="270315" cy="270314"/>
          </a:xfrm>
          <a:prstGeom prst="ellipse">
            <a:avLst/>
          </a:prstGeom>
        </p:spPr>
        <p:style>
          <a:lnRef idx="1">
            <a:schemeClr val="accent2"/>
          </a:lnRef>
          <a:fillRef idx="3">
            <a:schemeClr val="accent2"/>
          </a:fillRef>
          <a:effectRef idx="2">
            <a:schemeClr val="accent2"/>
          </a:effectRef>
          <a:fontRef idx="minor">
            <a:schemeClr val="lt1"/>
          </a:fontRef>
        </p:style>
        <p:txBody>
          <a:bodyPr vert="wordArtVert" anchor="ctr" anchorCtr="0"/>
          <a:lstStyle/>
          <a:p>
            <a:pPr algn="ctr">
              <a:defRPr/>
            </a:pPr>
            <a:r>
              <a:rPr lang="en-US" sz="1100" dirty="0" smtClean="0">
                <a:solidFill>
                  <a:schemeClr val="tx1"/>
                </a:solidFill>
              </a:rPr>
              <a:t>C</a:t>
            </a:r>
            <a:endParaRPr lang="en-US" sz="1100" dirty="0">
              <a:solidFill>
                <a:schemeClr val="tx1"/>
              </a:solidFill>
            </a:endParaRPr>
          </a:p>
        </p:txBody>
      </p:sp>
      <p:grpSp>
        <p:nvGrpSpPr>
          <p:cNvPr id="4" name="Group 3"/>
          <p:cNvGrpSpPr/>
          <p:nvPr/>
        </p:nvGrpSpPr>
        <p:grpSpPr>
          <a:xfrm>
            <a:off x="6160343" y="2868658"/>
            <a:ext cx="1268650" cy="434133"/>
            <a:chOff x="6160343" y="2868658"/>
            <a:chExt cx="1268650" cy="434133"/>
          </a:xfrm>
        </p:grpSpPr>
        <p:sp>
          <p:nvSpPr>
            <p:cNvPr id="31" name="TextBox 30"/>
            <p:cNvSpPr txBox="1"/>
            <p:nvPr/>
          </p:nvSpPr>
          <p:spPr>
            <a:xfrm>
              <a:off x="6553200" y="2868658"/>
              <a:ext cx="539957" cy="400110"/>
            </a:xfrm>
            <a:prstGeom prst="rect">
              <a:avLst/>
            </a:prstGeom>
            <a:noFill/>
          </p:spPr>
          <p:txBody>
            <a:bodyPr wrap="none" rtlCol="0">
              <a:spAutoFit/>
            </a:bodyPr>
            <a:lstStyle/>
            <a:p>
              <a:r>
                <a:rPr lang="en-US" sz="2000" dirty="0" smtClean="0">
                  <a:solidFill>
                    <a:srgbClr val="000000"/>
                  </a:solidFill>
                  <a:latin typeface="Century Gothic"/>
                  <a:cs typeface="Century Gothic"/>
                </a:rPr>
                <a:t>0.1</a:t>
              </a:r>
              <a:endParaRPr lang="en-US" sz="2000" dirty="0">
                <a:solidFill>
                  <a:srgbClr val="000000"/>
                </a:solidFill>
                <a:latin typeface="Century Gothic"/>
                <a:cs typeface="Century Gothic"/>
              </a:endParaRPr>
            </a:p>
          </p:txBody>
        </p:sp>
        <p:cxnSp>
          <p:nvCxnSpPr>
            <p:cNvPr id="17" name="Straight Arrow Connector 16"/>
            <p:cNvCxnSpPr/>
            <p:nvPr/>
          </p:nvCxnSpPr>
          <p:spPr bwMode="auto">
            <a:xfrm flipV="1">
              <a:off x="6160343" y="3301470"/>
              <a:ext cx="1268650" cy="1321"/>
            </a:xfrm>
            <a:prstGeom prst="straightConnector1">
              <a:avLst/>
            </a:prstGeom>
            <a:ln w="38100" cmpd="sng">
              <a:solidFill>
                <a:srgbClr val="FF0000"/>
              </a:solidFill>
              <a:prstDash val="dash"/>
              <a:headEnd type="none"/>
              <a:tailEnd type="none"/>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smtClean="0">
                <a:solidFill>
                  <a:schemeClr val="bg1"/>
                </a:solidFill>
              </a:rPr>
              <a:t>Example</a:t>
            </a:r>
            <a:endParaRPr lang="en-US" sz="4000" dirty="0">
              <a:solidFill>
                <a:schemeClr val="bg1"/>
              </a:solidFill>
            </a:endParaRPr>
          </a:p>
        </p:txBody>
      </p:sp>
      <p:sp>
        <p:nvSpPr>
          <p:cNvPr id="9" name="Text Placeholder 8"/>
          <p:cNvSpPr>
            <a:spLocks noGrp="1"/>
          </p:cNvSpPr>
          <p:nvPr>
            <p:ph type="body" sz="quarter" idx="14"/>
          </p:nvPr>
        </p:nvSpPr>
        <p:spPr>
          <a:xfrm>
            <a:off x="0" y="5903893"/>
            <a:ext cx="9144000" cy="954107"/>
          </a:xfrm>
          <a:solidFill>
            <a:schemeClr val="accent1">
              <a:lumMod val="75000"/>
            </a:schemeClr>
          </a:solidFill>
        </p:spPr>
        <p:txBody>
          <a:bodyPr vert="horz" lIns="91440" tIns="45720" rIns="91440" bIns="45720" rtlCol="0">
            <a:spAutoFit/>
          </a:bodyPr>
          <a:lstStyle/>
          <a:p>
            <a:r>
              <a:rPr lang="en-US" dirty="0" smtClean="0">
                <a:solidFill>
                  <a:schemeClr val="bg1"/>
                </a:solidFill>
                <a:latin typeface="Century Gothic"/>
                <a:cs typeface="Century Gothic"/>
              </a:rPr>
              <a:t>If B detects it, B reduces its trust in passports shown by C, possibly rendering them untrusted</a:t>
            </a:r>
            <a:endParaRPr lang="en-US" dirty="0">
              <a:solidFill>
                <a:schemeClr val="bg1"/>
              </a:solidFill>
              <a:latin typeface="Century Gothic"/>
              <a:cs typeface="Century Gothic"/>
            </a:endParaRPr>
          </a:p>
        </p:txBody>
      </p:sp>
      <p:sp>
        <p:nvSpPr>
          <p:cNvPr id="7"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66</a:t>
            </a:fld>
            <a:endParaRPr lang="en-US" dirty="0"/>
          </a:p>
        </p:txBody>
      </p:sp>
      <p:grpSp>
        <p:nvGrpSpPr>
          <p:cNvPr id="47" name="Group 46"/>
          <p:cNvGrpSpPr/>
          <p:nvPr/>
        </p:nvGrpSpPr>
        <p:grpSpPr>
          <a:xfrm>
            <a:off x="5695506" y="2876284"/>
            <a:ext cx="1733487" cy="426507"/>
            <a:chOff x="5695506" y="2868658"/>
            <a:chExt cx="1733487" cy="426507"/>
          </a:xfrm>
        </p:grpSpPr>
        <p:sp>
          <p:nvSpPr>
            <p:cNvPr id="48" name="TextBox 47"/>
            <p:cNvSpPr txBox="1"/>
            <p:nvPr/>
          </p:nvSpPr>
          <p:spPr>
            <a:xfrm>
              <a:off x="6553200" y="2868658"/>
              <a:ext cx="682098" cy="400110"/>
            </a:xfrm>
            <a:prstGeom prst="rect">
              <a:avLst/>
            </a:prstGeom>
            <a:noFill/>
          </p:spPr>
          <p:txBody>
            <a:bodyPr wrap="none" rtlCol="0">
              <a:spAutoFit/>
            </a:bodyPr>
            <a:lstStyle/>
            <a:p>
              <a:r>
                <a:rPr lang="en-US" sz="2000" dirty="0" smtClean="0">
                  <a:solidFill>
                    <a:srgbClr val="000000"/>
                  </a:solidFill>
                  <a:latin typeface="Century Gothic"/>
                  <a:cs typeface="Century Gothic"/>
                </a:rPr>
                <a:t>0.75</a:t>
              </a:r>
              <a:endParaRPr lang="en-US" sz="2000" dirty="0">
                <a:solidFill>
                  <a:srgbClr val="000000"/>
                </a:solidFill>
                <a:latin typeface="Century Gothic"/>
                <a:cs typeface="Century Gothic"/>
              </a:endParaRPr>
            </a:p>
          </p:txBody>
        </p:sp>
        <p:cxnSp>
          <p:nvCxnSpPr>
            <p:cNvPr id="49" name="Straight Arrow Connector 48"/>
            <p:cNvCxnSpPr/>
            <p:nvPr/>
          </p:nvCxnSpPr>
          <p:spPr bwMode="auto">
            <a:xfrm flipV="1">
              <a:off x="5695506" y="3293844"/>
              <a:ext cx="1733487" cy="1321"/>
            </a:xfrm>
            <a:prstGeom prst="straightConnector1">
              <a:avLst/>
            </a:prstGeom>
            <a:ln w="38100" cmpd="sng">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grpSp>
      <p:sp>
        <p:nvSpPr>
          <p:cNvPr id="3" name="Slide Number Placeholder 2"/>
          <p:cNvSpPr>
            <a:spLocks noGrp="1"/>
          </p:cNvSpPr>
          <p:nvPr>
            <p:ph type="sldNum" sz="quarter" idx="12"/>
          </p:nvPr>
        </p:nvSpPr>
        <p:spPr/>
        <p:txBody>
          <a:bodyPr/>
          <a:lstStyle/>
          <a:p>
            <a:fld id="{A7E347E3-C33F-6F47-AC47-1BCADEE5EFCC}" type="slidenum">
              <a:rPr lang="en-US" smtClean="0"/>
              <a:t>66</a:t>
            </a:fld>
            <a:endParaRPr lang="en-US" dirty="0"/>
          </a:p>
        </p:txBody>
      </p:sp>
    </p:spTree>
    <p:extLst>
      <p:ext uri="{BB962C8B-B14F-4D97-AF65-F5344CB8AC3E}">
        <p14:creationId xmlns:p14="http://schemas.microsoft.com/office/powerpoint/2010/main" val="33138852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105 0.00069 L 0.0505 0.00069 " pathEditMode="relative" rAng="0" ptsTypes="AA">
                                      <p:cBhvr>
                                        <p:cTn id="6" dur="2000" fill="hold"/>
                                        <p:tgtEl>
                                          <p:spTgt spid="44"/>
                                        </p:tgtEl>
                                        <p:attrNameLst>
                                          <p:attrName>ppt_x</p:attrName>
                                          <p:attrName>ppt_y</p:attrName>
                                        </p:attrNameLst>
                                      </p:cBhvr>
                                      <p:rCtr x="2569" y="0"/>
                                    </p:animMotion>
                                  </p:childTnLst>
                                </p:cTn>
                              </p:par>
                              <p:par>
                                <p:cTn id="7" presetID="10" presetClass="exit" presetSubtype="0" fill="hold" nodeType="withEffect">
                                  <p:stCondLst>
                                    <p:cond delay="0"/>
                                  </p:stCondLst>
                                  <p:childTnLst>
                                    <p:animEffect transition="out" filter="fade">
                                      <p:cBhvr>
                                        <p:cTn id="8" dur="500"/>
                                        <p:tgtEl>
                                          <p:spTgt spid="47"/>
                                        </p:tgtEl>
                                      </p:cBhvr>
                                    </p:animEffect>
                                    <p:set>
                                      <p:cBhvr>
                                        <p:cTn id="9" dur="1" fill="hold">
                                          <p:stCondLst>
                                            <p:cond delay="499"/>
                                          </p:stCondLst>
                                        </p:cTn>
                                        <p:tgtEl>
                                          <p:spTgt spid="47"/>
                                        </p:tgtEl>
                                        <p:attrNameLst>
                                          <p:attrName>style.visibility</p:attrName>
                                        </p:attrNameLst>
                                      </p:cBhvr>
                                      <p:to>
                                        <p:strVal val="hidden"/>
                                      </p:to>
                                    </p:se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smtClean="0">
                <a:solidFill>
                  <a:schemeClr val="bg1"/>
                </a:solidFill>
              </a:rPr>
              <a:t>Example</a:t>
            </a:r>
            <a:endParaRPr lang="en-US" sz="4000" dirty="0">
              <a:solidFill>
                <a:schemeClr val="bg1"/>
              </a:solidFill>
            </a:endParaRPr>
          </a:p>
        </p:txBody>
      </p:sp>
      <p:sp>
        <p:nvSpPr>
          <p:cNvPr id="9" name="Text Placeholder 8"/>
          <p:cNvSpPr>
            <a:spLocks noGrp="1"/>
          </p:cNvSpPr>
          <p:nvPr>
            <p:ph type="body" sz="quarter" idx="14"/>
          </p:nvPr>
        </p:nvSpPr>
        <p:spPr>
          <a:xfrm>
            <a:off x="0" y="5903893"/>
            <a:ext cx="9144000" cy="954107"/>
          </a:xfrm>
          <a:solidFill>
            <a:schemeClr val="accent1">
              <a:lumMod val="75000"/>
            </a:schemeClr>
          </a:solidFill>
        </p:spPr>
        <p:txBody>
          <a:bodyPr vert="horz" lIns="91440" tIns="45720" rIns="91440" bIns="45720" rtlCol="0">
            <a:spAutoFit/>
          </a:bodyPr>
          <a:lstStyle/>
          <a:p>
            <a:r>
              <a:rPr lang="en-US" dirty="0" smtClean="0">
                <a:solidFill>
                  <a:schemeClr val="bg1"/>
                </a:solidFill>
                <a:latin typeface="Century Gothic"/>
                <a:cs typeface="Century Gothic"/>
              </a:rPr>
              <a:t>A no longer has a path to C, so C’s passport is untrusted by A</a:t>
            </a:r>
            <a:endParaRPr lang="en-US" dirty="0">
              <a:solidFill>
                <a:schemeClr val="bg1"/>
              </a:solidFill>
              <a:latin typeface="Century Gothic"/>
              <a:cs typeface="Century Gothic"/>
            </a:endParaRPr>
          </a:p>
        </p:txBody>
      </p:sp>
      <p:sp>
        <p:nvSpPr>
          <p:cNvPr id="7"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67</a:t>
            </a:fld>
            <a:endParaRPr lang="en-US" dirty="0"/>
          </a:p>
        </p:txBody>
      </p:sp>
      <p:grpSp>
        <p:nvGrpSpPr>
          <p:cNvPr id="12" name="Group 11"/>
          <p:cNvGrpSpPr/>
          <p:nvPr/>
        </p:nvGrpSpPr>
        <p:grpSpPr>
          <a:xfrm>
            <a:off x="522977" y="2226397"/>
            <a:ext cx="2476223" cy="2405207"/>
            <a:chOff x="301578" y="1172881"/>
            <a:chExt cx="2476223" cy="2405207"/>
          </a:xfrm>
        </p:grpSpPr>
        <p:sp>
          <p:nvSpPr>
            <p:cNvPr id="25" name="Donut 24"/>
            <p:cNvSpPr/>
            <p:nvPr/>
          </p:nvSpPr>
          <p:spPr bwMode="auto">
            <a:xfrm>
              <a:off x="372594" y="1172881"/>
              <a:ext cx="2405207" cy="2405207"/>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tx1"/>
                </a:solidFill>
              </a:endParaRPr>
            </a:p>
          </p:txBody>
        </p:sp>
        <p:sp>
          <p:nvSpPr>
            <p:cNvPr id="26" name="Donut 25"/>
            <p:cNvSpPr/>
            <p:nvPr/>
          </p:nvSpPr>
          <p:spPr bwMode="auto">
            <a:xfrm>
              <a:off x="688263" y="1488550"/>
              <a:ext cx="1773869" cy="1773869"/>
            </a:xfrm>
            <a:prstGeom prst="donut">
              <a:avLst>
                <a:gd name="adj" fmla="val 5272"/>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chemeClr val="tx1"/>
                </a:solidFill>
              </a:endParaRPr>
            </a:p>
          </p:txBody>
        </p:sp>
        <p:sp>
          <p:nvSpPr>
            <p:cNvPr id="27" name="Oval 26"/>
            <p:cNvSpPr/>
            <p:nvPr/>
          </p:nvSpPr>
          <p:spPr bwMode="auto">
            <a:xfrm>
              <a:off x="2263362" y="2240328"/>
              <a:ext cx="270315" cy="270314"/>
            </a:xfrm>
            <a:prstGeom prst="ellipse">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en-US" dirty="0">
                <a:solidFill>
                  <a:srgbClr val="000000"/>
                </a:solidFill>
              </a:endParaRPr>
            </a:p>
          </p:txBody>
        </p:sp>
        <p:sp>
          <p:nvSpPr>
            <p:cNvPr id="28" name="Oval 27"/>
            <p:cNvSpPr/>
            <p:nvPr/>
          </p:nvSpPr>
          <p:spPr bwMode="auto">
            <a:xfrm>
              <a:off x="301578" y="2191903"/>
              <a:ext cx="270315" cy="270315"/>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29" name="Oval 28"/>
            <p:cNvSpPr/>
            <p:nvPr/>
          </p:nvSpPr>
          <p:spPr bwMode="auto">
            <a:xfrm>
              <a:off x="1196820" y="2032570"/>
              <a:ext cx="685738" cy="685829"/>
            </a:xfrm>
            <a:prstGeom prst="ellipse">
              <a:avLst/>
            </a:prstGeom>
            <a:gradFill flip="none" rotWithShape="1">
              <a:gsLst>
                <a:gs pos="0">
                  <a:srgbClr val="484800"/>
                </a:gs>
                <a:gs pos="100000">
                  <a:srgbClr val="FFFF00"/>
                </a:gs>
              </a:gsLst>
              <a:path path="circle">
                <a:fillToRect l="100000" t="100000"/>
              </a:path>
              <a:tileRect r="-100000" b="-100000"/>
            </a:gradFill>
            <a:ln w="9525" cap="flat" cmpd="sng" algn="ctr">
              <a:solidFill>
                <a:srgbClr val="FFFF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smtClean="0">
                  <a:solidFill>
                    <a:srgbClr val="000000"/>
                  </a:solidFill>
                  <a:latin typeface="Century Gothic"/>
                  <a:cs typeface="Century Gothic"/>
                </a:rPr>
                <a:t>A</a:t>
              </a:r>
              <a:endParaRPr lang="en-US" sz="2000" dirty="0">
                <a:solidFill>
                  <a:srgbClr val="000000"/>
                </a:solidFill>
                <a:latin typeface="Century Gothic"/>
                <a:cs typeface="Century Gothic"/>
              </a:endParaRPr>
            </a:p>
          </p:txBody>
        </p:sp>
      </p:grpSp>
      <p:sp>
        <p:nvSpPr>
          <p:cNvPr id="15" name="TextBox 14"/>
          <p:cNvSpPr txBox="1"/>
          <p:nvPr/>
        </p:nvSpPr>
        <p:spPr>
          <a:xfrm>
            <a:off x="2394100" y="3252760"/>
            <a:ext cx="424588" cy="369332"/>
          </a:xfrm>
          <a:prstGeom prst="rect">
            <a:avLst/>
          </a:prstGeom>
          <a:noFill/>
        </p:spPr>
        <p:txBody>
          <a:bodyPr wrap="square" rtlCol="0">
            <a:spAutoFit/>
          </a:bodyPr>
          <a:lstStyle/>
          <a:p>
            <a:pPr algn="ctr"/>
            <a:r>
              <a:rPr lang="en-US" dirty="0" smtClean="0"/>
              <a:t>B</a:t>
            </a:r>
            <a:endParaRPr lang="en-US" dirty="0"/>
          </a:p>
        </p:txBody>
      </p:sp>
      <p:sp>
        <p:nvSpPr>
          <p:cNvPr id="30" name="TextBox 29"/>
          <p:cNvSpPr txBox="1"/>
          <p:nvPr/>
        </p:nvSpPr>
        <p:spPr>
          <a:xfrm>
            <a:off x="3103481" y="2999567"/>
            <a:ext cx="539957" cy="400110"/>
          </a:xfrm>
          <a:prstGeom prst="rect">
            <a:avLst/>
          </a:prstGeom>
          <a:noFill/>
        </p:spPr>
        <p:txBody>
          <a:bodyPr wrap="none" rtlCol="0">
            <a:spAutoFit/>
          </a:bodyPr>
          <a:lstStyle/>
          <a:p>
            <a:r>
              <a:rPr lang="en-US" sz="2000" dirty="0">
                <a:solidFill>
                  <a:srgbClr val="000000"/>
                </a:solidFill>
                <a:latin typeface="Century Gothic"/>
                <a:cs typeface="Century Gothic"/>
              </a:rPr>
              <a:t>0.9</a:t>
            </a:r>
          </a:p>
        </p:txBody>
      </p:sp>
      <p:pic>
        <p:nvPicPr>
          <p:cNvPr id="33" name="Picture 32"/>
          <p:cNvPicPr>
            <a:picLocks noChangeAspect="1"/>
          </p:cNvPicPr>
          <p:nvPr/>
        </p:nvPicPr>
        <p:blipFill>
          <a:blip r:embed="rId2"/>
          <a:stretch>
            <a:fillRect/>
          </a:stretch>
        </p:blipFill>
        <p:spPr>
          <a:xfrm>
            <a:off x="7428993" y="2689679"/>
            <a:ext cx="939452" cy="1208329"/>
          </a:xfrm>
          <a:prstGeom prst="rect">
            <a:avLst/>
          </a:prstGeom>
        </p:spPr>
      </p:pic>
      <p:grpSp>
        <p:nvGrpSpPr>
          <p:cNvPr id="34" name="Group 33"/>
          <p:cNvGrpSpPr/>
          <p:nvPr/>
        </p:nvGrpSpPr>
        <p:grpSpPr>
          <a:xfrm>
            <a:off x="3691771" y="2236639"/>
            <a:ext cx="2405207" cy="2405207"/>
            <a:chOff x="3691771" y="1172881"/>
            <a:chExt cx="2405207" cy="2405207"/>
          </a:xfrm>
        </p:grpSpPr>
        <p:sp>
          <p:nvSpPr>
            <p:cNvPr id="35" name="Donut 34"/>
            <p:cNvSpPr>
              <a:spLocks noChangeAspect="1"/>
            </p:cNvSpPr>
            <p:nvPr/>
          </p:nvSpPr>
          <p:spPr bwMode="auto">
            <a:xfrm>
              <a:off x="4285977" y="1735404"/>
              <a:ext cx="1280160" cy="1280160"/>
            </a:xfrm>
            <a:prstGeom prst="donut">
              <a:avLst>
                <a:gd name="adj" fmla="val 5272"/>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chemeClr val="tx1"/>
                </a:solidFill>
              </a:endParaRPr>
            </a:p>
          </p:txBody>
        </p:sp>
        <p:sp>
          <p:nvSpPr>
            <p:cNvPr id="36" name="Oval 35"/>
            <p:cNvSpPr/>
            <p:nvPr/>
          </p:nvSpPr>
          <p:spPr bwMode="auto">
            <a:xfrm>
              <a:off x="4583188" y="2032570"/>
              <a:ext cx="685738" cy="685829"/>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r>
                <a:rPr lang="en-US" sz="2000" dirty="0" smtClean="0">
                  <a:solidFill>
                    <a:srgbClr val="000000"/>
                  </a:solidFill>
                  <a:latin typeface="Century Gothic"/>
                  <a:cs typeface="Century Gothic"/>
                </a:rPr>
                <a:t>B</a:t>
              </a:r>
              <a:endParaRPr lang="en-US" sz="2000" dirty="0">
                <a:solidFill>
                  <a:srgbClr val="000000"/>
                </a:solidFill>
                <a:latin typeface="Century Gothic"/>
                <a:cs typeface="Century Gothic"/>
              </a:endParaRPr>
            </a:p>
          </p:txBody>
        </p:sp>
        <p:grpSp>
          <p:nvGrpSpPr>
            <p:cNvPr id="37" name="Group 36"/>
            <p:cNvGrpSpPr/>
            <p:nvPr/>
          </p:nvGrpSpPr>
          <p:grpSpPr>
            <a:xfrm>
              <a:off x="3691771" y="1172881"/>
              <a:ext cx="2405207" cy="2405207"/>
              <a:chOff x="3691771" y="1172881"/>
              <a:chExt cx="2405207" cy="2405207"/>
            </a:xfrm>
          </p:grpSpPr>
          <p:sp>
            <p:nvSpPr>
              <p:cNvPr id="38" name="Donut 37"/>
              <p:cNvSpPr/>
              <p:nvPr/>
            </p:nvSpPr>
            <p:spPr bwMode="auto">
              <a:xfrm>
                <a:off x="3691771" y="1172881"/>
                <a:ext cx="2405207" cy="2405207"/>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tx1"/>
                  </a:solidFill>
                </a:endParaRPr>
              </a:p>
            </p:txBody>
          </p:sp>
          <p:sp>
            <p:nvSpPr>
              <p:cNvPr id="39" name="Oval 38"/>
              <p:cNvSpPr/>
              <p:nvPr/>
            </p:nvSpPr>
            <p:spPr bwMode="auto">
              <a:xfrm>
                <a:off x="5201735" y="3307773"/>
                <a:ext cx="270315" cy="270315"/>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40" name="Oval 39"/>
              <p:cNvSpPr/>
              <p:nvPr/>
            </p:nvSpPr>
            <p:spPr bwMode="auto">
              <a:xfrm>
                <a:off x="4380839" y="3307773"/>
                <a:ext cx="270315" cy="270315"/>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p>
            </p:txBody>
          </p:sp>
        </p:grpSp>
      </p:grpSp>
      <p:sp>
        <p:nvSpPr>
          <p:cNvPr id="41" name="Oval 40"/>
          <p:cNvSpPr/>
          <p:nvPr/>
        </p:nvSpPr>
        <p:spPr bwMode="auto">
          <a:xfrm>
            <a:off x="8130202" y="2999567"/>
            <a:ext cx="722305" cy="722305"/>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000" dirty="0" smtClean="0">
                <a:solidFill>
                  <a:srgbClr val="000000"/>
                </a:solidFill>
              </a:rPr>
              <a:t>C</a:t>
            </a:r>
            <a:endParaRPr lang="en-US" sz="2000" dirty="0">
              <a:solidFill>
                <a:srgbClr val="000000"/>
              </a:solidFill>
            </a:endParaRPr>
          </a:p>
        </p:txBody>
      </p:sp>
      <p:sp>
        <p:nvSpPr>
          <p:cNvPr id="43" name="Oval 42"/>
          <p:cNvSpPr/>
          <p:nvPr/>
        </p:nvSpPr>
        <p:spPr bwMode="auto">
          <a:xfrm>
            <a:off x="5884240" y="3188258"/>
            <a:ext cx="270315" cy="270314"/>
          </a:xfrm>
          <a:prstGeom prst="ellipse">
            <a:avLst/>
          </a:prstGeom>
        </p:spPr>
        <p:style>
          <a:lnRef idx="1">
            <a:schemeClr val="accent2"/>
          </a:lnRef>
          <a:fillRef idx="3">
            <a:schemeClr val="accent2"/>
          </a:fillRef>
          <a:effectRef idx="2">
            <a:schemeClr val="accent2"/>
          </a:effectRef>
          <a:fontRef idx="minor">
            <a:schemeClr val="lt1"/>
          </a:fontRef>
        </p:style>
        <p:txBody>
          <a:bodyPr vert="wordArtVert" anchor="ctr" anchorCtr="0"/>
          <a:lstStyle/>
          <a:p>
            <a:pPr algn="ctr">
              <a:defRPr/>
            </a:pPr>
            <a:r>
              <a:rPr lang="en-US" sz="1100" dirty="0" smtClean="0">
                <a:solidFill>
                  <a:schemeClr val="tx1"/>
                </a:solidFill>
              </a:rPr>
              <a:t>C</a:t>
            </a:r>
            <a:endParaRPr lang="en-US" sz="1100" dirty="0">
              <a:solidFill>
                <a:schemeClr val="tx1"/>
              </a:solidFill>
            </a:endParaRPr>
          </a:p>
        </p:txBody>
      </p:sp>
      <p:grpSp>
        <p:nvGrpSpPr>
          <p:cNvPr id="3" name="Group 2"/>
          <p:cNvGrpSpPr/>
          <p:nvPr/>
        </p:nvGrpSpPr>
        <p:grpSpPr>
          <a:xfrm>
            <a:off x="6160343" y="2868658"/>
            <a:ext cx="1268650" cy="434133"/>
            <a:chOff x="6160343" y="2868658"/>
            <a:chExt cx="1268650" cy="434133"/>
          </a:xfrm>
        </p:grpSpPr>
        <p:sp>
          <p:nvSpPr>
            <p:cNvPr id="31" name="TextBox 30"/>
            <p:cNvSpPr txBox="1"/>
            <p:nvPr/>
          </p:nvSpPr>
          <p:spPr>
            <a:xfrm>
              <a:off x="6553200" y="2868658"/>
              <a:ext cx="539957" cy="400110"/>
            </a:xfrm>
            <a:prstGeom prst="rect">
              <a:avLst/>
            </a:prstGeom>
            <a:noFill/>
          </p:spPr>
          <p:txBody>
            <a:bodyPr wrap="none" rtlCol="0">
              <a:spAutoFit/>
            </a:bodyPr>
            <a:lstStyle/>
            <a:p>
              <a:r>
                <a:rPr lang="en-US" sz="2000" dirty="0" smtClean="0">
                  <a:solidFill>
                    <a:srgbClr val="000000"/>
                  </a:solidFill>
                  <a:latin typeface="Century Gothic"/>
                  <a:cs typeface="Century Gothic"/>
                </a:rPr>
                <a:t>0.1</a:t>
              </a:r>
              <a:endParaRPr lang="en-US" sz="2000" dirty="0">
                <a:solidFill>
                  <a:srgbClr val="000000"/>
                </a:solidFill>
                <a:latin typeface="Century Gothic"/>
                <a:cs typeface="Century Gothic"/>
              </a:endParaRPr>
            </a:p>
          </p:txBody>
        </p:sp>
        <p:cxnSp>
          <p:nvCxnSpPr>
            <p:cNvPr id="45" name="Straight Arrow Connector 44"/>
            <p:cNvCxnSpPr/>
            <p:nvPr/>
          </p:nvCxnSpPr>
          <p:spPr bwMode="auto">
            <a:xfrm flipV="1">
              <a:off x="6160343" y="3301470"/>
              <a:ext cx="1268650" cy="1321"/>
            </a:xfrm>
            <a:prstGeom prst="straightConnector1">
              <a:avLst/>
            </a:prstGeom>
            <a:ln w="38100" cmpd="sng">
              <a:solidFill>
                <a:srgbClr val="FF0000"/>
              </a:solidFill>
              <a:prstDash val="dash"/>
              <a:headEnd type="none"/>
              <a:tailEnd type="none"/>
            </a:ln>
          </p:spPr>
          <p:style>
            <a:lnRef idx="2">
              <a:schemeClr val="accent1"/>
            </a:lnRef>
            <a:fillRef idx="0">
              <a:schemeClr val="accent1"/>
            </a:fillRef>
            <a:effectRef idx="1">
              <a:schemeClr val="accent1"/>
            </a:effectRef>
            <a:fontRef idx="minor">
              <a:schemeClr val="tx1"/>
            </a:fontRef>
          </p:style>
        </p:cxnSp>
      </p:grpSp>
      <p:cxnSp>
        <p:nvCxnSpPr>
          <p:cNvPr id="14" name="Straight Arrow Connector 13"/>
          <p:cNvCxnSpPr>
            <a:stCxn id="27" idx="6"/>
            <a:endCxn id="19" idx="2"/>
          </p:cNvCxnSpPr>
          <p:nvPr/>
        </p:nvCxnSpPr>
        <p:spPr bwMode="auto">
          <a:xfrm>
            <a:off x="2755076" y="3429001"/>
            <a:ext cx="1828112" cy="0"/>
          </a:xfrm>
          <a:prstGeom prst="straightConnector1">
            <a:avLst/>
          </a:prstGeom>
          <a:ln w="38100" cmpd="sng">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2"/>
          </p:nvPr>
        </p:nvSpPr>
        <p:spPr/>
        <p:txBody>
          <a:bodyPr/>
          <a:lstStyle/>
          <a:p>
            <a:fld id="{A7E347E3-C33F-6F47-AC47-1BCADEE5EFCC}" type="slidenum">
              <a:rPr lang="en-US" smtClean="0"/>
              <a:t>67</a:t>
            </a:fld>
            <a:endParaRPr lang="en-US" dirty="0"/>
          </a:p>
        </p:txBody>
      </p:sp>
    </p:spTree>
    <p:extLst>
      <p:ext uri="{BB962C8B-B14F-4D97-AF65-F5344CB8AC3E}">
        <p14:creationId xmlns:p14="http://schemas.microsoft.com/office/powerpoint/2010/main" val="191065194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a:stretch>
            <a:fillRect/>
          </a:stretch>
        </p:blipFill>
        <p:spPr>
          <a:xfrm>
            <a:off x="7428993" y="2689679"/>
            <a:ext cx="939452" cy="1208329"/>
          </a:xfrm>
          <a:prstGeom prst="rect">
            <a:avLst/>
          </a:prstGeom>
        </p:spPr>
      </p:pic>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smtClean="0">
                <a:solidFill>
                  <a:schemeClr val="bg1"/>
                </a:solidFill>
              </a:rPr>
              <a:t>Example</a:t>
            </a:r>
            <a:endParaRPr lang="en-US" sz="4000" dirty="0">
              <a:solidFill>
                <a:schemeClr val="bg1"/>
              </a:solidFill>
            </a:endParaRPr>
          </a:p>
        </p:txBody>
      </p:sp>
      <p:sp>
        <p:nvSpPr>
          <p:cNvPr id="9" name="Text Placeholder 8"/>
          <p:cNvSpPr>
            <a:spLocks noGrp="1"/>
          </p:cNvSpPr>
          <p:nvPr>
            <p:ph type="body" sz="quarter" idx="14"/>
          </p:nvPr>
        </p:nvSpPr>
        <p:spPr>
          <a:xfrm>
            <a:off x="0" y="5903893"/>
            <a:ext cx="9144000" cy="954107"/>
          </a:xfrm>
          <a:solidFill>
            <a:schemeClr val="accent1">
              <a:lumMod val="75000"/>
            </a:schemeClr>
          </a:solidFill>
        </p:spPr>
        <p:txBody>
          <a:bodyPr vert="horz" lIns="91440" tIns="45720" rIns="91440" bIns="45720" rtlCol="0">
            <a:spAutoFit/>
          </a:bodyPr>
          <a:lstStyle/>
          <a:p>
            <a:r>
              <a:rPr lang="en-US" dirty="0" smtClean="0">
                <a:solidFill>
                  <a:schemeClr val="bg1"/>
                </a:solidFill>
                <a:latin typeface="Century Gothic"/>
                <a:cs typeface="Century Gothic"/>
              </a:rPr>
              <a:t>If B does not detect it, A’s experience with C’s passport won’t match B’s recommendation</a:t>
            </a:r>
            <a:endParaRPr lang="en-US" dirty="0">
              <a:solidFill>
                <a:schemeClr val="bg1"/>
              </a:solidFill>
              <a:latin typeface="Century Gothic"/>
              <a:cs typeface="Century Gothic"/>
            </a:endParaRPr>
          </a:p>
        </p:txBody>
      </p:sp>
      <p:sp>
        <p:nvSpPr>
          <p:cNvPr id="7"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68</a:t>
            </a:fld>
            <a:endParaRPr lang="en-US" dirty="0"/>
          </a:p>
        </p:txBody>
      </p:sp>
      <p:grpSp>
        <p:nvGrpSpPr>
          <p:cNvPr id="12" name="Group 11"/>
          <p:cNvGrpSpPr/>
          <p:nvPr/>
        </p:nvGrpSpPr>
        <p:grpSpPr>
          <a:xfrm>
            <a:off x="522977" y="2226397"/>
            <a:ext cx="2476223" cy="2405207"/>
            <a:chOff x="301578" y="1172881"/>
            <a:chExt cx="2476223" cy="2405207"/>
          </a:xfrm>
        </p:grpSpPr>
        <p:sp>
          <p:nvSpPr>
            <p:cNvPr id="25" name="Donut 24"/>
            <p:cNvSpPr/>
            <p:nvPr/>
          </p:nvSpPr>
          <p:spPr bwMode="auto">
            <a:xfrm>
              <a:off x="372594" y="1172881"/>
              <a:ext cx="2405207" cy="2405207"/>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tx1"/>
                </a:solidFill>
              </a:endParaRPr>
            </a:p>
          </p:txBody>
        </p:sp>
        <p:sp>
          <p:nvSpPr>
            <p:cNvPr id="26" name="Donut 25"/>
            <p:cNvSpPr/>
            <p:nvPr/>
          </p:nvSpPr>
          <p:spPr bwMode="auto">
            <a:xfrm>
              <a:off x="688263" y="1488550"/>
              <a:ext cx="1773869" cy="1773869"/>
            </a:xfrm>
            <a:prstGeom prst="donut">
              <a:avLst>
                <a:gd name="adj" fmla="val 5272"/>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chemeClr val="tx1"/>
                </a:solidFill>
              </a:endParaRPr>
            </a:p>
          </p:txBody>
        </p:sp>
        <p:sp>
          <p:nvSpPr>
            <p:cNvPr id="27" name="Oval 26"/>
            <p:cNvSpPr/>
            <p:nvPr/>
          </p:nvSpPr>
          <p:spPr bwMode="auto">
            <a:xfrm>
              <a:off x="2263362" y="2240328"/>
              <a:ext cx="270315" cy="270314"/>
            </a:xfrm>
            <a:prstGeom prst="ellipse">
              <a:avLst/>
            </a:prstGeom>
          </p:spPr>
          <p:style>
            <a:lnRef idx="1">
              <a:schemeClr val="accent5"/>
            </a:lnRef>
            <a:fillRef idx="3">
              <a:schemeClr val="accent5"/>
            </a:fillRef>
            <a:effectRef idx="2">
              <a:schemeClr val="accent5"/>
            </a:effectRef>
            <a:fontRef idx="minor">
              <a:schemeClr val="lt1"/>
            </a:fontRef>
          </p:style>
          <p:txBody>
            <a:bodyPr vert="wordArtVert" anchor="ctr"/>
            <a:lstStyle/>
            <a:p>
              <a:pPr algn="ctr">
                <a:defRPr/>
              </a:pPr>
              <a:r>
                <a:rPr lang="en-US" sz="1200" dirty="0">
                  <a:solidFill>
                    <a:schemeClr val="tx1"/>
                  </a:solidFill>
                </a:rPr>
                <a:t>B</a:t>
              </a:r>
            </a:p>
          </p:txBody>
        </p:sp>
        <p:sp>
          <p:nvSpPr>
            <p:cNvPr id="28" name="Oval 27"/>
            <p:cNvSpPr/>
            <p:nvPr/>
          </p:nvSpPr>
          <p:spPr bwMode="auto">
            <a:xfrm>
              <a:off x="301578" y="2191903"/>
              <a:ext cx="270315" cy="270315"/>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29" name="Oval 28"/>
            <p:cNvSpPr/>
            <p:nvPr/>
          </p:nvSpPr>
          <p:spPr bwMode="auto">
            <a:xfrm>
              <a:off x="1196820" y="2032570"/>
              <a:ext cx="685738" cy="685829"/>
            </a:xfrm>
            <a:prstGeom prst="ellipse">
              <a:avLst/>
            </a:prstGeom>
            <a:gradFill flip="none" rotWithShape="1">
              <a:gsLst>
                <a:gs pos="0">
                  <a:srgbClr val="484800"/>
                </a:gs>
                <a:gs pos="100000">
                  <a:srgbClr val="FFFF00"/>
                </a:gs>
              </a:gsLst>
              <a:path path="circle">
                <a:fillToRect l="100000" t="100000"/>
              </a:path>
              <a:tileRect r="-100000" b="-100000"/>
            </a:gradFill>
            <a:ln w="9525" cap="flat" cmpd="sng" algn="ctr">
              <a:solidFill>
                <a:srgbClr val="FFFF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smtClean="0">
                  <a:solidFill>
                    <a:srgbClr val="000000"/>
                  </a:solidFill>
                  <a:latin typeface="Century Gothic"/>
                  <a:cs typeface="Century Gothic"/>
                </a:rPr>
                <a:t>A</a:t>
              </a:r>
              <a:endParaRPr lang="en-US" sz="2000" dirty="0">
                <a:solidFill>
                  <a:srgbClr val="000000"/>
                </a:solidFill>
                <a:latin typeface="Century Gothic"/>
                <a:cs typeface="Century Gothic"/>
              </a:endParaRPr>
            </a:p>
          </p:txBody>
        </p:sp>
      </p:grpSp>
      <p:grpSp>
        <p:nvGrpSpPr>
          <p:cNvPr id="13" name="Group 12"/>
          <p:cNvGrpSpPr/>
          <p:nvPr/>
        </p:nvGrpSpPr>
        <p:grpSpPr>
          <a:xfrm>
            <a:off x="3691771" y="2226397"/>
            <a:ext cx="2405207" cy="2405207"/>
            <a:chOff x="3691771" y="1172881"/>
            <a:chExt cx="2405207" cy="2405207"/>
          </a:xfrm>
        </p:grpSpPr>
        <p:sp>
          <p:nvSpPr>
            <p:cNvPr id="18" name="Donut 17"/>
            <p:cNvSpPr>
              <a:spLocks noChangeAspect="1"/>
            </p:cNvSpPr>
            <p:nvPr/>
          </p:nvSpPr>
          <p:spPr bwMode="auto">
            <a:xfrm>
              <a:off x="4285977" y="1735404"/>
              <a:ext cx="1280160" cy="1280160"/>
            </a:xfrm>
            <a:prstGeom prst="donut">
              <a:avLst>
                <a:gd name="adj" fmla="val 5272"/>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chemeClr val="tx1"/>
                </a:solidFill>
              </a:endParaRPr>
            </a:p>
          </p:txBody>
        </p:sp>
        <p:sp>
          <p:nvSpPr>
            <p:cNvPr id="19" name="Oval 18"/>
            <p:cNvSpPr/>
            <p:nvPr/>
          </p:nvSpPr>
          <p:spPr bwMode="auto">
            <a:xfrm>
              <a:off x="4583188" y="2032570"/>
              <a:ext cx="685738" cy="685829"/>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r>
                <a:rPr lang="en-US" sz="2000" dirty="0" smtClean="0">
                  <a:solidFill>
                    <a:srgbClr val="000000"/>
                  </a:solidFill>
                  <a:latin typeface="Century Gothic"/>
                  <a:cs typeface="Century Gothic"/>
                </a:rPr>
                <a:t>B</a:t>
              </a:r>
              <a:endParaRPr lang="en-US" sz="2000" dirty="0">
                <a:solidFill>
                  <a:srgbClr val="000000"/>
                </a:solidFill>
                <a:latin typeface="Century Gothic"/>
                <a:cs typeface="Century Gothic"/>
              </a:endParaRPr>
            </a:p>
          </p:txBody>
        </p:sp>
        <p:grpSp>
          <p:nvGrpSpPr>
            <p:cNvPr id="20" name="Group 19"/>
            <p:cNvGrpSpPr/>
            <p:nvPr/>
          </p:nvGrpSpPr>
          <p:grpSpPr>
            <a:xfrm>
              <a:off x="3691771" y="1172881"/>
              <a:ext cx="2405207" cy="2405207"/>
              <a:chOff x="3691771" y="1172881"/>
              <a:chExt cx="2405207" cy="2405207"/>
            </a:xfrm>
          </p:grpSpPr>
          <p:sp>
            <p:nvSpPr>
              <p:cNvPr id="21" name="Donut 20"/>
              <p:cNvSpPr/>
              <p:nvPr/>
            </p:nvSpPr>
            <p:spPr bwMode="auto">
              <a:xfrm>
                <a:off x="3691771" y="1172881"/>
                <a:ext cx="2405207" cy="2405207"/>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tx1"/>
                  </a:solidFill>
                </a:endParaRPr>
              </a:p>
            </p:txBody>
          </p:sp>
          <p:sp>
            <p:nvSpPr>
              <p:cNvPr id="23" name="Oval 22"/>
              <p:cNvSpPr/>
              <p:nvPr/>
            </p:nvSpPr>
            <p:spPr bwMode="auto">
              <a:xfrm>
                <a:off x="5201735" y="3307773"/>
                <a:ext cx="270315" cy="270315"/>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24" name="Oval 23"/>
              <p:cNvSpPr/>
              <p:nvPr/>
            </p:nvSpPr>
            <p:spPr bwMode="auto">
              <a:xfrm>
                <a:off x="4380839" y="3307773"/>
                <a:ext cx="270315" cy="270315"/>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p>
            </p:txBody>
          </p:sp>
        </p:grpSp>
      </p:grpSp>
      <p:cxnSp>
        <p:nvCxnSpPr>
          <p:cNvPr id="14" name="Straight Arrow Connector 13"/>
          <p:cNvCxnSpPr>
            <a:stCxn id="27" idx="6"/>
            <a:endCxn id="19" idx="2"/>
          </p:cNvCxnSpPr>
          <p:nvPr/>
        </p:nvCxnSpPr>
        <p:spPr bwMode="auto">
          <a:xfrm>
            <a:off x="2755076" y="3429001"/>
            <a:ext cx="1828112" cy="0"/>
          </a:xfrm>
          <a:prstGeom prst="straightConnector1">
            <a:avLst/>
          </a:prstGeom>
          <a:ln w="38100" cmpd="sng">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6" name="Oval 15"/>
          <p:cNvSpPr/>
          <p:nvPr/>
        </p:nvSpPr>
        <p:spPr bwMode="auto">
          <a:xfrm>
            <a:off x="8130202" y="2999567"/>
            <a:ext cx="722305" cy="722305"/>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000" dirty="0" smtClean="0">
                <a:solidFill>
                  <a:srgbClr val="000000"/>
                </a:solidFill>
              </a:rPr>
              <a:t>C</a:t>
            </a:r>
            <a:endParaRPr lang="en-US" sz="2000" dirty="0">
              <a:solidFill>
                <a:srgbClr val="000000"/>
              </a:solidFill>
            </a:endParaRPr>
          </a:p>
        </p:txBody>
      </p:sp>
      <p:sp>
        <p:nvSpPr>
          <p:cNvPr id="30" name="TextBox 29"/>
          <p:cNvSpPr txBox="1"/>
          <p:nvPr/>
        </p:nvSpPr>
        <p:spPr>
          <a:xfrm>
            <a:off x="3103481" y="2999567"/>
            <a:ext cx="539957" cy="400110"/>
          </a:xfrm>
          <a:prstGeom prst="rect">
            <a:avLst/>
          </a:prstGeom>
          <a:noFill/>
        </p:spPr>
        <p:txBody>
          <a:bodyPr wrap="none" rtlCol="0">
            <a:spAutoFit/>
          </a:bodyPr>
          <a:lstStyle/>
          <a:p>
            <a:r>
              <a:rPr lang="en-US" sz="2000" dirty="0">
                <a:solidFill>
                  <a:srgbClr val="000000"/>
                </a:solidFill>
                <a:latin typeface="Century Gothic"/>
                <a:cs typeface="Century Gothic"/>
              </a:rPr>
              <a:t>0.9</a:t>
            </a:r>
          </a:p>
        </p:txBody>
      </p:sp>
      <p:sp>
        <p:nvSpPr>
          <p:cNvPr id="32" name="TextBox 31"/>
          <p:cNvSpPr txBox="1"/>
          <p:nvPr/>
        </p:nvSpPr>
        <p:spPr>
          <a:xfrm>
            <a:off x="6553200" y="2868658"/>
            <a:ext cx="682098" cy="400110"/>
          </a:xfrm>
          <a:prstGeom prst="rect">
            <a:avLst/>
          </a:prstGeom>
          <a:noFill/>
        </p:spPr>
        <p:txBody>
          <a:bodyPr wrap="none" rtlCol="0">
            <a:spAutoFit/>
          </a:bodyPr>
          <a:lstStyle/>
          <a:p>
            <a:r>
              <a:rPr lang="en-US" sz="2000" dirty="0" smtClean="0">
                <a:solidFill>
                  <a:srgbClr val="000000"/>
                </a:solidFill>
                <a:latin typeface="Century Gothic"/>
                <a:cs typeface="Century Gothic"/>
              </a:rPr>
              <a:t>0.75</a:t>
            </a:r>
            <a:endParaRPr lang="en-US" sz="2000" dirty="0">
              <a:solidFill>
                <a:srgbClr val="000000"/>
              </a:solidFill>
              <a:latin typeface="Century Gothic"/>
              <a:cs typeface="Century Gothic"/>
            </a:endParaRPr>
          </a:p>
        </p:txBody>
      </p:sp>
      <p:sp>
        <p:nvSpPr>
          <p:cNvPr id="33" name="Oval 32"/>
          <p:cNvSpPr/>
          <p:nvPr/>
        </p:nvSpPr>
        <p:spPr bwMode="auto">
          <a:xfrm>
            <a:off x="5425191" y="3167112"/>
            <a:ext cx="270315" cy="270314"/>
          </a:xfrm>
          <a:prstGeom prst="ellipse">
            <a:avLst/>
          </a:prstGeom>
        </p:spPr>
        <p:style>
          <a:lnRef idx="1">
            <a:schemeClr val="accent2"/>
          </a:lnRef>
          <a:fillRef idx="3">
            <a:schemeClr val="accent2"/>
          </a:fillRef>
          <a:effectRef idx="2">
            <a:schemeClr val="accent2"/>
          </a:effectRef>
          <a:fontRef idx="minor">
            <a:schemeClr val="lt1"/>
          </a:fontRef>
        </p:style>
        <p:txBody>
          <a:bodyPr vert="wordArtVert" anchor="ctr" anchorCtr="0"/>
          <a:lstStyle/>
          <a:p>
            <a:pPr algn="ctr">
              <a:defRPr/>
            </a:pPr>
            <a:r>
              <a:rPr lang="en-US" sz="1100" dirty="0" smtClean="0">
                <a:solidFill>
                  <a:schemeClr val="tx1"/>
                </a:solidFill>
              </a:rPr>
              <a:t>C</a:t>
            </a:r>
            <a:endParaRPr lang="en-US" sz="1100" dirty="0">
              <a:solidFill>
                <a:schemeClr val="tx1"/>
              </a:solidFill>
            </a:endParaRPr>
          </a:p>
        </p:txBody>
      </p:sp>
      <p:cxnSp>
        <p:nvCxnSpPr>
          <p:cNvPr id="34" name="Straight Arrow Connector 33"/>
          <p:cNvCxnSpPr/>
          <p:nvPr/>
        </p:nvCxnSpPr>
        <p:spPr bwMode="auto">
          <a:xfrm flipV="1">
            <a:off x="5695506" y="3293844"/>
            <a:ext cx="1733487" cy="1321"/>
          </a:xfrm>
          <a:prstGeom prst="straightConnector1">
            <a:avLst/>
          </a:prstGeom>
          <a:ln w="38100" cmpd="sng">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A7E347E3-C33F-6F47-AC47-1BCADEE5EFCC}" type="slidenum">
              <a:rPr lang="en-US" smtClean="0"/>
              <a:t>68</a:t>
            </a:fld>
            <a:endParaRPr lang="en-US" dirty="0"/>
          </a:p>
        </p:txBody>
      </p:sp>
    </p:spTree>
    <p:extLst>
      <p:ext uri="{BB962C8B-B14F-4D97-AF65-F5344CB8AC3E}">
        <p14:creationId xmlns:p14="http://schemas.microsoft.com/office/powerpoint/2010/main" val="263120317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stretch>
            <a:fillRect/>
          </a:stretch>
        </p:blipFill>
        <p:spPr>
          <a:xfrm>
            <a:off x="7428993" y="2689679"/>
            <a:ext cx="939452" cy="1208329"/>
          </a:xfrm>
          <a:prstGeom prst="rect">
            <a:avLst/>
          </a:prstGeom>
        </p:spPr>
      </p:pic>
      <p:sp>
        <p:nvSpPr>
          <p:cNvPr id="26" name="Donut 25"/>
          <p:cNvSpPr/>
          <p:nvPr/>
        </p:nvSpPr>
        <p:spPr bwMode="auto">
          <a:xfrm>
            <a:off x="909662" y="2542066"/>
            <a:ext cx="1773869" cy="1773869"/>
          </a:xfrm>
          <a:prstGeom prst="donut">
            <a:avLst>
              <a:gd name="adj" fmla="val 5272"/>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chemeClr val="tx1"/>
              </a:solidFill>
            </a:endParaRPr>
          </a:p>
        </p:txBody>
      </p:sp>
      <p:sp>
        <p:nvSpPr>
          <p:cNvPr id="25" name="Donut 24"/>
          <p:cNvSpPr/>
          <p:nvPr/>
        </p:nvSpPr>
        <p:spPr bwMode="auto">
          <a:xfrm>
            <a:off x="593993" y="2226397"/>
            <a:ext cx="2405207" cy="2405207"/>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tx1"/>
              </a:solidFill>
            </a:endParaRPr>
          </a:p>
        </p:txBody>
      </p:sp>
      <p:sp>
        <p:nvSpPr>
          <p:cNvPr id="28" name="Oval 27"/>
          <p:cNvSpPr/>
          <p:nvPr/>
        </p:nvSpPr>
        <p:spPr bwMode="auto">
          <a:xfrm>
            <a:off x="522977" y="3245419"/>
            <a:ext cx="270315" cy="270315"/>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29" name="Oval 28"/>
          <p:cNvSpPr/>
          <p:nvPr/>
        </p:nvSpPr>
        <p:spPr bwMode="auto">
          <a:xfrm>
            <a:off x="1418219" y="3086086"/>
            <a:ext cx="685738" cy="685829"/>
          </a:xfrm>
          <a:prstGeom prst="ellipse">
            <a:avLst/>
          </a:prstGeom>
          <a:gradFill flip="none" rotWithShape="1">
            <a:gsLst>
              <a:gs pos="0">
                <a:srgbClr val="484800"/>
              </a:gs>
              <a:gs pos="100000">
                <a:srgbClr val="FFFF00"/>
              </a:gs>
            </a:gsLst>
            <a:path path="circle">
              <a:fillToRect l="100000" t="100000"/>
            </a:path>
            <a:tileRect r="-100000" b="-100000"/>
          </a:gradFill>
          <a:ln w="9525" cap="flat" cmpd="sng" algn="ctr">
            <a:solidFill>
              <a:srgbClr val="FFFF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smtClean="0">
                <a:solidFill>
                  <a:srgbClr val="000000"/>
                </a:solidFill>
                <a:latin typeface="Century Gothic"/>
                <a:cs typeface="Century Gothic"/>
              </a:rPr>
              <a:t>A</a:t>
            </a:r>
            <a:endParaRPr lang="en-US" sz="2000" dirty="0">
              <a:solidFill>
                <a:srgbClr val="000000"/>
              </a:solidFill>
              <a:latin typeface="Century Gothic"/>
              <a:cs typeface="Century Gothic"/>
            </a:endParaRPr>
          </a:p>
        </p:txBody>
      </p:sp>
      <p:grpSp>
        <p:nvGrpSpPr>
          <p:cNvPr id="13" name="Group 12"/>
          <p:cNvGrpSpPr/>
          <p:nvPr/>
        </p:nvGrpSpPr>
        <p:grpSpPr>
          <a:xfrm>
            <a:off x="3691771" y="2226397"/>
            <a:ext cx="2405207" cy="2405207"/>
            <a:chOff x="3691771" y="1172881"/>
            <a:chExt cx="2405207" cy="2405207"/>
          </a:xfrm>
        </p:grpSpPr>
        <p:sp>
          <p:nvSpPr>
            <p:cNvPr id="18" name="Donut 17"/>
            <p:cNvSpPr>
              <a:spLocks noChangeAspect="1"/>
            </p:cNvSpPr>
            <p:nvPr/>
          </p:nvSpPr>
          <p:spPr bwMode="auto">
            <a:xfrm>
              <a:off x="4285977" y="1735404"/>
              <a:ext cx="1280160" cy="1280160"/>
            </a:xfrm>
            <a:prstGeom prst="donut">
              <a:avLst>
                <a:gd name="adj" fmla="val 5272"/>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chemeClr val="tx1"/>
                </a:solidFill>
              </a:endParaRPr>
            </a:p>
          </p:txBody>
        </p:sp>
        <p:sp>
          <p:nvSpPr>
            <p:cNvPr id="19" name="Oval 18"/>
            <p:cNvSpPr/>
            <p:nvPr/>
          </p:nvSpPr>
          <p:spPr bwMode="auto">
            <a:xfrm>
              <a:off x="4583188" y="2032570"/>
              <a:ext cx="685738" cy="685829"/>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r>
                <a:rPr lang="en-US" sz="2000" dirty="0" smtClean="0">
                  <a:solidFill>
                    <a:srgbClr val="000000"/>
                  </a:solidFill>
                  <a:latin typeface="Century Gothic"/>
                  <a:cs typeface="Century Gothic"/>
                </a:rPr>
                <a:t>B</a:t>
              </a:r>
              <a:endParaRPr lang="en-US" sz="2000" dirty="0">
                <a:solidFill>
                  <a:srgbClr val="000000"/>
                </a:solidFill>
                <a:latin typeface="Century Gothic"/>
                <a:cs typeface="Century Gothic"/>
              </a:endParaRPr>
            </a:p>
          </p:txBody>
        </p:sp>
        <p:grpSp>
          <p:nvGrpSpPr>
            <p:cNvPr id="20" name="Group 19"/>
            <p:cNvGrpSpPr/>
            <p:nvPr/>
          </p:nvGrpSpPr>
          <p:grpSpPr>
            <a:xfrm>
              <a:off x="3691771" y="1172881"/>
              <a:ext cx="2405207" cy="2405207"/>
              <a:chOff x="3691771" y="1172881"/>
              <a:chExt cx="2405207" cy="2405207"/>
            </a:xfrm>
          </p:grpSpPr>
          <p:sp>
            <p:nvSpPr>
              <p:cNvPr id="21" name="Donut 20"/>
              <p:cNvSpPr/>
              <p:nvPr/>
            </p:nvSpPr>
            <p:spPr bwMode="auto">
              <a:xfrm>
                <a:off x="3691771" y="1172881"/>
                <a:ext cx="2405207" cy="2405207"/>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tx1"/>
                  </a:solidFill>
                </a:endParaRPr>
              </a:p>
            </p:txBody>
          </p:sp>
          <p:sp>
            <p:nvSpPr>
              <p:cNvPr id="23" name="Oval 22"/>
              <p:cNvSpPr/>
              <p:nvPr/>
            </p:nvSpPr>
            <p:spPr bwMode="auto">
              <a:xfrm>
                <a:off x="5201735" y="3307773"/>
                <a:ext cx="270315" cy="270315"/>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24" name="Oval 23"/>
              <p:cNvSpPr/>
              <p:nvPr/>
            </p:nvSpPr>
            <p:spPr bwMode="auto">
              <a:xfrm>
                <a:off x="4380839" y="3307773"/>
                <a:ext cx="270315" cy="270315"/>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p>
            </p:txBody>
          </p:sp>
        </p:grpSp>
      </p:grpSp>
      <p:sp>
        <p:nvSpPr>
          <p:cNvPr id="16" name="Oval 15"/>
          <p:cNvSpPr/>
          <p:nvPr/>
        </p:nvSpPr>
        <p:spPr bwMode="auto">
          <a:xfrm>
            <a:off x="8130202" y="2999567"/>
            <a:ext cx="722305" cy="722305"/>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000" dirty="0" smtClean="0">
                <a:solidFill>
                  <a:srgbClr val="000000"/>
                </a:solidFill>
              </a:rPr>
              <a:t>C</a:t>
            </a:r>
            <a:endParaRPr lang="en-US" sz="2000" dirty="0">
              <a:solidFill>
                <a:srgbClr val="000000"/>
              </a:solidFill>
            </a:endParaRPr>
          </a:p>
        </p:txBody>
      </p:sp>
      <p:sp>
        <p:nvSpPr>
          <p:cNvPr id="34" name="TextBox 33"/>
          <p:cNvSpPr txBox="1"/>
          <p:nvPr/>
        </p:nvSpPr>
        <p:spPr>
          <a:xfrm>
            <a:off x="6553200" y="2868658"/>
            <a:ext cx="682098" cy="400110"/>
          </a:xfrm>
          <a:prstGeom prst="rect">
            <a:avLst/>
          </a:prstGeom>
          <a:noFill/>
        </p:spPr>
        <p:txBody>
          <a:bodyPr wrap="none" rtlCol="0">
            <a:spAutoFit/>
          </a:bodyPr>
          <a:lstStyle/>
          <a:p>
            <a:r>
              <a:rPr lang="en-US" sz="2000" dirty="0" smtClean="0">
                <a:solidFill>
                  <a:srgbClr val="000000"/>
                </a:solidFill>
                <a:latin typeface="Century Gothic"/>
                <a:cs typeface="Century Gothic"/>
              </a:rPr>
              <a:t>0.75</a:t>
            </a:r>
            <a:endParaRPr lang="en-US" sz="2000" dirty="0">
              <a:solidFill>
                <a:srgbClr val="000000"/>
              </a:solidFill>
              <a:latin typeface="Century Gothic"/>
              <a:cs typeface="Century Gothic"/>
            </a:endParaRPr>
          </a:p>
        </p:txBody>
      </p:sp>
      <p:sp>
        <p:nvSpPr>
          <p:cNvPr id="35" name="Oval 34"/>
          <p:cNvSpPr/>
          <p:nvPr/>
        </p:nvSpPr>
        <p:spPr bwMode="auto">
          <a:xfrm>
            <a:off x="5425191" y="3167112"/>
            <a:ext cx="270315" cy="270314"/>
          </a:xfrm>
          <a:prstGeom prst="ellipse">
            <a:avLst/>
          </a:prstGeom>
        </p:spPr>
        <p:style>
          <a:lnRef idx="1">
            <a:schemeClr val="accent2"/>
          </a:lnRef>
          <a:fillRef idx="3">
            <a:schemeClr val="accent2"/>
          </a:fillRef>
          <a:effectRef idx="2">
            <a:schemeClr val="accent2"/>
          </a:effectRef>
          <a:fontRef idx="minor">
            <a:schemeClr val="lt1"/>
          </a:fontRef>
        </p:style>
        <p:txBody>
          <a:bodyPr vert="wordArtVert" anchor="ctr" anchorCtr="0"/>
          <a:lstStyle/>
          <a:p>
            <a:pPr algn="ctr">
              <a:defRPr/>
            </a:pPr>
            <a:r>
              <a:rPr lang="en-US" sz="1100" dirty="0" smtClean="0">
                <a:solidFill>
                  <a:schemeClr val="tx1"/>
                </a:solidFill>
              </a:rPr>
              <a:t>C</a:t>
            </a:r>
            <a:endParaRPr lang="en-US" sz="1100" dirty="0">
              <a:solidFill>
                <a:schemeClr val="tx1"/>
              </a:solidFill>
            </a:endParaRPr>
          </a:p>
        </p:txBody>
      </p:sp>
      <p:cxnSp>
        <p:nvCxnSpPr>
          <p:cNvPr id="36" name="Straight Arrow Connector 35"/>
          <p:cNvCxnSpPr/>
          <p:nvPr/>
        </p:nvCxnSpPr>
        <p:spPr bwMode="auto">
          <a:xfrm flipV="1">
            <a:off x="5695506" y="3293844"/>
            <a:ext cx="1733487" cy="1321"/>
          </a:xfrm>
          <a:prstGeom prst="straightConnector1">
            <a:avLst/>
          </a:prstGeom>
          <a:ln w="38100" cmpd="sng">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2755076" y="2999567"/>
            <a:ext cx="1828112" cy="427692"/>
            <a:chOff x="2755076" y="2999567"/>
            <a:chExt cx="1828112" cy="427692"/>
          </a:xfrm>
        </p:grpSpPr>
        <p:sp>
          <p:nvSpPr>
            <p:cNvPr id="30" name="TextBox 29"/>
            <p:cNvSpPr txBox="1"/>
            <p:nvPr/>
          </p:nvSpPr>
          <p:spPr>
            <a:xfrm>
              <a:off x="3103481" y="2999567"/>
              <a:ext cx="539957" cy="400110"/>
            </a:xfrm>
            <a:prstGeom prst="rect">
              <a:avLst/>
            </a:prstGeom>
            <a:noFill/>
          </p:spPr>
          <p:txBody>
            <a:bodyPr wrap="none" rtlCol="0">
              <a:spAutoFit/>
            </a:bodyPr>
            <a:lstStyle/>
            <a:p>
              <a:r>
                <a:rPr lang="en-US" sz="2000" dirty="0" smtClean="0">
                  <a:solidFill>
                    <a:srgbClr val="000000"/>
                  </a:solidFill>
                  <a:latin typeface="Century Gothic"/>
                  <a:cs typeface="Century Gothic"/>
                </a:rPr>
                <a:t>0.9</a:t>
              </a:r>
              <a:endParaRPr lang="en-US" sz="2000" dirty="0">
                <a:solidFill>
                  <a:srgbClr val="000000"/>
                </a:solidFill>
                <a:latin typeface="Century Gothic"/>
                <a:cs typeface="Century Gothic"/>
              </a:endParaRPr>
            </a:p>
          </p:txBody>
        </p:sp>
        <p:cxnSp>
          <p:nvCxnSpPr>
            <p:cNvPr id="40" name="Straight Arrow Connector 39"/>
            <p:cNvCxnSpPr/>
            <p:nvPr/>
          </p:nvCxnSpPr>
          <p:spPr bwMode="auto">
            <a:xfrm>
              <a:off x="2755076" y="3427259"/>
              <a:ext cx="1828112" cy="0"/>
            </a:xfrm>
            <a:prstGeom prst="straightConnector1">
              <a:avLst/>
            </a:prstGeom>
            <a:ln w="38100" cmpd="sng">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grpSp>
      <p:grpSp>
        <p:nvGrpSpPr>
          <p:cNvPr id="3" name="Group 2"/>
          <p:cNvGrpSpPr/>
          <p:nvPr/>
        </p:nvGrpSpPr>
        <p:grpSpPr>
          <a:xfrm>
            <a:off x="3103480" y="3002039"/>
            <a:ext cx="1479707" cy="426962"/>
            <a:chOff x="2999200" y="3007371"/>
            <a:chExt cx="1583988" cy="426962"/>
          </a:xfrm>
        </p:grpSpPr>
        <p:cxnSp>
          <p:nvCxnSpPr>
            <p:cNvPr id="14" name="Straight Arrow Connector 13"/>
            <p:cNvCxnSpPr>
              <a:stCxn id="25" idx="6"/>
              <a:endCxn id="19" idx="2"/>
            </p:cNvCxnSpPr>
            <p:nvPr/>
          </p:nvCxnSpPr>
          <p:spPr bwMode="auto">
            <a:xfrm>
              <a:off x="2999200" y="3434333"/>
              <a:ext cx="1583988" cy="0"/>
            </a:xfrm>
            <a:prstGeom prst="straightConnector1">
              <a:avLst/>
            </a:prstGeom>
            <a:ln w="38100" cmpd="sng">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2999200" y="3007371"/>
              <a:ext cx="539957" cy="400110"/>
            </a:xfrm>
            <a:prstGeom prst="rect">
              <a:avLst/>
            </a:prstGeom>
            <a:noFill/>
          </p:spPr>
          <p:txBody>
            <a:bodyPr wrap="none" rtlCol="0">
              <a:spAutoFit/>
            </a:bodyPr>
            <a:lstStyle/>
            <a:p>
              <a:r>
                <a:rPr lang="en-US" sz="2000" dirty="0" smtClean="0">
                  <a:solidFill>
                    <a:srgbClr val="000000"/>
                  </a:solidFill>
                  <a:latin typeface="Century Gothic"/>
                  <a:cs typeface="Century Gothic"/>
                </a:rPr>
                <a:t>0.4</a:t>
              </a:r>
              <a:endParaRPr lang="en-US" sz="2000" dirty="0">
                <a:solidFill>
                  <a:srgbClr val="000000"/>
                </a:solidFill>
                <a:latin typeface="Century Gothic"/>
                <a:cs typeface="Century Gothic"/>
              </a:endParaRPr>
            </a:p>
          </p:txBody>
        </p:sp>
      </p:grpSp>
      <p:sp>
        <p:nvSpPr>
          <p:cNvPr id="39" name="Oval 38"/>
          <p:cNvSpPr/>
          <p:nvPr/>
        </p:nvSpPr>
        <p:spPr bwMode="auto">
          <a:xfrm>
            <a:off x="2484761" y="3293844"/>
            <a:ext cx="270315" cy="270314"/>
          </a:xfrm>
          <a:prstGeom prst="ellipse">
            <a:avLst/>
          </a:prstGeom>
        </p:spPr>
        <p:style>
          <a:lnRef idx="1">
            <a:schemeClr val="accent5"/>
          </a:lnRef>
          <a:fillRef idx="3">
            <a:schemeClr val="accent5"/>
          </a:fillRef>
          <a:effectRef idx="2">
            <a:schemeClr val="accent5"/>
          </a:effectRef>
          <a:fontRef idx="minor">
            <a:schemeClr val="lt1"/>
          </a:fontRef>
        </p:style>
        <p:txBody>
          <a:bodyPr vert="wordArtVert" anchor="ctr"/>
          <a:lstStyle/>
          <a:p>
            <a:pPr algn="ctr">
              <a:defRPr/>
            </a:pPr>
            <a:r>
              <a:rPr lang="en-US" sz="1400" dirty="0">
                <a:solidFill>
                  <a:schemeClr val="tx1"/>
                </a:solidFill>
              </a:rPr>
              <a:t>B</a:t>
            </a:r>
          </a:p>
        </p:txBody>
      </p:sp>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smtClean="0">
                <a:solidFill>
                  <a:schemeClr val="bg1"/>
                </a:solidFill>
              </a:rPr>
              <a:t>Example</a:t>
            </a:r>
            <a:endParaRPr lang="en-US" sz="4000" dirty="0">
              <a:solidFill>
                <a:schemeClr val="bg1"/>
              </a:solidFill>
            </a:endParaRPr>
          </a:p>
        </p:txBody>
      </p:sp>
      <p:sp>
        <p:nvSpPr>
          <p:cNvPr id="9" name="Text Placeholder 8"/>
          <p:cNvSpPr>
            <a:spLocks noGrp="1"/>
          </p:cNvSpPr>
          <p:nvPr>
            <p:ph type="body" sz="quarter" idx="14"/>
          </p:nvPr>
        </p:nvSpPr>
        <p:spPr>
          <a:xfrm>
            <a:off x="0" y="5903893"/>
            <a:ext cx="9144000" cy="954107"/>
          </a:xfrm>
          <a:solidFill>
            <a:schemeClr val="accent1">
              <a:lumMod val="75000"/>
            </a:schemeClr>
          </a:solidFill>
        </p:spPr>
        <p:txBody>
          <a:bodyPr vert="horz" lIns="91440" tIns="45720" rIns="91440" bIns="45720" rtlCol="0">
            <a:spAutoFit/>
          </a:bodyPr>
          <a:lstStyle/>
          <a:p>
            <a:r>
              <a:rPr lang="en-US" dirty="0" smtClean="0">
                <a:solidFill>
                  <a:schemeClr val="bg1"/>
                </a:solidFill>
                <a:latin typeface="Century Gothic"/>
                <a:cs typeface="Century Gothic"/>
              </a:rPr>
              <a:t>A reduces its trust in B, possibly causing A to no longer trust C</a:t>
            </a:r>
            <a:endParaRPr lang="en-US" dirty="0">
              <a:solidFill>
                <a:schemeClr val="bg1"/>
              </a:solidFill>
              <a:latin typeface="Century Gothic"/>
              <a:cs typeface="Century Gothic"/>
            </a:endParaRPr>
          </a:p>
        </p:txBody>
      </p:sp>
      <p:sp>
        <p:nvSpPr>
          <p:cNvPr id="7"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69</a:t>
            </a:fld>
            <a:endParaRPr lang="en-US" dirty="0"/>
          </a:p>
        </p:txBody>
      </p:sp>
      <p:cxnSp>
        <p:nvCxnSpPr>
          <p:cNvPr id="42" name="Straight Arrow Connector 41"/>
          <p:cNvCxnSpPr/>
          <p:nvPr/>
        </p:nvCxnSpPr>
        <p:spPr bwMode="auto">
          <a:xfrm flipV="1">
            <a:off x="5695506" y="3295165"/>
            <a:ext cx="1733487" cy="1321"/>
          </a:xfrm>
          <a:prstGeom prst="straightConnector1">
            <a:avLst/>
          </a:prstGeom>
          <a:ln w="38100" cmpd="sng">
            <a:solidFill>
              <a:srgbClr val="FF0000"/>
            </a:solidFill>
            <a:prstDash val="dash"/>
            <a:headEnd type="triangle"/>
            <a:tailEnd type="none"/>
          </a:ln>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2"/>
          </p:nvPr>
        </p:nvSpPr>
        <p:spPr/>
        <p:txBody>
          <a:bodyPr/>
          <a:lstStyle/>
          <a:p>
            <a:fld id="{A7E347E3-C33F-6F47-AC47-1BCADEE5EFCC}" type="slidenum">
              <a:rPr lang="en-US" smtClean="0"/>
              <a:t>69</a:t>
            </a:fld>
            <a:endParaRPr lang="en-US" dirty="0"/>
          </a:p>
        </p:txBody>
      </p:sp>
    </p:spTree>
    <p:extLst>
      <p:ext uri="{BB962C8B-B14F-4D97-AF65-F5344CB8AC3E}">
        <p14:creationId xmlns:p14="http://schemas.microsoft.com/office/powerpoint/2010/main" val="15192244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09684E-6 1.37436E-6 L 0.03922 1.37436E-6 " pathEditMode="relative" rAng="0" ptsTypes="AA">
                                      <p:cBhvr>
                                        <p:cTn id="6" dur="2000" fill="hold"/>
                                        <p:tgtEl>
                                          <p:spTgt spid="39"/>
                                        </p:tgtEl>
                                        <p:attrNameLst>
                                          <p:attrName>ppt_x</p:attrName>
                                          <p:attrName>ppt_y</p:attrName>
                                        </p:attrNameLst>
                                      </p:cBhvr>
                                      <p:rCtr x="1961" y="0"/>
                                    </p:animMotion>
                                  </p:childTnLst>
                                </p:cTn>
                              </p:par>
                              <p:par>
                                <p:cTn id="7" presetID="10" presetClass="exit" presetSubtype="0" fill="hold" nodeType="withEffect">
                                  <p:stCondLst>
                                    <p:cond delay="0"/>
                                  </p:stCondLst>
                                  <p:childTnLst>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6"/>
                                        </p:tgtEl>
                                      </p:cBhvr>
                                    </p:animEffect>
                                    <p:set>
                                      <p:cBhvr>
                                        <p:cTn id="18" dur="1" fill="hold">
                                          <p:stCondLst>
                                            <p:cond delay="499"/>
                                          </p:stCondLst>
                                        </p:cTn>
                                        <p:tgtEl>
                                          <p:spTgt spid="36"/>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normAutofit/>
          </a:bodyPr>
          <a:lstStyle/>
          <a:p>
            <a:r>
              <a:rPr lang="en-US" dirty="0" smtClean="0"/>
              <a:t>Problems</a:t>
            </a:r>
            <a:endParaRPr lang="en-US" dirty="0"/>
          </a:p>
        </p:txBody>
      </p:sp>
      <p:sp>
        <p:nvSpPr>
          <p:cNvPr id="5" name="Slide Number Placeholder 4"/>
          <p:cNvSpPr>
            <a:spLocks noGrp="1"/>
          </p:cNvSpPr>
          <p:nvPr>
            <p:ph type="sldNum" sz="quarter" idx="12"/>
          </p:nvPr>
        </p:nvSpPr>
        <p:spPr/>
        <p:txBody>
          <a:bodyPr/>
          <a:lstStyle/>
          <a:p>
            <a:fld id="{E3981485-6142-644C-AB0F-5A9188E1EB0B}" type="slidenum">
              <a:rPr lang="en-US" smtClean="0"/>
              <a:t>7</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8084411"/>
              </p:ext>
            </p:extLst>
          </p:nvPr>
        </p:nvGraphicFramePr>
        <p:xfrm>
          <a:off x="0" y="1143000"/>
          <a:ext cx="9126921" cy="5715000"/>
        </p:xfrm>
        <a:graphic>
          <a:graphicData uri="http://schemas.openxmlformats.org/drawingml/2006/table">
            <a:tbl>
              <a:tblPr firstRow="1" bandRow="1">
                <a:tableStyleId>{2D5ABB26-0587-4C30-8999-92F81FD0307C}</a:tableStyleId>
              </a:tblPr>
              <a:tblGrid>
                <a:gridCol w="2140300"/>
                <a:gridCol w="6986621"/>
              </a:tblGrid>
              <a:tr h="1905000">
                <a:tc>
                  <a:txBody>
                    <a:bodyPr/>
                    <a:lstStyle/>
                    <a:p>
                      <a:pPr algn="l"/>
                      <a:r>
                        <a:rPr lang="en-US" sz="2400" dirty="0" smtClean="0">
                          <a:solidFill>
                            <a:srgbClr val="F2F2F2"/>
                          </a:solidFill>
                        </a:rPr>
                        <a:t>Trust</a:t>
                      </a:r>
                      <a:endParaRPr lang="en-US" dirty="0">
                        <a:solidFill>
                          <a:srgbClr val="F2F2F2"/>
                        </a:solidFill>
                      </a:endParaRPr>
                    </a:p>
                  </a:txBody>
                  <a:tcPr anchor="ctr">
                    <a:solidFill>
                      <a:schemeClr val="accent1">
                        <a:lumMod val="75000"/>
                      </a:schemeClr>
                    </a:solidFill>
                  </a:tcPr>
                </a:tc>
                <a:tc>
                  <a:txBody>
                    <a:bodyPr/>
                    <a:lstStyle/>
                    <a:p>
                      <a:pPr marL="0" marR="0" lvl="1" indent="-914400" algn="l" defTabSz="457200" rtl="0" eaLnBrk="1" fontAlgn="auto" latinLnBrk="0" hangingPunct="1">
                        <a:lnSpc>
                          <a:spcPct val="100000"/>
                        </a:lnSpc>
                        <a:spcBef>
                          <a:spcPts val="0"/>
                        </a:spcBef>
                        <a:spcAft>
                          <a:spcPts val="0"/>
                        </a:spcAft>
                        <a:buClrTx/>
                        <a:buSzTx/>
                        <a:buFontTx/>
                        <a:buNone/>
                        <a:tabLst/>
                        <a:defRPr/>
                      </a:pPr>
                      <a:r>
                        <a:rPr lang="en-US" sz="2400" dirty="0" smtClean="0"/>
                        <a:t>How much can an observer trust information used to verify an identity?</a:t>
                      </a:r>
                    </a:p>
                  </a:txBody>
                  <a:tcPr anchor="ctr"/>
                </a:tc>
              </a:tr>
              <a:tr h="1905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kern="1200" dirty="0" smtClean="0">
                          <a:solidFill>
                            <a:srgbClr val="F2F2F2"/>
                          </a:solidFill>
                          <a:latin typeface="+mn-lt"/>
                          <a:ea typeface="+mn-ea"/>
                          <a:cs typeface="+mn-cs"/>
                        </a:rPr>
                        <a:t>Identity</a:t>
                      </a:r>
                    </a:p>
                  </a:txBody>
                  <a:tcPr anchor="ctr">
                    <a:solidFill>
                      <a:schemeClr val="accent1">
                        <a:lumMod val="75000"/>
                      </a:schemeClr>
                    </a:solidFill>
                  </a:tcPr>
                </a:tc>
                <a:tc>
                  <a: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sz="2400" dirty="0" smtClean="0"/>
                        <a:t>How do you learn and verify the identity of an entity?</a:t>
                      </a:r>
                      <a:endParaRPr lang="en-US" dirty="0"/>
                    </a:p>
                  </a:txBody>
                  <a:tcPr anchor="ctr"/>
                </a:tc>
              </a:tr>
              <a:tr h="1905000">
                <a:tc>
                  <a:txBody>
                    <a:bodyPr/>
                    <a:lstStyle/>
                    <a:p>
                      <a:pPr algn="l"/>
                      <a:r>
                        <a:rPr lang="en-US" sz="2400" kern="1200" dirty="0" smtClean="0">
                          <a:solidFill>
                            <a:srgbClr val="F2F2F2"/>
                          </a:solidFill>
                          <a:latin typeface="+mn-lt"/>
                          <a:ea typeface="+mn-ea"/>
                          <a:cs typeface="+mn-cs"/>
                        </a:rPr>
                        <a:t>Anonymity</a:t>
                      </a:r>
                      <a:endParaRPr lang="en-US" sz="2400" kern="1200" dirty="0">
                        <a:solidFill>
                          <a:srgbClr val="F2F2F2"/>
                        </a:solidFill>
                        <a:latin typeface="+mn-lt"/>
                        <a:ea typeface="+mn-ea"/>
                        <a:cs typeface="+mn-cs"/>
                      </a:endParaRPr>
                    </a:p>
                  </a:txBody>
                  <a:tcPr anchor="ctr">
                    <a:solidFill>
                      <a:schemeClr val="accent1">
                        <a:lumMod val="75000"/>
                      </a:schemeClr>
                    </a:solidFill>
                  </a:tcPr>
                </a:tc>
                <a:tc>
                  <a:txBody>
                    <a:bodyPr/>
                    <a:lstStyle/>
                    <a:p>
                      <a:pPr marL="0" marR="0" lvl="5" indent="0" algn="l" defTabSz="457200" rtl="0" eaLnBrk="1" fontAlgn="auto" latinLnBrk="0" hangingPunct="1">
                        <a:lnSpc>
                          <a:spcPct val="100000"/>
                        </a:lnSpc>
                        <a:spcBef>
                          <a:spcPts val="0"/>
                        </a:spcBef>
                        <a:spcAft>
                          <a:spcPts val="0"/>
                        </a:spcAft>
                        <a:buClrTx/>
                        <a:buSzTx/>
                        <a:buFontTx/>
                        <a:buNone/>
                        <a:tabLst/>
                        <a:defRPr/>
                      </a:pPr>
                      <a:r>
                        <a:rPr lang="en-US" sz="2400" dirty="0" smtClean="0"/>
                        <a:t>How do you prevent an entity’s identity from being revealed?</a:t>
                      </a:r>
                      <a:endParaRPr lang="en-US" sz="2400" dirty="0"/>
                    </a:p>
                  </a:txBody>
                  <a:tcPr anchor="ctr"/>
                </a:tc>
              </a:tr>
            </a:tbl>
          </a:graphicData>
        </a:graphic>
      </p:graphicFrame>
    </p:spTree>
    <p:extLst>
      <p:ext uri="{BB962C8B-B14F-4D97-AF65-F5344CB8AC3E}">
        <p14:creationId xmlns:p14="http://schemas.microsoft.com/office/powerpoint/2010/main" val="3784461187"/>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stretch>
            <a:fillRect/>
          </a:stretch>
        </p:blipFill>
        <p:spPr>
          <a:xfrm>
            <a:off x="7428993" y="2689679"/>
            <a:ext cx="939452" cy="1208329"/>
          </a:xfrm>
          <a:prstGeom prst="rect">
            <a:avLst/>
          </a:prstGeom>
        </p:spPr>
      </p:pic>
      <p:sp>
        <p:nvSpPr>
          <p:cNvPr id="26" name="Donut 25"/>
          <p:cNvSpPr/>
          <p:nvPr/>
        </p:nvSpPr>
        <p:spPr bwMode="auto">
          <a:xfrm>
            <a:off x="909662" y="2542066"/>
            <a:ext cx="1773869" cy="1773869"/>
          </a:xfrm>
          <a:prstGeom prst="donut">
            <a:avLst>
              <a:gd name="adj" fmla="val 5272"/>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chemeClr val="tx1"/>
              </a:solidFill>
            </a:endParaRPr>
          </a:p>
        </p:txBody>
      </p:sp>
      <p:sp>
        <p:nvSpPr>
          <p:cNvPr id="25" name="Donut 24"/>
          <p:cNvSpPr/>
          <p:nvPr/>
        </p:nvSpPr>
        <p:spPr bwMode="auto">
          <a:xfrm>
            <a:off x="593993" y="2226397"/>
            <a:ext cx="2405207" cy="2405207"/>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tx1"/>
              </a:solidFill>
            </a:endParaRPr>
          </a:p>
        </p:txBody>
      </p:sp>
      <p:sp>
        <p:nvSpPr>
          <p:cNvPr id="28" name="Oval 27"/>
          <p:cNvSpPr/>
          <p:nvPr/>
        </p:nvSpPr>
        <p:spPr bwMode="auto">
          <a:xfrm>
            <a:off x="522977" y="3245419"/>
            <a:ext cx="270315" cy="270315"/>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29" name="Oval 28"/>
          <p:cNvSpPr/>
          <p:nvPr/>
        </p:nvSpPr>
        <p:spPr bwMode="auto">
          <a:xfrm>
            <a:off x="1418219" y="3086086"/>
            <a:ext cx="685738" cy="685829"/>
          </a:xfrm>
          <a:prstGeom prst="ellipse">
            <a:avLst/>
          </a:prstGeom>
          <a:gradFill flip="none" rotWithShape="1">
            <a:gsLst>
              <a:gs pos="0">
                <a:srgbClr val="484800"/>
              </a:gs>
              <a:gs pos="100000">
                <a:srgbClr val="FFFF00"/>
              </a:gs>
            </a:gsLst>
            <a:path path="circle">
              <a:fillToRect l="100000" t="100000"/>
            </a:path>
            <a:tileRect r="-100000" b="-100000"/>
          </a:gradFill>
          <a:ln w="9525" cap="flat" cmpd="sng" algn="ctr">
            <a:solidFill>
              <a:srgbClr val="FFFF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smtClean="0">
                <a:solidFill>
                  <a:srgbClr val="000000"/>
                </a:solidFill>
                <a:latin typeface="Century Gothic"/>
                <a:cs typeface="Century Gothic"/>
              </a:rPr>
              <a:t>A</a:t>
            </a:r>
            <a:endParaRPr lang="en-US" sz="2000" dirty="0">
              <a:solidFill>
                <a:srgbClr val="000000"/>
              </a:solidFill>
              <a:latin typeface="Century Gothic"/>
              <a:cs typeface="Century Gothic"/>
            </a:endParaRPr>
          </a:p>
        </p:txBody>
      </p:sp>
      <p:grpSp>
        <p:nvGrpSpPr>
          <p:cNvPr id="13" name="Group 12"/>
          <p:cNvGrpSpPr/>
          <p:nvPr/>
        </p:nvGrpSpPr>
        <p:grpSpPr>
          <a:xfrm>
            <a:off x="3691771" y="2226397"/>
            <a:ext cx="2405207" cy="2405207"/>
            <a:chOff x="3691771" y="1172881"/>
            <a:chExt cx="2405207" cy="2405207"/>
          </a:xfrm>
        </p:grpSpPr>
        <p:sp>
          <p:nvSpPr>
            <p:cNvPr id="18" name="Donut 17"/>
            <p:cNvSpPr>
              <a:spLocks noChangeAspect="1"/>
            </p:cNvSpPr>
            <p:nvPr/>
          </p:nvSpPr>
          <p:spPr bwMode="auto">
            <a:xfrm>
              <a:off x="4285977" y="1735404"/>
              <a:ext cx="1280160" cy="1280160"/>
            </a:xfrm>
            <a:prstGeom prst="donut">
              <a:avLst>
                <a:gd name="adj" fmla="val 5272"/>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chemeClr val="tx1"/>
                </a:solidFill>
              </a:endParaRPr>
            </a:p>
          </p:txBody>
        </p:sp>
        <p:sp>
          <p:nvSpPr>
            <p:cNvPr id="19" name="Oval 18"/>
            <p:cNvSpPr/>
            <p:nvPr/>
          </p:nvSpPr>
          <p:spPr bwMode="auto">
            <a:xfrm>
              <a:off x="4583188" y="2032570"/>
              <a:ext cx="685738" cy="685829"/>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r>
                <a:rPr lang="en-US" sz="2000" dirty="0" smtClean="0">
                  <a:solidFill>
                    <a:srgbClr val="000000"/>
                  </a:solidFill>
                  <a:latin typeface="Century Gothic"/>
                  <a:cs typeface="Century Gothic"/>
                </a:rPr>
                <a:t>B</a:t>
              </a:r>
              <a:endParaRPr lang="en-US" sz="2000" dirty="0">
                <a:solidFill>
                  <a:srgbClr val="000000"/>
                </a:solidFill>
                <a:latin typeface="Century Gothic"/>
                <a:cs typeface="Century Gothic"/>
              </a:endParaRPr>
            </a:p>
          </p:txBody>
        </p:sp>
        <p:grpSp>
          <p:nvGrpSpPr>
            <p:cNvPr id="20" name="Group 19"/>
            <p:cNvGrpSpPr/>
            <p:nvPr/>
          </p:nvGrpSpPr>
          <p:grpSpPr>
            <a:xfrm>
              <a:off x="3691771" y="1172881"/>
              <a:ext cx="2405207" cy="2405207"/>
              <a:chOff x="3691771" y="1172881"/>
              <a:chExt cx="2405207" cy="2405207"/>
            </a:xfrm>
          </p:grpSpPr>
          <p:sp>
            <p:nvSpPr>
              <p:cNvPr id="21" name="Donut 20"/>
              <p:cNvSpPr/>
              <p:nvPr/>
            </p:nvSpPr>
            <p:spPr bwMode="auto">
              <a:xfrm>
                <a:off x="3691771" y="1172881"/>
                <a:ext cx="2405207" cy="2405207"/>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tx1"/>
                  </a:solidFill>
                </a:endParaRPr>
              </a:p>
            </p:txBody>
          </p:sp>
          <p:sp>
            <p:nvSpPr>
              <p:cNvPr id="23" name="Oval 22"/>
              <p:cNvSpPr/>
              <p:nvPr/>
            </p:nvSpPr>
            <p:spPr bwMode="auto">
              <a:xfrm>
                <a:off x="5201735" y="3307773"/>
                <a:ext cx="270315" cy="270315"/>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24" name="Oval 23"/>
              <p:cNvSpPr/>
              <p:nvPr/>
            </p:nvSpPr>
            <p:spPr bwMode="auto">
              <a:xfrm>
                <a:off x="4380839" y="3307773"/>
                <a:ext cx="270315" cy="270315"/>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p>
            </p:txBody>
          </p:sp>
        </p:grpSp>
      </p:grpSp>
      <p:sp>
        <p:nvSpPr>
          <p:cNvPr id="16" name="Oval 15"/>
          <p:cNvSpPr/>
          <p:nvPr/>
        </p:nvSpPr>
        <p:spPr bwMode="auto">
          <a:xfrm>
            <a:off x="8130202" y="2999567"/>
            <a:ext cx="722305" cy="722305"/>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000" dirty="0" smtClean="0">
                <a:solidFill>
                  <a:srgbClr val="000000"/>
                </a:solidFill>
              </a:rPr>
              <a:t>C</a:t>
            </a:r>
            <a:endParaRPr lang="en-US" sz="2000" dirty="0">
              <a:solidFill>
                <a:srgbClr val="000000"/>
              </a:solidFill>
            </a:endParaRPr>
          </a:p>
        </p:txBody>
      </p:sp>
      <p:sp>
        <p:nvSpPr>
          <p:cNvPr id="34" name="TextBox 33"/>
          <p:cNvSpPr txBox="1"/>
          <p:nvPr/>
        </p:nvSpPr>
        <p:spPr>
          <a:xfrm>
            <a:off x="6553200" y="2868658"/>
            <a:ext cx="682098" cy="400110"/>
          </a:xfrm>
          <a:prstGeom prst="rect">
            <a:avLst/>
          </a:prstGeom>
          <a:noFill/>
        </p:spPr>
        <p:txBody>
          <a:bodyPr wrap="none" rtlCol="0">
            <a:spAutoFit/>
          </a:bodyPr>
          <a:lstStyle/>
          <a:p>
            <a:r>
              <a:rPr lang="en-US" sz="2000" dirty="0" smtClean="0">
                <a:solidFill>
                  <a:srgbClr val="000000"/>
                </a:solidFill>
                <a:latin typeface="Century Gothic"/>
                <a:cs typeface="Century Gothic"/>
              </a:rPr>
              <a:t>0.75</a:t>
            </a:r>
            <a:endParaRPr lang="en-US" sz="2000" dirty="0">
              <a:solidFill>
                <a:srgbClr val="000000"/>
              </a:solidFill>
              <a:latin typeface="Century Gothic"/>
              <a:cs typeface="Century Gothic"/>
            </a:endParaRPr>
          </a:p>
        </p:txBody>
      </p:sp>
      <p:sp>
        <p:nvSpPr>
          <p:cNvPr id="35" name="Oval 34"/>
          <p:cNvSpPr/>
          <p:nvPr/>
        </p:nvSpPr>
        <p:spPr bwMode="auto">
          <a:xfrm>
            <a:off x="5425191" y="3167112"/>
            <a:ext cx="270315" cy="270314"/>
          </a:xfrm>
          <a:prstGeom prst="ellipse">
            <a:avLst/>
          </a:prstGeom>
        </p:spPr>
        <p:style>
          <a:lnRef idx="1">
            <a:schemeClr val="accent2"/>
          </a:lnRef>
          <a:fillRef idx="3">
            <a:schemeClr val="accent2"/>
          </a:fillRef>
          <a:effectRef idx="2">
            <a:schemeClr val="accent2"/>
          </a:effectRef>
          <a:fontRef idx="minor">
            <a:schemeClr val="lt1"/>
          </a:fontRef>
        </p:style>
        <p:txBody>
          <a:bodyPr vert="wordArtVert" anchor="ctr" anchorCtr="0"/>
          <a:lstStyle/>
          <a:p>
            <a:pPr algn="ctr">
              <a:defRPr/>
            </a:pPr>
            <a:r>
              <a:rPr lang="en-US" sz="1100" dirty="0" smtClean="0">
                <a:solidFill>
                  <a:schemeClr val="tx1"/>
                </a:solidFill>
              </a:rPr>
              <a:t>C</a:t>
            </a:r>
            <a:endParaRPr lang="en-US" sz="1100" dirty="0">
              <a:solidFill>
                <a:schemeClr val="tx1"/>
              </a:solidFill>
            </a:endParaRPr>
          </a:p>
        </p:txBody>
      </p:sp>
      <p:sp>
        <p:nvSpPr>
          <p:cNvPr id="39" name="Oval 38"/>
          <p:cNvSpPr/>
          <p:nvPr/>
        </p:nvSpPr>
        <p:spPr bwMode="auto">
          <a:xfrm>
            <a:off x="2843266" y="3293844"/>
            <a:ext cx="270315" cy="270314"/>
          </a:xfrm>
          <a:prstGeom prst="ellipse">
            <a:avLst/>
          </a:prstGeom>
        </p:spPr>
        <p:style>
          <a:lnRef idx="1">
            <a:schemeClr val="accent5"/>
          </a:lnRef>
          <a:fillRef idx="3">
            <a:schemeClr val="accent5"/>
          </a:fillRef>
          <a:effectRef idx="2">
            <a:schemeClr val="accent5"/>
          </a:effectRef>
          <a:fontRef idx="minor">
            <a:schemeClr val="lt1"/>
          </a:fontRef>
        </p:style>
        <p:txBody>
          <a:bodyPr vert="wordArtVert" anchor="ctr"/>
          <a:lstStyle/>
          <a:p>
            <a:pPr algn="ctr">
              <a:defRPr/>
            </a:pPr>
            <a:r>
              <a:rPr lang="en-US" sz="1400" dirty="0">
                <a:solidFill>
                  <a:schemeClr val="tx1"/>
                </a:solidFill>
              </a:rPr>
              <a:t>B</a:t>
            </a:r>
          </a:p>
        </p:txBody>
      </p:sp>
      <p:cxnSp>
        <p:nvCxnSpPr>
          <p:cNvPr id="42" name="Straight Arrow Connector 41"/>
          <p:cNvCxnSpPr/>
          <p:nvPr/>
        </p:nvCxnSpPr>
        <p:spPr bwMode="auto">
          <a:xfrm flipV="1">
            <a:off x="5695506" y="3292523"/>
            <a:ext cx="1733487" cy="1321"/>
          </a:xfrm>
          <a:prstGeom prst="straightConnector1">
            <a:avLst/>
          </a:prstGeom>
          <a:ln w="38100" cmpd="sng">
            <a:solidFill>
              <a:srgbClr val="FF0000"/>
            </a:solidFill>
            <a:prstDash val="dash"/>
            <a:headEnd type="triangle"/>
            <a:tailEnd type="none"/>
          </a:ln>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3103480" y="3002039"/>
            <a:ext cx="1479707" cy="426962"/>
            <a:chOff x="2999200" y="3007371"/>
            <a:chExt cx="1583988" cy="426962"/>
          </a:xfrm>
        </p:grpSpPr>
        <p:cxnSp>
          <p:nvCxnSpPr>
            <p:cNvPr id="14" name="Straight Arrow Connector 13"/>
            <p:cNvCxnSpPr>
              <a:stCxn id="25" idx="6"/>
              <a:endCxn id="19" idx="2"/>
            </p:cNvCxnSpPr>
            <p:nvPr/>
          </p:nvCxnSpPr>
          <p:spPr bwMode="auto">
            <a:xfrm>
              <a:off x="2999200" y="3434333"/>
              <a:ext cx="1583988" cy="0"/>
            </a:xfrm>
            <a:prstGeom prst="straightConnector1">
              <a:avLst/>
            </a:prstGeom>
            <a:ln w="38100" cmpd="sng">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2999200" y="3007371"/>
              <a:ext cx="539957" cy="400110"/>
            </a:xfrm>
            <a:prstGeom prst="rect">
              <a:avLst/>
            </a:prstGeom>
            <a:noFill/>
          </p:spPr>
          <p:txBody>
            <a:bodyPr wrap="none" rtlCol="0">
              <a:spAutoFit/>
            </a:bodyPr>
            <a:lstStyle/>
            <a:p>
              <a:r>
                <a:rPr lang="en-US" sz="2000" dirty="0" smtClean="0">
                  <a:solidFill>
                    <a:srgbClr val="000000"/>
                  </a:solidFill>
                  <a:latin typeface="Century Gothic"/>
                  <a:cs typeface="Century Gothic"/>
                </a:rPr>
                <a:t>0.4</a:t>
              </a:r>
              <a:endParaRPr lang="en-US" sz="2000" dirty="0">
                <a:solidFill>
                  <a:srgbClr val="000000"/>
                </a:solidFill>
                <a:latin typeface="Century Gothic"/>
                <a:cs typeface="Century Gothic"/>
              </a:endParaRPr>
            </a:p>
          </p:txBody>
        </p:sp>
      </p:grpSp>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smtClean="0">
                <a:solidFill>
                  <a:schemeClr val="bg1"/>
                </a:solidFill>
              </a:rPr>
              <a:t>Example</a:t>
            </a:r>
            <a:endParaRPr lang="en-US" sz="4000" dirty="0">
              <a:solidFill>
                <a:schemeClr val="bg1"/>
              </a:solidFill>
            </a:endParaRPr>
          </a:p>
        </p:txBody>
      </p:sp>
      <p:sp>
        <p:nvSpPr>
          <p:cNvPr id="9" name="Text Placeholder 8"/>
          <p:cNvSpPr>
            <a:spLocks noGrp="1"/>
          </p:cNvSpPr>
          <p:nvPr>
            <p:ph type="body" sz="quarter" idx="14"/>
          </p:nvPr>
        </p:nvSpPr>
        <p:spPr>
          <a:xfrm>
            <a:off x="0" y="5903893"/>
            <a:ext cx="9144000" cy="954107"/>
          </a:xfrm>
          <a:solidFill>
            <a:schemeClr val="accent1">
              <a:lumMod val="75000"/>
            </a:schemeClr>
          </a:solidFill>
        </p:spPr>
        <p:txBody>
          <a:bodyPr vert="horz" lIns="91440" tIns="45720" rIns="91440" bIns="45720" rtlCol="0">
            <a:spAutoFit/>
          </a:bodyPr>
          <a:lstStyle/>
          <a:p>
            <a:r>
              <a:rPr lang="en-US" dirty="0">
                <a:solidFill>
                  <a:schemeClr val="bg1"/>
                </a:solidFill>
                <a:cs typeface="Century Gothic"/>
              </a:rPr>
              <a:t>Eventually, C’s reputation may force it off of the network</a:t>
            </a:r>
          </a:p>
        </p:txBody>
      </p:sp>
      <p:sp>
        <p:nvSpPr>
          <p:cNvPr id="7"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70</a:t>
            </a:fld>
            <a:endParaRPr lang="en-US" dirty="0"/>
          </a:p>
        </p:txBody>
      </p:sp>
      <p:sp>
        <p:nvSpPr>
          <p:cNvPr id="4" name="Slide Number Placeholder 3"/>
          <p:cNvSpPr>
            <a:spLocks noGrp="1"/>
          </p:cNvSpPr>
          <p:nvPr>
            <p:ph type="sldNum" sz="quarter" idx="12"/>
          </p:nvPr>
        </p:nvSpPr>
        <p:spPr/>
        <p:txBody>
          <a:bodyPr/>
          <a:lstStyle/>
          <a:p>
            <a:fld id="{A7E347E3-C33F-6F47-AC47-1BCADEE5EFCC}" type="slidenum">
              <a:rPr lang="en-US" smtClean="0"/>
              <a:t>70</a:t>
            </a:fld>
            <a:endParaRPr lang="en-US" dirty="0"/>
          </a:p>
        </p:txBody>
      </p:sp>
    </p:spTree>
    <p:extLst>
      <p:ext uri="{BB962C8B-B14F-4D97-AF65-F5344CB8AC3E}">
        <p14:creationId xmlns:p14="http://schemas.microsoft.com/office/powerpoint/2010/main" val="384794951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Entities</a:t>
            </a:r>
          </a:p>
        </p:txBody>
      </p:sp>
      <p:sp>
        <p:nvSpPr>
          <p:cNvPr id="10" name="Text Placeholder 9"/>
          <p:cNvSpPr>
            <a:spLocks noGrp="1"/>
          </p:cNvSpPr>
          <p:nvPr>
            <p:ph type="body" sz="quarter" idx="14"/>
          </p:nvPr>
        </p:nvSpPr>
        <p:spPr>
          <a:xfrm>
            <a:off x="0" y="6334780"/>
            <a:ext cx="9144000" cy="523220"/>
          </a:xfrm>
          <a:solidFill>
            <a:schemeClr val="accent1">
              <a:lumMod val="75000"/>
            </a:schemeClr>
          </a:solidFill>
        </p:spPr>
        <p:txBody>
          <a:bodyPr vert="horz" lIns="91440" tIns="45720" rIns="91440" bIns="45720" rtlCol="0">
            <a:spAutoFit/>
          </a:bodyPr>
          <a:lstStyle/>
          <a:p>
            <a:r>
              <a:rPr lang="en-US" dirty="0">
                <a:solidFill>
                  <a:schemeClr val="bg1"/>
                </a:solidFill>
                <a:latin typeface="Century Gothic"/>
                <a:cs typeface="Century Gothic"/>
              </a:rPr>
              <a:t>An entity is something in the Solar Trust Model </a:t>
            </a:r>
          </a:p>
        </p:txBody>
      </p:sp>
      <p:sp>
        <p:nvSpPr>
          <p:cNvPr id="12" name="Oval 11"/>
          <p:cNvSpPr/>
          <p:nvPr/>
        </p:nvSpPr>
        <p:spPr bwMode="auto">
          <a:xfrm>
            <a:off x="3768460" y="2625312"/>
            <a:ext cx="1607081" cy="1607376"/>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800" dirty="0" smtClean="0">
                <a:solidFill>
                  <a:schemeClr val="bg1"/>
                </a:solidFill>
                <a:latin typeface="Century Gothic"/>
                <a:cs typeface="Century Gothic"/>
              </a:rPr>
              <a:t>Entity</a:t>
            </a:r>
            <a:endParaRPr lang="en-US" sz="2800" dirty="0">
              <a:solidFill>
                <a:schemeClr val="bg1"/>
              </a:solidFill>
              <a:latin typeface="Century Gothic"/>
              <a:cs typeface="Century Gothic"/>
            </a:endParaRPr>
          </a:p>
        </p:txBody>
      </p:sp>
      <p:sp>
        <p:nvSpPr>
          <p:cNvPr id="7"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71</a:t>
            </a:fld>
            <a:endParaRPr lang="en-US" dirty="0"/>
          </a:p>
        </p:txBody>
      </p:sp>
      <p:sp>
        <p:nvSpPr>
          <p:cNvPr id="3" name="Slide Number Placeholder 2"/>
          <p:cNvSpPr>
            <a:spLocks noGrp="1"/>
          </p:cNvSpPr>
          <p:nvPr>
            <p:ph type="sldNum" sz="quarter" idx="12"/>
          </p:nvPr>
        </p:nvSpPr>
        <p:spPr/>
        <p:txBody>
          <a:bodyPr/>
          <a:lstStyle/>
          <a:p>
            <a:fld id="{A7E347E3-C33F-6F47-AC47-1BCADEE5EFCC}" type="slidenum">
              <a:rPr lang="en-US" smtClean="0"/>
              <a:t>71</a:t>
            </a:fld>
            <a:endParaRPr lang="en-US" dirty="0"/>
          </a:p>
        </p:txBody>
      </p:sp>
    </p:spTree>
    <p:extLst>
      <p:ext uri="{BB962C8B-B14F-4D97-AF65-F5344CB8AC3E}">
        <p14:creationId xmlns:p14="http://schemas.microsoft.com/office/powerpoint/2010/main" val="331513854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4"/>
          </p:nvPr>
        </p:nvSpPr>
        <p:spPr>
          <a:xfrm>
            <a:off x="0" y="5903893"/>
            <a:ext cx="9144000" cy="954107"/>
          </a:xfrm>
          <a:solidFill>
            <a:schemeClr val="accent1">
              <a:lumMod val="75000"/>
            </a:schemeClr>
          </a:solidFill>
        </p:spPr>
        <p:txBody>
          <a:bodyPr vert="horz" wrap="square" lIns="91440" tIns="45720" rIns="91440" bIns="45720" rtlCol="0">
            <a:spAutoFit/>
          </a:bodyPr>
          <a:lstStyle/>
          <a:p>
            <a:r>
              <a:rPr lang="en-US" dirty="0">
                <a:solidFill>
                  <a:schemeClr val="bg1"/>
                </a:solidFill>
                <a:latin typeface="Century Gothic"/>
                <a:cs typeface="Century Gothic"/>
              </a:rPr>
              <a:t>The degree of confidence that someone </a:t>
            </a:r>
            <a:r>
              <a:rPr lang="en-US" dirty="0" smtClean="0">
                <a:solidFill>
                  <a:schemeClr val="bg1"/>
                </a:solidFill>
                <a:latin typeface="Century Gothic"/>
                <a:cs typeface="Century Gothic"/>
              </a:rPr>
              <a:t>has </a:t>
            </a:r>
            <a:r>
              <a:rPr lang="en-US" dirty="0">
                <a:solidFill>
                  <a:schemeClr val="bg1"/>
                </a:solidFill>
                <a:latin typeface="Century Gothic"/>
                <a:cs typeface="Century Gothic"/>
              </a:rPr>
              <a:t>that </a:t>
            </a:r>
            <a:r>
              <a:rPr lang="en-US" dirty="0" smtClean="0">
                <a:solidFill>
                  <a:schemeClr val="bg1"/>
                </a:solidFill>
                <a:latin typeface="Century Gothic"/>
                <a:cs typeface="Century Gothic"/>
              </a:rPr>
              <a:t>something will </a:t>
            </a:r>
            <a:r>
              <a:rPr lang="en-US" dirty="0">
                <a:solidFill>
                  <a:schemeClr val="bg1"/>
                </a:solidFill>
                <a:latin typeface="Century Gothic"/>
                <a:cs typeface="Century Gothic"/>
              </a:rPr>
              <a:t>meet a particular set of criteria. </a:t>
            </a:r>
          </a:p>
        </p:txBody>
      </p:sp>
      <p:sp>
        <p:nvSpPr>
          <p:cNvPr id="13" name="Text Placeholder 12"/>
          <p:cNvSpPr>
            <a:spLocks noGrp="1"/>
          </p:cNvSpPr>
          <p:nvPr>
            <p:ph type="body" sz="quarter" idx="15"/>
          </p:nvPr>
        </p:nvSpPr>
        <p:spPr/>
        <p:txBody>
          <a:bodyPr/>
          <a:lstStyle/>
          <a:p>
            <a:r>
              <a:rPr lang="fi-FI" sz="2000" dirty="0">
                <a:latin typeface="Century Gothic"/>
                <a:cs typeface="Century Gothic"/>
              </a:rPr>
              <a:t>Trust(Observing Entity, Observed Entity, Context) = Degree of Trust</a:t>
            </a:r>
          </a:p>
          <a:p>
            <a:endParaRPr lang="fi-FI" dirty="0"/>
          </a:p>
          <a:p>
            <a:r>
              <a:rPr lang="fi-FI" sz="2000" dirty="0">
                <a:latin typeface="Century Gothic"/>
                <a:cs typeface="Century Gothic"/>
              </a:rPr>
              <a:t>Trust is </a:t>
            </a:r>
            <a:r>
              <a:rPr lang="fi-FI" sz="2000" dirty="0" smtClean="0">
                <a:latin typeface="Century Gothic"/>
                <a:cs typeface="Century Gothic"/>
              </a:rPr>
              <a:t>relative </a:t>
            </a:r>
            <a:endParaRPr lang="en-US" sz="2000" dirty="0">
              <a:latin typeface="Century Gothic"/>
              <a:cs typeface="Century Gothic"/>
            </a:endParaRPr>
          </a:p>
        </p:txBody>
      </p:sp>
      <p:sp>
        <p:nvSpPr>
          <p:cNvPr id="6"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a:solidFill>
                  <a:schemeClr val="bg1"/>
                </a:solidFill>
              </a:rPr>
              <a:t>Trust</a:t>
            </a:r>
          </a:p>
        </p:txBody>
      </p:sp>
      <p:sp>
        <p:nvSpPr>
          <p:cNvPr id="4" name="Slide Number Placeholder 3"/>
          <p:cNvSpPr>
            <a:spLocks noGrp="1"/>
          </p:cNvSpPr>
          <p:nvPr>
            <p:ph type="sldNum" sz="quarter" idx="12"/>
          </p:nvPr>
        </p:nvSpPr>
        <p:spPr/>
        <p:txBody>
          <a:bodyPr/>
          <a:lstStyle/>
          <a:p>
            <a:fld id="{A7E347E3-C33F-6F47-AC47-1BCADEE5EFCC}" type="slidenum">
              <a:rPr lang="en-US" smtClean="0"/>
              <a:t>72</a:t>
            </a:fld>
            <a:endParaRPr lang="en-US" dirty="0"/>
          </a:p>
        </p:txBody>
      </p:sp>
    </p:spTree>
    <p:extLst>
      <p:ext uri="{BB962C8B-B14F-4D97-AF65-F5344CB8AC3E}">
        <p14:creationId xmlns:p14="http://schemas.microsoft.com/office/powerpoint/2010/main" val="224489652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5"/>
          </p:nvPr>
        </p:nvSpPr>
        <p:spPr>
          <a:xfrm>
            <a:off x="457200" y="545354"/>
            <a:ext cx="8229600" cy="4451553"/>
          </a:xfrm>
        </p:spPr>
        <p:txBody>
          <a:bodyPr/>
          <a:lstStyle/>
          <a:p>
            <a:pPr marL="342900" indent="-342900" algn="l">
              <a:buFont typeface="Arial"/>
              <a:buChar char="•"/>
            </a:pPr>
            <a:r>
              <a:rPr lang="en-US" sz="2400" dirty="0">
                <a:latin typeface="Century Gothic"/>
                <a:cs typeface="Century Gothic"/>
              </a:rPr>
              <a:t>The set of information used in making a trust </a:t>
            </a:r>
            <a:r>
              <a:rPr lang="en-US" sz="2400" dirty="0" smtClean="0">
                <a:latin typeface="Century Gothic"/>
                <a:cs typeface="Century Gothic"/>
              </a:rPr>
              <a:t>judgment</a:t>
            </a:r>
          </a:p>
          <a:p>
            <a:pPr marL="342900" indent="-342900" algn="l">
              <a:buFont typeface="Arial"/>
              <a:buChar char="•"/>
            </a:pPr>
            <a:endParaRPr lang="en-US" sz="2400" dirty="0">
              <a:latin typeface="Century Gothic"/>
              <a:cs typeface="Century Gothic"/>
            </a:endParaRPr>
          </a:p>
          <a:p>
            <a:pPr marL="342900" indent="-342900" algn="l">
              <a:buFont typeface="Arial"/>
              <a:buChar char="•"/>
            </a:pPr>
            <a:r>
              <a:rPr lang="en-US" sz="2400" dirty="0" smtClean="0">
                <a:latin typeface="Century Gothic"/>
                <a:cs typeface="Century Gothic"/>
              </a:rPr>
              <a:t>A set </a:t>
            </a:r>
            <a:r>
              <a:rPr lang="en-US" sz="2400" dirty="0">
                <a:latin typeface="Century Gothic"/>
                <a:cs typeface="Century Gothic"/>
              </a:rPr>
              <a:t>of constraints on the applicability of the scope of that trust </a:t>
            </a:r>
            <a:r>
              <a:rPr lang="en-US" sz="2400" dirty="0" smtClean="0">
                <a:latin typeface="Century Gothic"/>
                <a:cs typeface="Century Gothic"/>
              </a:rPr>
              <a:t>judgment</a:t>
            </a:r>
          </a:p>
          <a:p>
            <a:pPr marL="342900" indent="-342900" algn="l">
              <a:buFont typeface="Arial"/>
              <a:buChar char="•"/>
            </a:pPr>
            <a:endParaRPr lang="en-US" sz="2400" dirty="0">
              <a:latin typeface="Century Gothic"/>
              <a:cs typeface="Century Gothic"/>
            </a:endParaRPr>
          </a:p>
          <a:p>
            <a:pPr marL="342900" indent="-342900" algn="l">
              <a:buFont typeface="Arial"/>
              <a:buChar char="•"/>
            </a:pPr>
            <a:r>
              <a:rPr lang="en-US" sz="2400" dirty="0" smtClean="0">
                <a:latin typeface="Century Gothic"/>
                <a:cs typeface="Century Gothic"/>
              </a:rPr>
              <a:t>Analogous to an agent’s environment in machine learning</a:t>
            </a:r>
            <a:endParaRPr lang="en-US" sz="2400" dirty="0">
              <a:latin typeface="Century Gothic"/>
              <a:cs typeface="Century Gothic"/>
            </a:endParaRPr>
          </a:p>
        </p:txBody>
      </p:sp>
      <p:sp>
        <p:nvSpPr>
          <p:cNvPr id="6"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a:solidFill>
                  <a:schemeClr val="bg1"/>
                </a:solidFill>
              </a:rPr>
              <a:t>Context</a:t>
            </a:r>
          </a:p>
        </p:txBody>
      </p:sp>
      <p:sp>
        <p:nvSpPr>
          <p:cNvPr id="4" name="Slide Number Placeholder 3"/>
          <p:cNvSpPr>
            <a:spLocks noGrp="1"/>
          </p:cNvSpPr>
          <p:nvPr>
            <p:ph type="sldNum" sz="quarter" idx="12"/>
          </p:nvPr>
        </p:nvSpPr>
        <p:spPr/>
        <p:txBody>
          <a:bodyPr/>
          <a:lstStyle/>
          <a:p>
            <a:fld id="{A7E347E3-C33F-6F47-AC47-1BCADEE5EFCC}" type="slidenum">
              <a:rPr lang="en-US" smtClean="0"/>
              <a:t>73</a:t>
            </a:fld>
            <a:endParaRPr lang="en-US" dirty="0"/>
          </a:p>
        </p:txBody>
      </p:sp>
    </p:spTree>
    <p:extLst>
      <p:ext uri="{BB962C8B-B14F-4D97-AF65-F5344CB8AC3E}">
        <p14:creationId xmlns:p14="http://schemas.microsoft.com/office/powerpoint/2010/main" val="187605388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Solar Trust Server (STS)</a:t>
            </a:r>
          </a:p>
        </p:txBody>
      </p:sp>
      <p:sp>
        <p:nvSpPr>
          <p:cNvPr id="9" name="Text Placeholder 8"/>
          <p:cNvSpPr>
            <a:spLocks noGrp="1"/>
          </p:cNvSpPr>
          <p:nvPr>
            <p:ph type="body" sz="quarter" idx="14"/>
          </p:nvPr>
        </p:nvSpPr>
        <p:spPr>
          <a:solidFill>
            <a:schemeClr val="accent1">
              <a:lumMod val="75000"/>
            </a:schemeClr>
          </a:solidFill>
        </p:spPr>
        <p:txBody>
          <a:bodyPr vert="horz" lIns="91440" tIns="45720" rIns="91440" bIns="45720" rtlCol="0">
            <a:spAutoFit/>
          </a:bodyPr>
          <a:lstStyle/>
          <a:p>
            <a:r>
              <a:rPr lang="en-US" dirty="0">
                <a:solidFill>
                  <a:schemeClr val="bg1"/>
                </a:solidFill>
                <a:latin typeface="Century Gothic"/>
                <a:cs typeface="Century Gothic"/>
              </a:rPr>
              <a:t>A server that acts as a proxy for a user and implements their trust policies</a:t>
            </a:r>
          </a:p>
        </p:txBody>
      </p:sp>
      <p:sp>
        <p:nvSpPr>
          <p:cNvPr id="10" name="Oval 9"/>
          <p:cNvSpPr/>
          <p:nvPr/>
        </p:nvSpPr>
        <p:spPr bwMode="auto">
          <a:xfrm>
            <a:off x="3768460" y="2625312"/>
            <a:ext cx="1607081" cy="1607376"/>
          </a:xfrm>
          <a:prstGeom prst="ellipse">
            <a:avLst/>
          </a:prstGeom>
          <a:gradFill flip="none" rotWithShape="1">
            <a:gsLst>
              <a:gs pos="0">
                <a:srgbClr val="484800"/>
              </a:gs>
              <a:gs pos="100000">
                <a:srgbClr val="FFFF00"/>
              </a:gs>
            </a:gsLst>
            <a:path path="circle">
              <a:fillToRect l="100000" t="100000"/>
            </a:path>
            <a:tileRect r="-100000" b="-100000"/>
          </a:gradFill>
          <a:ln w="9525" cap="flat" cmpd="sng" algn="ctr">
            <a:solidFill>
              <a:srgbClr val="FFFF00"/>
            </a:solidFill>
            <a:prstDash val="solid"/>
          </a:ln>
          <a:effectLst>
            <a:outerShdw blurRad="40000" dist="23000" dir="5400000" rotWithShape="0">
              <a:srgbClr val="000000">
                <a:alpha val="35000"/>
              </a:srgbClr>
            </a:outerShdw>
          </a:effectLst>
        </p:spPr>
        <p:txBody>
          <a:bodyPr anchor="ctr"/>
          <a:lstStyle/>
          <a:p>
            <a:pPr algn="ctr"/>
            <a:r>
              <a:rPr lang="en-US" sz="2800" dirty="0" smtClean="0">
                <a:latin typeface="Century Gothic"/>
                <a:cs typeface="Century Gothic"/>
              </a:rPr>
              <a:t>STS</a:t>
            </a:r>
          </a:p>
        </p:txBody>
      </p:sp>
      <p:sp>
        <p:nvSpPr>
          <p:cNvPr id="6"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74</a:t>
            </a:fld>
            <a:endParaRPr lang="en-US" dirty="0"/>
          </a:p>
        </p:txBody>
      </p:sp>
      <p:sp>
        <p:nvSpPr>
          <p:cNvPr id="3" name="Slide Number Placeholder 2"/>
          <p:cNvSpPr>
            <a:spLocks noGrp="1"/>
          </p:cNvSpPr>
          <p:nvPr>
            <p:ph type="sldNum" sz="quarter" idx="12"/>
          </p:nvPr>
        </p:nvSpPr>
        <p:spPr/>
        <p:txBody>
          <a:bodyPr/>
          <a:lstStyle/>
          <a:p>
            <a:fld id="{A7E347E3-C33F-6F47-AC47-1BCADEE5EFCC}" type="slidenum">
              <a:rPr lang="en-US" smtClean="0"/>
              <a:t>74</a:t>
            </a:fld>
            <a:endParaRPr lang="en-US" dirty="0"/>
          </a:p>
        </p:txBody>
      </p:sp>
    </p:spTree>
    <p:extLst>
      <p:ext uri="{BB962C8B-B14F-4D97-AF65-F5344CB8AC3E}">
        <p14:creationId xmlns:p14="http://schemas.microsoft.com/office/powerpoint/2010/main" val="3924570899"/>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Trust Levels</a:t>
            </a:r>
          </a:p>
        </p:txBody>
      </p:sp>
      <p:sp>
        <p:nvSpPr>
          <p:cNvPr id="9" name="Text Placeholder 8"/>
          <p:cNvSpPr>
            <a:spLocks noGrp="1"/>
          </p:cNvSpPr>
          <p:nvPr>
            <p:ph type="body" sz="quarter" idx="14"/>
          </p:nvPr>
        </p:nvSpPr>
        <p:spPr>
          <a:solidFill>
            <a:schemeClr val="accent1">
              <a:lumMod val="75000"/>
            </a:schemeClr>
          </a:solidFill>
        </p:spPr>
        <p:txBody>
          <a:bodyPr vert="horz" lIns="91440" tIns="45720" rIns="91440" bIns="45720" rtlCol="0">
            <a:spAutoFit/>
          </a:bodyPr>
          <a:lstStyle/>
          <a:p>
            <a:r>
              <a:rPr lang="en-US" dirty="0">
                <a:solidFill>
                  <a:schemeClr val="bg1"/>
                </a:solidFill>
                <a:latin typeface="Century Gothic"/>
                <a:cs typeface="Century Gothic"/>
              </a:rPr>
              <a:t>Disjoint sets of objects that are trusted to the same degree in the same context </a:t>
            </a:r>
          </a:p>
        </p:txBody>
      </p:sp>
      <p:grpSp>
        <p:nvGrpSpPr>
          <p:cNvPr id="4" name="Group 3"/>
          <p:cNvGrpSpPr/>
          <p:nvPr/>
        </p:nvGrpSpPr>
        <p:grpSpPr>
          <a:xfrm>
            <a:off x="1027206" y="1840006"/>
            <a:ext cx="7089588" cy="3177989"/>
            <a:chOff x="627530" y="1807882"/>
            <a:chExt cx="7089588" cy="3177989"/>
          </a:xfrm>
        </p:grpSpPr>
        <p:sp>
          <p:nvSpPr>
            <p:cNvPr id="3" name="Rectangle 2"/>
            <p:cNvSpPr/>
            <p:nvPr/>
          </p:nvSpPr>
          <p:spPr>
            <a:xfrm>
              <a:off x="627530" y="1807882"/>
              <a:ext cx="7089588" cy="13521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p:cNvSpPr/>
            <p:nvPr/>
          </p:nvSpPr>
          <p:spPr bwMode="auto">
            <a:xfrm>
              <a:off x="1109031" y="1900665"/>
              <a:ext cx="1079902" cy="1080100"/>
            </a:xfrm>
            <a:prstGeom prst="ellipse">
              <a:avLst/>
            </a:prstGeom>
            <a:gradFill flip="none" rotWithShape="1">
              <a:gsLst>
                <a:gs pos="0">
                  <a:srgbClr val="484800"/>
                </a:gs>
                <a:gs pos="100000">
                  <a:srgbClr val="FFFF00"/>
                </a:gs>
              </a:gsLst>
              <a:path path="circle">
                <a:fillToRect l="100000" t="100000"/>
              </a:path>
              <a:tileRect r="-100000" b="-100000"/>
            </a:gradFill>
            <a:ln w="9525" cap="flat" cmpd="sng" algn="ctr">
              <a:solidFill>
                <a:srgbClr val="FFFF00"/>
              </a:solidFill>
              <a:prstDash val="solid"/>
            </a:ln>
            <a:effectLst>
              <a:outerShdw blurRad="40000" dist="23000" dir="5400000" rotWithShape="0">
                <a:srgbClr val="000000">
                  <a:alpha val="35000"/>
                </a:srgbClr>
              </a:outerShdw>
            </a:effectLst>
          </p:spPr>
          <p:txBody>
            <a:bodyPr anchor="ctr"/>
            <a:lstStyle/>
            <a:p>
              <a:pPr algn="ctr"/>
              <a:r>
                <a:rPr lang="en-US" sz="2800" dirty="0" smtClean="0">
                  <a:latin typeface="Century Gothic"/>
                  <a:cs typeface="Century Gothic"/>
                </a:rPr>
                <a:t>A</a:t>
              </a:r>
            </a:p>
          </p:txBody>
        </p:sp>
        <p:sp>
          <p:nvSpPr>
            <p:cNvPr id="7" name="Oval 6"/>
            <p:cNvSpPr/>
            <p:nvPr/>
          </p:nvSpPr>
          <p:spPr bwMode="auto">
            <a:xfrm>
              <a:off x="2737389" y="1900665"/>
              <a:ext cx="1079902" cy="1080100"/>
            </a:xfrm>
            <a:prstGeom prst="ellipse">
              <a:avLst/>
            </a:prstGeom>
            <a:ln/>
          </p:spPr>
          <p:style>
            <a:lnRef idx="1">
              <a:schemeClr val="accent3"/>
            </a:lnRef>
            <a:fillRef idx="3">
              <a:schemeClr val="accent3"/>
            </a:fillRef>
            <a:effectRef idx="2">
              <a:schemeClr val="accent3"/>
            </a:effectRef>
            <a:fontRef idx="minor">
              <a:schemeClr val="lt1"/>
            </a:fontRef>
          </p:style>
          <p:txBody>
            <a:bodyPr anchor="ctr"/>
            <a:lstStyle/>
            <a:p>
              <a:pPr algn="ctr"/>
              <a:r>
                <a:rPr lang="en-US" sz="2800" dirty="0" smtClean="0">
                  <a:solidFill>
                    <a:srgbClr val="000000"/>
                  </a:solidFill>
                  <a:latin typeface="Century Gothic"/>
                  <a:cs typeface="Century Gothic"/>
                </a:rPr>
                <a:t>B</a:t>
              </a:r>
            </a:p>
          </p:txBody>
        </p:sp>
        <p:sp>
          <p:nvSpPr>
            <p:cNvPr id="13" name="Oval 12"/>
            <p:cNvSpPr/>
            <p:nvPr/>
          </p:nvSpPr>
          <p:spPr bwMode="auto">
            <a:xfrm>
              <a:off x="4365747" y="1900665"/>
              <a:ext cx="1079902" cy="1080100"/>
            </a:xfrm>
            <a:prstGeom prst="ellipse">
              <a:avLst/>
            </a:prstGeom>
            <a:ln/>
          </p:spPr>
          <p:style>
            <a:lnRef idx="1">
              <a:schemeClr val="accent4"/>
            </a:lnRef>
            <a:fillRef idx="3">
              <a:schemeClr val="accent4"/>
            </a:fillRef>
            <a:effectRef idx="2">
              <a:schemeClr val="accent4"/>
            </a:effectRef>
            <a:fontRef idx="minor">
              <a:schemeClr val="lt1"/>
            </a:fontRef>
          </p:style>
          <p:txBody>
            <a:bodyPr anchor="ctr"/>
            <a:lstStyle/>
            <a:p>
              <a:pPr algn="ctr"/>
              <a:r>
                <a:rPr lang="en-US" sz="2800" dirty="0" smtClean="0">
                  <a:solidFill>
                    <a:srgbClr val="000000"/>
                  </a:solidFill>
                  <a:latin typeface="Century Gothic"/>
                  <a:cs typeface="Century Gothic"/>
                </a:rPr>
                <a:t>C</a:t>
              </a:r>
            </a:p>
          </p:txBody>
        </p:sp>
        <p:sp>
          <p:nvSpPr>
            <p:cNvPr id="14" name="Oval 13"/>
            <p:cNvSpPr/>
            <p:nvPr/>
          </p:nvSpPr>
          <p:spPr bwMode="auto">
            <a:xfrm>
              <a:off x="5994105" y="1900665"/>
              <a:ext cx="1079902" cy="1080100"/>
            </a:xfrm>
            <a:prstGeom prst="ellipse">
              <a:avLst/>
            </a:prstGeom>
            <a:ln/>
          </p:spPr>
          <p:style>
            <a:lnRef idx="1">
              <a:schemeClr val="accent6"/>
            </a:lnRef>
            <a:fillRef idx="3">
              <a:schemeClr val="accent6"/>
            </a:fillRef>
            <a:effectRef idx="2">
              <a:schemeClr val="accent6"/>
            </a:effectRef>
            <a:fontRef idx="minor">
              <a:schemeClr val="lt1"/>
            </a:fontRef>
          </p:style>
          <p:txBody>
            <a:bodyPr anchor="ctr"/>
            <a:lstStyle/>
            <a:p>
              <a:pPr algn="ctr"/>
              <a:r>
                <a:rPr lang="en-US" sz="2800" dirty="0" smtClean="0">
                  <a:solidFill>
                    <a:srgbClr val="000000"/>
                  </a:solidFill>
                  <a:latin typeface="Century Gothic"/>
                  <a:cs typeface="Century Gothic"/>
                </a:rPr>
                <a:t>D</a:t>
              </a:r>
            </a:p>
          </p:txBody>
        </p:sp>
        <p:sp>
          <p:nvSpPr>
            <p:cNvPr id="15" name="Rectangle 14"/>
            <p:cNvSpPr/>
            <p:nvPr/>
          </p:nvSpPr>
          <p:spPr>
            <a:xfrm>
              <a:off x="627530" y="3633694"/>
              <a:ext cx="7089588" cy="135217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6" name="Oval 15"/>
            <p:cNvSpPr/>
            <p:nvPr/>
          </p:nvSpPr>
          <p:spPr bwMode="auto">
            <a:xfrm>
              <a:off x="1109031" y="3726477"/>
              <a:ext cx="1079902" cy="1080100"/>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a:r>
                <a:rPr lang="en-US" sz="2800" dirty="0" smtClean="0">
                  <a:solidFill>
                    <a:srgbClr val="000000"/>
                  </a:solidFill>
                  <a:latin typeface="Century Gothic"/>
                  <a:cs typeface="Century Gothic"/>
                </a:rPr>
                <a:t>E</a:t>
              </a:r>
            </a:p>
          </p:txBody>
        </p:sp>
        <p:sp>
          <p:nvSpPr>
            <p:cNvPr id="17" name="Oval 16"/>
            <p:cNvSpPr/>
            <p:nvPr/>
          </p:nvSpPr>
          <p:spPr bwMode="auto">
            <a:xfrm>
              <a:off x="5994105" y="3726477"/>
              <a:ext cx="1079902" cy="1080100"/>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dirty="0" smtClean="0">
                  <a:solidFill>
                    <a:srgbClr val="000000"/>
                  </a:solidFill>
                  <a:latin typeface="Century Gothic"/>
                  <a:cs typeface="Century Gothic"/>
                </a:rPr>
                <a:t>F</a:t>
              </a:r>
            </a:p>
          </p:txBody>
        </p:sp>
      </p:grpSp>
      <p:sp>
        <p:nvSpPr>
          <p:cNvPr id="18"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75</a:t>
            </a:fld>
            <a:endParaRPr lang="en-US" dirty="0"/>
          </a:p>
        </p:txBody>
      </p:sp>
      <p:sp>
        <p:nvSpPr>
          <p:cNvPr id="5" name="Slide Number Placeholder 4"/>
          <p:cNvSpPr>
            <a:spLocks noGrp="1"/>
          </p:cNvSpPr>
          <p:nvPr>
            <p:ph type="sldNum" sz="quarter" idx="12"/>
          </p:nvPr>
        </p:nvSpPr>
        <p:spPr/>
        <p:txBody>
          <a:bodyPr/>
          <a:lstStyle/>
          <a:p>
            <a:fld id="{A7E347E3-C33F-6F47-AC47-1BCADEE5EFCC}" type="slidenum">
              <a:rPr lang="en-US" smtClean="0"/>
              <a:t>75</a:t>
            </a:fld>
            <a:endParaRPr lang="en-US" dirty="0"/>
          </a:p>
        </p:txBody>
      </p:sp>
    </p:spTree>
    <p:extLst>
      <p:ext uri="{BB962C8B-B14F-4D97-AF65-F5344CB8AC3E}">
        <p14:creationId xmlns:p14="http://schemas.microsoft.com/office/powerpoint/2010/main" val="231207346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8"/>
          <p:cNvSpPr>
            <a:spLocks noGrp="1"/>
          </p:cNvSpPr>
          <p:nvPr>
            <p:ph type="body" sz="quarter" idx="14"/>
          </p:nvPr>
        </p:nvSpPr>
        <p:spPr>
          <a:xfrm>
            <a:off x="0" y="5906726"/>
            <a:ext cx="9144000" cy="951274"/>
          </a:xfrm>
          <a:solidFill>
            <a:schemeClr val="accent1">
              <a:lumMod val="75000"/>
            </a:schemeClr>
          </a:solidFill>
        </p:spPr>
        <p:txBody>
          <a:bodyPr vert="horz" lIns="91440" tIns="45720" rIns="91440" bIns="45720" rtlCol="0">
            <a:spAutoFit/>
          </a:bodyPr>
          <a:lstStyle/>
          <a:p>
            <a:r>
              <a:rPr lang="en-US" dirty="0">
                <a:solidFill>
                  <a:schemeClr val="bg1"/>
                </a:solidFill>
                <a:latin typeface="Century Gothic"/>
                <a:cs typeface="Century Gothic"/>
              </a:rPr>
              <a:t>Labeled using a dense set to allow insertion of any number of intermediate trust levels</a:t>
            </a:r>
          </a:p>
        </p:txBody>
      </p:sp>
      <p:sp>
        <p:nvSpPr>
          <p:cNvPr id="16"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a:solidFill>
                  <a:schemeClr val="bg1"/>
                </a:solidFill>
              </a:rPr>
              <a:t>Dense Trust Levels</a:t>
            </a:r>
          </a:p>
        </p:txBody>
      </p:sp>
      <p:grpSp>
        <p:nvGrpSpPr>
          <p:cNvPr id="22" name="Group 21"/>
          <p:cNvGrpSpPr/>
          <p:nvPr/>
        </p:nvGrpSpPr>
        <p:grpSpPr>
          <a:xfrm>
            <a:off x="1593865" y="2703396"/>
            <a:ext cx="6020234" cy="1008025"/>
            <a:chOff x="1027206" y="3201118"/>
            <a:chExt cx="6020234" cy="1008025"/>
          </a:xfrm>
        </p:grpSpPr>
        <p:grpSp>
          <p:nvGrpSpPr>
            <p:cNvPr id="17" name="Group 16"/>
            <p:cNvGrpSpPr/>
            <p:nvPr/>
          </p:nvGrpSpPr>
          <p:grpSpPr>
            <a:xfrm>
              <a:off x="1027206" y="3201118"/>
              <a:ext cx="5285168" cy="1008025"/>
              <a:chOff x="1027206" y="3201118"/>
              <a:chExt cx="5285168" cy="1008025"/>
            </a:xfrm>
          </p:grpSpPr>
          <p:sp>
            <p:nvSpPr>
              <p:cNvPr id="11" name="Rectangle 10"/>
              <p:cNvSpPr/>
              <p:nvPr/>
            </p:nvSpPr>
            <p:spPr>
              <a:xfrm>
                <a:off x="1027206" y="3201118"/>
                <a:ext cx="5285168" cy="100802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2" name="Oval 11"/>
              <p:cNvSpPr/>
              <p:nvPr/>
            </p:nvSpPr>
            <p:spPr bwMode="auto">
              <a:xfrm>
                <a:off x="1386157" y="3270286"/>
                <a:ext cx="805049" cy="805196"/>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a:r>
                  <a:rPr lang="en-US" sz="2800" dirty="0" smtClean="0">
                    <a:solidFill>
                      <a:srgbClr val="000000"/>
                    </a:solidFill>
                    <a:latin typeface="Century Gothic"/>
                    <a:cs typeface="Century Gothic"/>
                  </a:rPr>
                  <a:t>E</a:t>
                </a:r>
              </a:p>
            </p:txBody>
          </p:sp>
          <p:sp>
            <p:nvSpPr>
              <p:cNvPr id="13" name="Oval 12"/>
              <p:cNvSpPr/>
              <p:nvPr/>
            </p:nvSpPr>
            <p:spPr bwMode="auto">
              <a:xfrm>
                <a:off x="5027897" y="3270286"/>
                <a:ext cx="805049" cy="805196"/>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dirty="0" smtClean="0">
                    <a:solidFill>
                      <a:srgbClr val="000000"/>
                    </a:solidFill>
                    <a:latin typeface="Century Gothic"/>
                    <a:cs typeface="Century Gothic"/>
                  </a:rPr>
                  <a:t>F</a:t>
                </a:r>
              </a:p>
            </p:txBody>
          </p:sp>
        </p:grpSp>
        <p:sp>
          <p:nvSpPr>
            <p:cNvPr id="20" name="Rectangle 19"/>
            <p:cNvSpPr/>
            <p:nvPr/>
          </p:nvSpPr>
          <p:spPr>
            <a:xfrm>
              <a:off x="6415085" y="3533338"/>
              <a:ext cx="632355" cy="369332"/>
            </a:xfrm>
            <a:prstGeom prst="rect">
              <a:avLst/>
            </a:prstGeom>
          </p:spPr>
          <p:txBody>
            <a:bodyPr wrap="none">
              <a:spAutoFit/>
            </a:bodyPr>
            <a:lstStyle/>
            <a:p>
              <a:pPr algn="ctr"/>
              <a:r>
                <a:rPr lang="en-US" dirty="0" smtClean="0">
                  <a:latin typeface="Century Gothic"/>
                  <a:cs typeface="Century Gothic"/>
                </a:rPr>
                <a:t>0.65</a:t>
              </a:r>
              <a:endParaRPr lang="en-US" dirty="0">
                <a:latin typeface="Century Gothic"/>
                <a:cs typeface="Century Gothic"/>
              </a:endParaRPr>
            </a:p>
          </p:txBody>
        </p:sp>
      </p:grpSp>
      <p:grpSp>
        <p:nvGrpSpPr>
          <p:cNvPr id="3" name="Group 2"/>
          <p:cNvGrpSpPr/>
          <p:nvPr/>
        </p:nvGrpSpPr>
        <p:grpSpPr>
          <a:xfrm>
            <a:off x="1593865" y="3224939"/>
            <a:ext cx="5956270" cy="1008025"/>
            <a:chOff x="1593865" y="4858323"/>
            <a:chExt cx="5956270" cy="1008025"/>
          </a:xfrm>
        </p:grpSpPr>
        <p:sp>
          <p:nvSpPr>
            <p:cNvPr id="24" name="Rectangle 23"/>
            <p:cNvSpPr/>
            <p:nvPr/>
          </p:nvSpPr>
          <p:spPr>
            <a:xfrm>
              <a:off x="1593865" y="4858323"/>
              <a:ext cx="5285168" cy="100802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grpSp>
          <p:nvGrpSpPr>
            <p:cNvPr id="2" name="Group 1"/>
            <p:cNvGrpSpPr/>
            <p:nvPr/>
          </p:nvGrpSpPr>
          <p:grpSpPr>
            <a:xfrm>
              <a:off x="1952816" y="4958782"/>
              <a:ext cx="5597319" cy="805196"/>
              <a:chOff x="1952816" y="4958782"/>
              <a:chExt cx="5597319" cy="805196"/>
            </a:xfrm>
          </p:grpSpPr>
          <p:sp>
            <p:nvSpPr>
              <p:cNvPr id="25" name="Oval 24"/>
              <p:cNvSpPr/>
              <p:nvPr/>
            </p:nvSpPr>
            <p:spPr bwMode="auto">
              <a:xfrm>
                <a:off x="1952816" y="4958782"/>
                <a:ext cx="805049" cy="805196"/>
              </a:xfrm>
              <a:prstGeom prst="ellipse">
                <a:avLst/>
              </a:prstGeom>
              <a:ln/>
            </p:spPr>
            <p:style>
              <a:lnRef idx="1">
                <a:schemeClr val="accent4"/>
              </a:lnRef>
              <a:fillRef idx="3">
                <a:schemeClr val="accent4"/>
              </a:fillRef>
              <a:effectRef idx="2">
                <a:schemeClr val="accent4"/>
              </a:effectRef>
              <a:fontRef idx="minor">
                <a:schemeClr val="lt1"/>
              </a:fontRef>
            </p:style>
            <p:txBody>
              <a:bodyPr anchor="ctr"/>
              <a:lstStyle/>
              <a:p>
                <a:pPr algn="ctr"/>
                <a:r>
                  <a:rPr lang="en-US" sz="2800" dirty="0" smtClean="0">
                    <a:solidFill>
                      <a:srgbClr val="000000"/>
                    </a:solidFill>
                    <a:latin typeface="Century Gothic"/>
                    <a:cs typeface="Century Gothic"/>
                  </a:rPr>
                  <a:t>G</a:t>
                </a:r>
              </a:p>
            </p:txBody>
          </p:sp>
          <p:sp>
            <p:nvSpPr>
              <p:cNvPr id="26" name="Oval 25"/>
              <p:cNvSpPr/>
              <p:nvPr/>
            </p:nvSpPr>
            <p:spPr bwMode="auto">
              <a:xfrm>
                <a:off x="3166729" y="4958782"/>
                <a:ext cx="805049" cy="805196"/>
              </a:xfrm>
              <a:prstGeom prst="ellipse">
                <a:avLst/>
              </a:prstGeom>
              <a:ln/>
            </p:spPr>
            <p:style>
              <a:lnRef idx="1">
                <a:schemeClr val="accent6"/>
              </a:lnRef>
              <a:fillRef idx="2">
                <a:schemeClr val="accent6"/>
              </a:fillRef>
              <a:effectRef idx="1">
                <a:schemeClr val="accent6"/>
              </a:effectRef>
              <a:fontRef idx="minor">
                <a:schemeClr val="dk1"/>
              </a:fontRef>
            </p:style>
            <p:txBody>
              <a:bodyPr anchor="ctr"/>
              <a:lstStyle/>
              <a:p>
                <a:pPr algn="ctr"/>
                <a:r>
                  <a:rPr lang="en-US" sz="2800" dirty="0" smtClean="0">
                    <a:solidFill>
                      <a:srgbClr val="000000"/>
                    </a:solidFill>
                    <a:latin typeface="Century Gothic"/>
                    <a:cs typeface="Century Gothic"/>
                  </a:rPr>
                  <a:t>H</a:t>
                </a:r>
              </a:p>
            </p:txBody>
          </p:sp>
          <p:sp>
            <p:nvSpPr>
              <p:cNvPr id="27" name="Oval 26"/>
              <p:cNvSpPr/>
              <p:nvPr/>
            </p:nvSpPr>
            <p:spPr bwMode="auto">
              <a:xfrm>
                <a:off x="4380643" y="4958782"/>
                <a:ext cx="805049" cy="805196"/>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dirty="0" smtClean="0">
                    <a:solidFill>
                      <a:srgbClr val="000000"/>
                    </a:solidFill>
                    <a:latin typeface="Century Gothic"/>
                    <a:cs typeface="Century Gothic"/>
                  </a:rPr>
                  <a:t>I</a:t>
                </a:r>
              </a:p>
            </p:txBody>
          </p:sp>
          <p:sp>
            <p:nvSpPr>
              <p:cNvPr id="28" name="Oval 27"/>
              <p:cNvSpPr/>
              <p:nvPr/>
            </p:nvSpPr>
            <p:spPr bwMode="auto">
              <a:xfrm>
                <a:off x="5594556" y="4958782"/>
                <a:ext cx="805049" cy="805196"/>
              </a:xfrm>
              <a:prstGeom prst="ellipse">
                <a:avLst/>
              </a:prstGeom>
              <a:ln/>
            </p:spPr>
            <p:style>
              <a:lnRef idx="1">
                <a:schemeClr val="dk1"/>
              </a:lnRef>
              <a:fillRef idx="3">
                <a:schemeClr val="dk1"/>
              </a:fillRef>
              <a:effectRef idx="2">
                <a:schemeClr val="dk1"/>
              </a:effectRef>
              <a:fontRef idx="minor">
                <a:schemeClr val="lt1"/>
              </a:fontRef>
            </p:style>
            <p:txBody>
              <a:bodyPr anchor="ctr"/>
              <a:lstStyle/>
              <a:p>
                <a:pPr algn="ctr"/>
                <a:r>
                  <a:rPr lang="en-US" sz="2800" dirty="0" smtClean="0">
                    <a:solidFill>
                      <a:srgbClr val="000000"/>
                    </a:solidFill>
                    <a:latin typeface="Century Gothic"/>
                    <a:cs typeface="Century Gothic"/>
                  </a:rPr>
                  <a:t>J</a:t>
                </a:r>
              </a:p>
            </p:txBody>
          </p:sp>
          <p:sp>
            <p:nvSpPr>
              <p:cNvPr id="30" name="Rectangle 29"/>
              <p:cNvSpPr/>
              <p:nvPr/>
            </p:nvSpPr>
            <p:spPr>
              <a:xfrm>
                <a:off x="7045708" y="5173453"/>
                <a:ext cx="504427" cy="369332"/>
              </a:xfrm>
              <a:prstGeom prst="rect">
                <a:avLst/>
              </a:prstGeom>
            </p:spPr>
            <p:txBody>
              <a:bodyPr wrap="none">
                <a:spAutoFit/>
              </a:bodyPr>
              <a:lstStyle/>
              <a:p>
                <a:pPr algn="ctr"/>
                <a:r>
                  <a:rPr lang="en-US" dirty="0" smtClean="0">
                    <a:latin typeface="Century Gothic"/>
                    <a:cs typeface="Century Gothic"/>
                  </a:rPr>
                  <a:t>0.6</a:t>
                </a:r>
                <a:endParaRPr lang="en-US" dirty="0">
                  <a:latin typeface="Century Gothic"/>
                  <a:cs typeface="Century Gothic"/>
                </a:endParaRPr>
              </a:p>
            </p:txBody>
          </p:sp>
        </p:grpSp>
      </p:grpSp>
      <p:grpSp>
        <p:nvGrpSpPr>
          <p:cNvPr id="21" name="Group 20"/>
          <p:cNvGrpSpPr/>
          <p:nvPr/>
        </p:nvGrpSpPr>
        <p:grpSpPr>
          <a:xfrm>
            <a:off x="1593865" y="2065722"/>
            <a:ext cx="5956270" cy="1008025"/>
            <a:chOff x="1027206" y="1840006"/>
            <a:chExt cx="5956270" cy="1008025"/>
          </a:xfrm>
        </p:grpSpPr>
        <p:grpSp>
          <p:nvGrpSpPr>
            <p:cNvPr id="18" name="Group 17"/>
            <p:cNvGrpSpPr/>
            <p:nvPr/>
          </p:nvGrpSpPr>
          <p:grpSpPr>
            <a:xfrm>
              <a:off x="1027206" y="1840006"/>
              <a:ext cx="5285168" cy="1008025"/>
              <a:chOff x="1027206" y="1840006"/>
              <a:chExt cx="5285168" cy="1008025"/>
            </a:xfrm>
          </p:grpSpPr>
          <p:sp>
            <p:nvSpPr>
              <p:cNvPr id="6" name="Rectangle 5"/>
              <p:cNvSpPr/>
              <p:nvPr/>
            </p:nvSpPr>
            <p:spPr>
              <a:xfrm>
                <a:off x="1027206" y="1840006"/>
                <a:ext cx="5285168" cy="10080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bwMode="auto">
              <a:xfrm>
                <a:off x="1386157" y="1909174"/>
                <a:ext cx="805049" cy="805196"/>
              </a:xfrm>
              <a:prstGeom prst="ellipse">
                <a:avLst/>
              </a:prstGeom>
              <a:gradFill flip="none" rotWithShape="1">
                <a:gsLst>
                  <a:gs pos="0">
                    <a:srgbClr val="484800"/>
                  </a:gs>
                  <a:gs pos="100000">
                    <a:srgbClr val="FFFF00"/>
                  </a:gs>
                </a:gsLst>
                <a:path path="circle">
                  <a:fillToRect l="100000" t="100000"/>
                </a:path>
                <a:tileRect r="-100000" b="-100000"/>
              </a:gradFill>
              <a:ln w="9525" cap="flat" cmpd="sng" algn="ctr">
                <a:solidFill>
                  <a:srgbClr val="FFFF00"/>
                </a:solidFill>
                <a:prstDash val="solid"/>
              </a:ln>
              <a:effectLst>
                <a:outerShdw blurRad="40000" dist="23000" dir="5400000" rotWithShape="0">
                  <a:srgbClr val="000000">
                    <a:alpha val="35000"/>
                  </a:srgbClr>
                </a:outerShdw>
              </a:effectLst>
            </p:spPr>
            <p:txBody>
              <a:bodyPr anchor="ctr"/>
              <a:lstStyle/>
              <a:p>
                <a:pPr algn="ctr"/>
                <a:r>
                  <a:rPr lang="en-US" sz="2800" dirty="0" smtClean="0">
                    <a:latin typeface="Century Gothic"/>
                    <a:cs typeface="Century Gothic"/>
                  </a:rPr>
                  <a:t>A</a:t>
                </a:r>
              </a:p>
            </p:txBody>
          </p:sp>
          <p:sp>
            <p:nvSpPr>
              <p:cNvPr id="8" name="Oval 7"/>
              <p:cNvSpPr/>
              <p:nvPr/>
            </p:nvSpPr>
            <p:spPr bwMode="auto">
              <a:xfrm>
                <a:off x="2600070" y="1909174"/>
                <a:ext cx="805049" cy="805196"/>
              </a:xfrm>
              <a:prstGeom prst="ellipse">
                <a:avLst/>
              </a:prstGeom>
              <a:ln/>
            </p:spPr>
            <p:style>
              <a:lnRef idx="1">
                <a:schemeClr val="accent3"/>
              </a:lnRef>
              <a:fillRef idx="3">
                <a:schemeClr val="accent3"/>
              </a:fillRef>
              <a:effectRef idx="2">
                <a:schemeClr val="accent3"/>
              </a:effectRef>
              <a:fontRef idx="minor">
                <a:schemeClr val="lt1"/>
              </a:fontRef>
            </p:style>
            <p:txBody>
              <a:bodyPr anchor="ctr"/>
              <a:lstStyle/>
              <a:p>
                <a:pPr algn="ctr"/>
                <a:r>
                  <a:rPr lang="en-US" sz="2800" dirty="0" smtClean="0">
                    <a:solidFill>
                      <a:srgbClr val="000000"/>
                    </a:solidFill>
                    <a:latin typeface="Century Gothic"/>
                    <a:cs typeface="Century Gothic"/>
                  </a:rPr>
                  <a:t>B</a:t>
                </a:r>
              </a:p>
            </p:txBody>
          </p:sp>
          <p:sp>
            <p:nvSpPr>
              <p:cNvPr id="9" name="Oval 8"/>
              <p:cNvSpPr/>
              <p:nvPr/>
            </p:nvSpPr>
            <p:spPr bwMode="auto">
              <a:xfrm>
                <a:off x="3813984" y="1909174"/>
                <a:ext cx="805049" cy="805196"/>
              </a:xfrm>
              <a:prstGeom prst="ellipse">
                <a:avLst/>
              </a:prstGeom>
              <a:ln/>
            </p:spPr>
            <p:style>
              <a:lnRef idx="1">
                <a:schemeClr val="accent4"/>
              </a:lnRef>
              <a:fillRef idx="3">
                <a:schemeClr val="accent4"/>
              </a:fillRef>
              <a:effectRef idx="2">
                <a:schemeClr val="accent4"/>
              </a:effectRef>
              <a:fontRef idx="minor">
                <a:schemeClr val="lt1"/>
              </a:fontRef>
            </p:style>
            <p:txBody>
              <a:bodyPr anchor="ctr"/>
              <a:lstStyle/>
              <a:p>
                <a:pPr algn="ctr"/>
                <a:r>
                  <a:rPr lang="en-US" sz="2800" dirty="0" smtClean="0">
                    <a:solidFill>
                      <a:srgbClr val="000000"/>
                    </a:solidFill>
                    <a:latin typeface="Century Gothic"/>
                    <a:cs typeface="Century Gothic"/>
                  </a:rPr>
                  <a:t>C</a:t>
                </a:r>
              </a:p>
            </p:txBody>
          </p:sp>
          <p:sp>
            <p:nvSpPr>
              <p:cNvPr id="10" name="Oval 9"/>
              <p:cNvSpPr/>
              <p:nvPr/>
            </p:nvSpPr>
            <p:spPr bwMode="auto">
              <a:xfrm>
                <a:off x="5027897" y="1909174"/>
                <a:ext cx="805049" cy="805196"/>
              </a:xfrm>
              <a:prstGeom prst="ellipse">
                <a:avLst/>
              </a:prstGeom>
              <a:ln/>
            </p:spPr>
            <p:style>
              <a:lnRef idx="1">
                <a:schemeClr val="accent6"/>
              </a:lnRef>
              <a:fillRef idx="3">
                <a:schemeClr val="accent6"/>
              </a:fillRef>
              <a:effectRef idx="2">
                <a:schemeClr val="accent6"/>
              </a:effectRef>
              <a:fontRef idx="minor">
                <a:schemeClr val="lt1"/>
              </a:fontRef>
            </p:style>
            <p:txBody>
              <a:bodyPr anchor="ctr"/>
              <a:lstStyle/>
              <a:p>
                <a:pPr algn="ctr"/>
                <a:r>
                  <a:rPr lang="en-US" sz="2800" dirty="0" smtClean="0">
                    <a:solidFill>
                      <a:srgbClr val="000000"/>
                    </a:solidFill>
                    <a:latin typeface="Century Gothic"/>
                    <a:cs typeface="Century Gothic"/>
                  </a:rPr>
                  <a:t>D</a:t>
                </a:r>
              </a:p>
            </p:txBody>
          </p:sp>
        </p:grpSp>
        <p:sp>
          <p:nvSpPr>
            <p:cNvPr id="19" name="Rectangle 18"/>
            <p:cNvSpPr/>
            <p:nvPr/>
          </p:nvSpPr>
          <p:spPr>
            <a:xfrm>
              <a:off x="6479049" y="2172226"/>
              <a:ext cx="504427" cy="369332"/>
            </a:xfrm>
            <a:prstGeom prst="rect">
              <a:avLst/>
            </a:prstGeom>
          </p:spPr>
          <p:txBody>
            <a:bodyPr wrap="none">
              <a:spAutoFit/>
            </a:bodyPr>
            <a:lstStyle/>
            <a:p>
              <a:pPr algn="ctr"/>
              <a:r>
                <a:rPr lang="en-US" dirty="0" smtClean="0">
                  <a:latin typeface="Century Gothic"/>
                  <a:cs typeface="Century Gothic"/>
                </a:rPr>
                <a:t>0.7</a:t>
              </a:r>
              <a:endParaRPr lang="en-US" dirty="0">
                <a:latin typeface="Century Gothic"/>
                <a:cs typeface="Century Gothic"/>
              </a:endParaRPr>
            </a:p>
          </p:txBody>
        </p:sp>
      </p:grpSp>
      <p:sp>
        <p:nvSpPr>
          <p:cNvPr id="4" name="Slide Number Placeholder 3"/>
          <p:cNvSpPr>
            <a:spLocks noGrp="1"/>
          </p:cNvSpPr>
          <p:nvPr>
            <p:ph type="sldNum" sz="quarter" idx="12"/>
          </p:nvPr>
        </p:nvSpPr>
        <p:spPr/>
        <p:txBody>
          <a:bodyPr/>
          <a:lstStyle/>
          <a:p>
            <a:fld id="{A7E347E3-C33F-6F47-AC47-1BCADEE5EFCC}" type="slidenum">
              <a:rPr lang="en-US" smtClean="0"/>
              <a:t>76</a:t>
            </a:fld>
            <a:endParaRPr lang="en-US" dirty="0"/>
          </a:p>
        </p:txBody>
      </p:sp>
    </p:spTree>
    <p:extLst>
      <p:ext uri="{BB962C8B-B14F-4D97-AF65-F5344CB8AC3E}">
        <p14:creationId xmlns:p14="http://schemas.microsoft.com/office/powerpoint/2010/main" val="22696568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20951E-6 -3.7555E-6 L -3.20951E-6 -0.16369 " pathEditMode="relative" rAng="0" ptsTypes="AA">
                                      <p:cBhvr>
                                        <p:cTn id="6" dur="2000" fill="hold"/>
                                        <p:tgtEl>
                                          <p:spTgt spid="21"/>
                                        </p:tgtEl>
                                        <p:attrNameLst>
                                          <p:attrName>ppt_x</p:attrName>
                                          <p:attrName>ppt_y</p:attrName>
                                        </p:attrNameLst>
                                      </p:cBhvr>
                                      <p:rCtr x="0" y="-8196"/>
                                    </p:animMotion>
                                  </p:childTnLst>
                                </p:cTn>
                              </p:par>
                              <p:par>
                                <p:cTn id="7" presetID="42" presetClass="path" presetSubtype="0" accel="50000" decel="50000" fill="hold" nodeType="withEffect">
                                  <p:stCondLst>
                                    <p:cond delay="0"/>
                                  </p:stCondLst>
                                  <p:childTnLst>
                                    <p:animMotion origin="layout" path="M -3.20951E-6 -4.36212E-6 L -3.20951E-6 0.18014 " pathEditMode="relative" rAng="0" ptsTypes="AA">
                                      <p:cBhvr>
                                        <p:cTn id="8" dur="2000" fill="hold"/>
                                        <p:tgtEl>
                                          <p:spTgt spid="3"/>
                                        </p:tgtEl>
                                        <p:attrNameLst>
                                          <p:attrName>ppt_x</p:attrName>
                                          <p:attrName>ppt_y</p:attrName>
                                        </p:attrNameLst>
                                      </p:cBhvr>
                                      <p:rCtr x="0" y="9007"/>
                                    </p:animMotion>
                                  </p:childTnLst>
                                </p:cTn>
                              </p:par>
                            </p:childTnLst>
                          </p:cTn>
                        </p:par>
                        <p:par>
                          <p:cTn id="9" fill="hold">
                            <p:stCondLst>
                              <p:cond delay="2000"/>
                            </p:stCondLst>
                            <p:childTnLst>
                              <p:par>
                                <p:cTn id="10" presetID="2" presetClass="entr" presetSubtype="2"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1+#ppt_w/2"/>
                                          </p:val>
                                        </p:tav>
                                        <p:tav tm="100000">
                                          <p:val>
                                            <p:strVal val="#ppt_x"/>
                                          </p:val>
                                        </p:tav>
                                      </p:tavLst>
                                    </p:anim>
                                    <p:anim calcmode="lin" valueType="num">
                                      <p:cBhvr additive="base">
                                        <p:cTn id="13"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smtClean="0">
                <a:solidFill>
                  <a:schemeClr val="bg1"/>
                </a:solidFill>
              </a:rPr>
              <a:t>Labels of Trust Levels are NOT Values</a:t>
            </a:r>
            <a:endParaRPr lang="en-US" sz="4000" dirty="0">
              <a:solidFill>
                <a:schemeClr val="bg1"/>
              </a:solidFill>
            </a:endParaRPr>
          </a:p>
        </p:txBody>
      </p:sp>
      <p:sp>
        <p:nvSpPr>
          <p:cNvPr id="9" name="Text Placeholder 8"/>
          <p:cNvSpPr>
            <a:spLocks noGrp="1"/>
          </p:cNvSpPr>
          <p:nvPr>
            <p:ph type="body" sz="quarter" idx="14"/>
          </p:nvPr>
        </p:nvSpPr>
        <p:spPr>
          <a:xfrm>
            <a:off x="0" y="6334780"/>
            <a:ext cx="9144000" cy="523220"/>
          </a:xfrm>
          <a:solidFill>
            <a:schemeClr val="accent1">
              <a:lumMod val="75000"/>
            </a:schemeClr>
          </a:solidFill>
        </p:spPr>
        <p:txBody>
          <a:bodyPr vert="horz" lIns="91440" tIns="45720" rIns="91440" bIns="45720" rtlCol="0">
            <a:spAutoFit/>
          </a:bodyPr>
          <a:lstStyle/>
          <a:p>
            <a:endParaRPr lang="en-US" dirty="0">
              <a:solidFill>
                <a:schemeClr val="bg1"/>
              </a:solidFill>
              <a:latin typeface="Century Gothic"/>
              <a:cs typeface="Century Gothic"/>
            </a:endParaRPr>
          </a:p>
        </p:txBody>
      </p:sp>
      <p:sp>
        <p:nvSpPr>
          <p:cNvPr id="16"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77</a:t>
            </a:fld>
            <a:endParaRPr lang="en-US" dirty="0"/>
          </a:p>
        </p:txBody>
      </p:sp>
      <p:sp>
        <p:nvSpPr>
          <p:cNvPr id="3" name="Slide Number Placeholder 2"/>
          <p:cNvSpPr>
            <a:spLocks noGrp="1"/>
          </p:cNvSpPr>
          <p:nvPr>
            <p:ph type="sldNum" sz="quarter" idx="12"/>
          </p:nvPr>
        </p:nvSpPr>
        <p:spPr/>
        <p:txBody>
          <a:bodyPr/>
          <a:lstStyle/>
          <a:p>
            <a:fld id="{A7E347E3-C33F-6F47-AC47-1BCADEE5EFCC}" type="slidenum">
              <a:rPr lang="en-US" smtClean="0"/>
              <a:t>77</a:t>
            </a:fld>
            <a:endParaRPr lang="en-US" dirty="0"/>
          </a:p>
        </p:txBody>
      </p:sp>
      <p:sp>
        <p:nvSpPr>
          <p:cNvPr id="17" name="Text Placeholder 9"/>
          <p:cNvSpPr txBox="1">
            <a:spLocks/>
          </p:cNvSpPr>
          <p:nvPr/>
        </p:nvSpPr>
        <p:spPr>
          <a:xfrm>
            <a:off x="457200" y="1034940"/>
            <a:ext cx="8229600" cy="445155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t>The </a:t>
            </a:r>
            <a:r>
              <a:rPr lang="en-US" sz="2400" dirty="0"/>
              <a:t>value of a label is used only to create an ordering of trust levels.</a:t>
            </a:r>
          </a:p>
          <a:p>
            <a:endParaRPr lang="en-US" sz="2400" dirty="0" smtClean="0">
              <a:latin typeface="Century Gothic"/>
              <a:cs typeface="Century Gothic"/>
            </a:endParaRPr>
          </a:p>
          <a:p>
            <a:r>
              <a:rPr lang="en-US" sz="2400" dirty="0" smtClean="0">
                <a:cs typeface="Century Gothic"/>
              </a:rPr>
              <a:t>A label of 0.7 is </a:t>
            </a:r>
            <a:r>
              <a:rPr lang="en-US" sz="2400" b="1" dirty="0" smtClean="0">
                <a:cs typeface="Century Gothic"/>
              </a:rPr>
              <a:t>NOT </a:t>
            </a:r>
            <a:r>
              <a:rPr lang="en-US" sz="2400" dirty="0" smtClean="0">
                <a:cs typeface="Century Gothic"/>
              </a:rPr>
              <a:t>0.1 more than a label of 0.6.  It is simply has a higher position in the ordering.</a:t>
            </a:r>
          </a:p>
          <a:p>
            <a:endParaRPr lang="en-US" sz="2400" dirty="0">
              <a:latin typeface="Century Gothic"/>
              <a:cs typeface="Century Gothic"/>
            </a:endParaRPr>
          </a:p>
        </p:txBody>
      </p:sp>
      <p:grpSp>
        <p:nvGrpSpPr>
          <p:cNvPr id="18" name="Group 17"/>
          <p:cNvGrpSpPr/>
          <p:nvPr/>
        </p:nvGrpSpPr>
        <p:grpSpPr>
          <a:xfrm>
            <a:off x="1593865" y="4785798"/>
            <a:ext cx="5956270" cy="1008025"/>
            <a:chOff x="1593865" y="4858323"/>
            <a:chExt cx="5956270" cy="1008025"/>
          </a:xfrm>
        </p:grpSpPr>
        <p:sp>
          <p:nvSpPr>
            <p:cNvPr id="19" name="Rectangle 18"/>
            <p:cNvSpPr/>
            <p:nvPr/>
          </p:nvSpPr>
          <p:spPr>
            <a:xfrm>
              <a:off x="1593865" y="4858323"/>
              <a:ext cx="5285168" cy="1008025"/>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grpSp>
          <p:nvGrpSpPr>
            <p:cNvPr id="20" name="Group 19"/>
            <p:cNvGrpSpPr/>
            <p:nvPr/>
          </p:nvGrpSpPr>
          <p:grpSpPr>
            <a:xfrm>
              <a:off x="1952816" y="4958782"/>
              <a:ext cx="5597319" cy="805196"/>
              <a:chOff x="1952816" y="4958782"/>
              <a:chExt cx="5597319" cy="805196"/>
            </a:xfrm>
          </p:grpSpPr>
          <p:sp>
            <p:nvSpPr>
              <p:cNvPr id="21" name="Oval 20"/>
              <p:cNvSpPr/>
              <p:nvPr/>
            </p:nvSpPr>
            <p:spPr bwMode="auto">
              <a:xfrm>
                <a:off x="1952816" y="4958782"/>
                <a:ext cx="805049" cy="805196"/>
              </a:xfrm>
              <a:prstGeom prst="ellipse">
                <a:avLst/>
              </a:prstGeom>
              <a:ln/>
            </p:spPr>
            <p:style>
              <a:lnRef idx="1">
                <a:schemeClr val="accent4"/>
              </a:lnRef>
              <a:fillRef idx="3">
                <a:schemeClr val="accent4"/>
              </a:fillRef>
              <a:effectRef idx="2">
                <a:schemeClr val="accent4"/>
              </a:effectRef>
              <a:fontRef idx="minor">
                <a:schemeClr val="lt1"/>
              </a:fontRef>
            </p:style>
            <p:txBody>
              <a:bodyPr anchor="ctr"/>
              <a:lstStyle/>
              <a:p>
                <a:pPr algn="ctr"/>
                <a:r>
                  <a:rPr lang="en-US" sz="2800" dirty="0" smtClean="0">
                    <a:solidFill>
                      <a:srgbClr val="000000"/>
                    </a:solidFill>
                    <a:latin typeface="Century Gothic"/>
                    <a:cs typeface="Century Gothic"/>
                  </a:rPr>
                  <a:t>G</a:t>
                </a:r>
              </a:p>
            </p:txBody>
          </p:sp>
          <p:sp>
            <p:nvSpPr>
              <p:cNvPr id="22" name="Oval 21"/>
              <p:cNvSpPr/>
              <p:nvPr/>
            </p:nvSpPr>
            <p:spPr bwMode="auto">
              <a:xfrm>
                <a:off x="3166729" y="4958782"/>
                <a:ext cx="805049" cy="805196"/>
              </a:xfrm>
              <a:prstGeom prst="ellipse">
                <a:avLst/>
              </a:prstGeom>
              <a:ln/>
            </p:spPr>
            <p:style>
              <a:lnRef idx="1">
                <a:schemeClr val="accent6"/>
              </a:lnRef>
              <a:fillRef idx="2">
                <a:schemeClr val="accent6"/>
              </a:fillRef>
              <a:effectRef idx="1">
                <a:schemeClr val="accent6"/>
              </a:effectRef>
              <a:fontRef idx="minor">
                <a:schemeClr val="dk1"/>
              </a:fontRef>
            </p:style>
            <p:txBody>
              <a:bodyPr anchor="ctr"/>
              <a:lstStyle/>
              <a:p>
                <a:pPr algn="ctr"/>
                <a:r>
                  <a:rPr lang="en-US" sz="2800" dirty="0" smtClean="0">
                    <a:solidFill>
                      <a:srgbClr val="000000"/>
                    </a:solidFill>
                    <a:latin typeface="Century Gothic"/>
                    <a:cs typeface="Century Gothic"/>
                  </a:rPr>
                  <a:t>H</a:t>
                </a:r>
              </a:p>
            </p:txBody>
          </p:sp>
          <p:sp>
            <p:nvSpPr>
              <p:cNvPr id="23" name="Oval 22"/>
              <p:cNvSpPr/>
              <p:nvPr/>
            </p:nvSpPr>
            <p:spPr bwMode="auto">
              <a:xfrm>
                <a:off x="4380643" y="4958782"/>
                <a:ext cx="805049" cy="805196"/>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2800" dirty="0" smtClean="0">
                    <a:solidFill>
                      <a:srgbClr val="000000"/>
                    </a:solidFill>
                    <a:latin typeface="Century Gothic"/>
                    <a:cs typeface="Century Gothic"/>
                  </a:rPr>
                  <a:t>I</a:t>
                </a:r>
              </a:p>
            </p:txBody>
          </p:sp>
          <p:sp>
            <p:nvSpPr>
              <p:cNvPr id="24" name="Oval 23"/>
              <p:cNvSpPr/>
              <p:nvPr/>
            </p:nvSpPr>
            <p:spPr bwMode="auto">
              <a:xfrm>
                <a:off x="5594556" y="4958782"/>
                <a:ext cx="805049" cy="805196"/>
              </a:xfrm>
              <a:prstGeom prst="ellipse">
                <a:avLst/>
              </a:prstGeom>
              <a:ln/>
            </p:spPr>
            <p:style>
              <a:lnRef idx="1">
                <a:schemeClr val="dk1"/>
              </a:lnRef>
              <a:fillRef idx="3">
                <a:schemeClr val="dk1"/>
              </a:fillRef>
              <a:effectRef idx="2">
                <a:schemeClr val="dk1"/>
              </a:effectRef>
              <a:fontRef idx="minor">
                <a:schemeClr val="lt1"/>
              </a:fontRef>
            </p:style>
            <p:txBody>
              <a:bodyPr anchor="ctr"/>
              <a:lstStyle/>
              <a:p>
                <a:pPr algn="ctr"/>
                <a:r>
                  <a:rPr lang="en-US" sz="2800" dirty="0" smtClean="0">
                    <a:solidFill>
                      <a:srgbClr val="000000"/>
                    </a:solidFill>
                    <a:latin typeface="Century Gothic"/>
                    <a:cs typeface="Century Gothic"/>
                  </a:rPr>
                  <a:t>J</a:t>
                </a:r>
              </a:p>
            </p:txBody>
          </p:sp>
          <p:sp>
            <p:nvSpPr>
              <p:cNvPr id="25" name="Rectangle 24"/>
              <p:cNvSpPr/>
              <p:nvPr/>
            </p:nvSpPr>
            <p:spPr>
              <a:xfrm>
                <a:off x="7045708" y="5173453"/>
                <a:ext cx="504427" cy="369332"/>
              </a:xfrm>
              <a:prstGeom prst="rect">
                <a:avLst/>
              </a:prstGeom>
            </p:spPr>
            <p:txBody>
              <a:bodyPr wrap="none">
                <a:spAutoFit/>
              </a:bodyPr>
              <a:lstStyle/>
              <a:p>
                <a:pPr algn="ctr"/>
                <a:r>
                  <a:rPr lang="en-US" dirty="0" smtClean="0">
                    <a:latin typeface="Century Gothic"/>
                    <a:cs typeface="Century Gothic"/>
                  </a:rPr>
                  <a:t>0.6</a:t>
                </a:r>
                <a:endParaRPr lang="en-US" dirty="0">
                  <a:latin typeface="Century Gothic"/>
                  <a:cs typeface="Century Gothic"/>
                </a:endParaRPr>
              </a:p>
            </p:txBody>
          </p:sp>
        </p:grpSp>
      </p:grpSp>
      <p:grpSp>
        <p:nvGrpSpPr>
          <p:cNvPr id="26" name="Group 25"/>
          <p:cNvGrpSpPr/>
          <p:nvPr/>
        </p:nvGrpSpPr>
        <p:grpSpPr>
          <a:xfrm>
            <a:off x="1593865" y="3626581"/>
            <a:ext cx="5956270" cy="1008025"/>
            <a:chOff x="1027206" y="1840006"/>
            <a:chExt cx="5956270" cy="1008025"/>
          </a:xfrm>
        </p:grpSpPr>
        <p:grpSp>
          <p:nvGrpSpPr>
            <p:cNvPr id="27" name="Group 26"/>
            <p:cNvGrpSpPr/>
            <p:nvPr/>
          </p:nvGrpSpPr>
          <p:grpSpPr>
            <a:xfrm>
              <a:off x="1027206" y="1840006"/>
              <a:ext cx="5285168" cy="1008025"/>
              <a:chOff x="1027206" y="1840006"/>
              <a:chExt cx="5285168" cy="1008025"/>
            </a:xfrm>
          </p:grpSpPr>
          <p:sp>
            <p:nvSpPr>
              <p:cNvPr id="29" name="Rectangle 28"/>
              <p:cNvSpPr/>
              <p:nvPr/>
            </p:nvSpPr>
            <p:spPr>
              <a:xfrm>
                <a:off x="1027206" y="1840006"/>
                <a:ext cx="5285168" cy="10080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p:cNvSpPr/>
              <p:nvPr/>
            </p:nvSpPr>
            <p:spPr bwMode="auto">
              <a:xfrm>
                <a:off x="1386157" y="1909174"/>
                <a:ext cx="805049" cy="805196"/>
              </a:xfrm>
              <a:prstGeom prst="ellipse">
                <a:avLst/>
              </a:prstGeom>
              <a:gradFill flip="none" rotWithShape="1">
                <a:gsLst>
                  <a:gs pos="0">
                    <a:srgbClr val="484800"/>
                  </a:gs>
                  <a:gs pos="100000">
                    <a:srgbClr val="FFFF00"/>
                  </a:gs>
                </a:gsLst>
                <a:path path="circle">
                  <a:fillToRect l="100000" t="100000"/>
                </a:path>
                <a:tileRect r="-100000" b="-100000"/>
              </a:gradFill>
              <a:ln w="9525" cap="flat" cmpd="sng" algn="ctr">
                <a:solidFill>
                  <a:srgbClr val="FFFF00"/>
                </a:solidFill>
                <a:prstDash val="solid"/>
              </a:ln>
              <a:effectLst>
                <a:outerShdw blurRad="40000" dist="23000" dir="5400000" rotWithShape="0">
                  <a:srgbClr val="000000">
                    <a:alpha val="35000"/>
                  </a:srgbClr>
                </a:outerShdw>
              </a:effectLst>
            </p:spPr>
            <p:txBody>
              <a:bodyPr anchor="ctr"/>
              <a:lstStyle/>
              <a:p>
                <a:pPr algn="ctr"/>
                <a:r>
                  <a:rPr lang="en-US" sz="2800" dirty="0" smtClean="0">
                    <a:latin typeface="Century Gothic"/>
                    <a:cs typeface="Century Gothic"/>
                  </a:rPr>
                  <a:t>A</a:t>
                </a:r>
              </a:p>
            </p:txBody>
          </p:sp>
          <p:sp>
            <p:nvSpPr>
              <p:cNvPr id="31" name="Oval 30"/>
              <p:cNvSpPr/>
              <p:nvPr/>
            </p:nvSpPr>
            <p:spPr bwMode="auto">
              <a:xfrm>
                <a:off x="2600070" y="1909174"/>
                <a:ext cx="805049" cy="805196"/>
              </a:xfrm>
              <a:prstGeom prst="ellipse">
                <a:avLst/>
              </a:prstGeom>
              <a:ln/>
            </p:spPr>
            <p:style>
              <a:lnRef idx="1">
                <a:schemeClr val="accent3"/>
              </a:lnRef>
              <a:fillRef idx="3">
                <a:schemeClr val="accent3"/>
              </a:fillRef>
              <a:effectRef idx="2">
                <a:schemeClr val="accent3"/>
              </a:effectRef>
              <a:fontRef idx="minor">
                <a:schemeClr val="lt1"/>
              </a:fontRef>
            </p:style>
            <p:txBody>
              <a:bodyPr anchor="ctr"/>
              <a:lstStyle/>
              <a:p>
                <a:pPr algn="ctr"/>
                <a:r>
                  <a:rPr lang="en-US" sz="2800" dirty="0" smtClean="0">
                    <a:solidFill>
                      <a:srgbClr val="000000"/>
                    </a:solidFill>
                    <a:latin typeface="Century Gothic"/>
                    <a:cs typeface="Century Gothic"/>
                  </a:rPr>
                  <a:t>B</a:t>
                </a:r>
              </a:p>
            </p:txBody>
          </p:sp>
          <p:sp>
            <p:nvSpPr>
              <p:cNvPr id="32" name="Oval 31"/>
              <p:cNvSpPr/>
              <p:nvPr/>
            </p:nvSpPr>
            <p:spPr bwMode="auto">
              <a:xfrm>
                <a:off x="3813984" y="1909174"/>
                <a:ext cx="805049" cy="805196"/>
              </a:xfrm>
              <a:prstGeom prst="ellipse">
                <a:avLst/>
              </a:prstGeom>
              <a:ln/>
            </p:spPr>
            <p:style>
              <a:lnRef idx="1">
                <a:schemeClr val="accent4"/>
              </a:lnRef>
              <a:fillRef idx="3">
                <a:schemeClr val="accent4"/>
              </a:fillRef>
              <a:effectRef idx="2">
                <a:schemeClr val="accent4"/>
              </a:effectRef>
              <a:fontRef idx="minor">
                <a:schemeClr val="lt1"/>
              </a:fontRef>
            </p:style>
            <p:txBody>
              <a:bodyPr anchor="ctr"/>
              <a:lstStyle/>
              <a:p>
                <a:pPr algn="ctr"/>
                <a:r>
                  <a:rPr lang="en-US" sz="2800" dirty="0" smtClean="0">
                    <a:solidFill>
                      <a:srgbClr val="000000"/>
                    </a:solidFill>
                    <a:latin typeface="Century Gothic"/>
                    <a:cs typeface="Century Gothic"/>
                  </a:rPr>
                  <a:t>C</a:t>
                </a:r>
              </a:p>
            </p:txBody>
          </p:sp>
          <p:sp>
            <p:nvSpPr>
              <p:cNvPr id="33" name="Oval 32"/>
              <p:cNvSpPr/>
              <p:nvPr/>
            </p:nvSpPr>
            <p:spPr bwMode="auto">
              <a:xfrm>
                <a:off x="5027897" y="1909174"/>
                <a:ext cx="805049" cy="805196"/>
              </a:xfrm>
              <a:prstGeom prst="ellipse">
                <a:avLst/>
              </a:prstGeom>
              <a:ln/>
            </p:spPr>
            <p:style>
              <a:lnRef idx="1">
                <a:schemeClr val="accent6"/>
              </a:lnRef>
              <a:fillRef idx="3">
                <a:schemeClr val="accent6"/>
              </a:fillRef>
              <a:effectRef idx="2">
                <a:schemeClr val="accent6"/>
              </a:effectRef>
              <a:fontRef idx="minor">
                <a:schemeClr val="lt1"/>
              </a:fontRef>
            </p:style>
            <p:txBody>
              <a:bodyPr anchor="ctr"/>
              <a:lstStyle/>
              <a:p>
                <a:pPr algn="ctr"/>
                <a:r>
                  <a:rPr lang="en-US" sz="2800" dirty="0" smtClean="0">
                    <a:solidFill>
                      <a:srgbClr val="000000"/>
                    </a:solidFill>
                    <a:latin typeface="Century Gothic"/>
                    <a:cs typeface="Century Gothic"/>
                  </a:rPr>
                  <a:t>D</a:t>
                </a:r>
              </a:p>
            </p:txBody>
          </p:sp>
        </p:grpSp>
        <p:sp>
          <p:nvSpPr>
            <p:cNvPr id="28" name="Rectangle 27"/>
            <p:cNvSpPr/>
            <p:nvPr/>
          </p:nvSpPr>
          <p:spPr>
            <a:xfrm>
              <a:off x="6479049" y="2172226"/>
              <a:ext cx="504427" cy="369332"/>
            </a:xfrm>
            <a:prstGeom prst="rect">
              <a:avLst/>
            </a:prstGeom>
          </p:spPr>
          <p:txBody>
            <a:bodyPr wrap="none">
              <a:spAutoFit/>
            </a:bodyPr>
            <a:lstStyle/>
            <a:p>
              <a:pPr algn="ctr"/>
              <a:r>
                <a:rPr lang="en-US" dirty="0" smtClean="0">
                  <a:latin typeface="Century Gothic"/>
                  <a:cs typeface="Century Gothic"/>
                </a:rPr>
                <a:t>0.7</a:t>
              </a:r>
              <a:endParaRPr lang="en-US" dirty="0">
                <a:latin typeface="Century Gothic"/>
                <a:cs typeface="Century Gothic"/>
              </a:endParaRPr>
            </a:p>
          </p:txBody>
        </p:sp>
      </p:grpSp>
    </p:spTree>
    <p:extLst>
      <p:ext uri="{BB962C8B-B14F-4D97-AF65-F5344CB8AC3E}">
        <p14:creationId xmlns:p14="http://schemas.microsoft.com/office/powerpoint/2010/main" val="65109500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Orbit</a:t>
            </a:r>
          </a:p>
        </p:txBody>
      </p:sp>
      <p:sp>
        <p:nvSpPr>
          <p:cNvPr id="9" name="Text Placeholder 8"/>
          <p:cNvSpPr>
            <a:spLocks noGrp="1"/>
          </p:cNvSpPr>
          <p:nvPr>
            <p:ph type="body" sz="quarter" idx="14"/>
          </p:nvPr>
        </p:nvSpPr>
        <p:spPr>
          <a:xfrm>
            <a:off x="0" y="6334780"/>
            <a:ext cx="9144000" cy="523220"/>
          </a:xfrm>
          <a:solidFill>
            <a:schemeClr val="accent1">
              <a:lumMod val="75000"/>
            </a:schemeClr>
          </a:solidFill>
        </p:spPr>
        <p:txBody>
          <a:bodyPr vert="horz" lIns="91440" tIns="45720" rIns="91440" bIns="45720" rtlCol="0">
            <a:spAutoFit/>
          </a:bodyPr>
          <a:lstStyle/>
          <a:p>
            <a:r>
              <a:rPr lang="en-US" dirty="0">
                <a:solidFill>
                  <a:schemeClr val="bg1"/>
                </a:solidFill>
                <a:latin typeface="Century Gothic"/>
                <a:cs typeface="Century Gothic"/>
              </a:rPr>
              <a:t>A </a:t>
            </a:r>
            <a:r>
              <a:rPr lang="en-US" dirty="0" smtClean="0">
                <a:solidFill>
                  <a:schemeClr val="bg1"/>
                </a:solidFill>
                <a:latin typeface="Century Gothic"/>
                <a:cs typeface="Century Gothic"/>
              </a:rPr>
              <a:t>set </a:t>
            </a:r>
            <a:r>
              <a:rPr lang="en-US" dirty="0">
                <a:solidFill>
                  <a:schemeClr val="bg1"/>
                </a:solidFill>
                <a:latin typeface="Century Gothic"/>
                <a:cs typeface="Century Gothic"/>
              </a:rPr>
              <a:t>of entities at the same trust </a:t>
            </a:r>
            <a:r>
              <a:rPr lang="en-US" dirty="0" smtClean="0">
                <a:solidFill>
                  <a:schemeClr val="bg1"/>
                </a:solidFill>
                <a:latin typeface="Century Gothic"/>
                <a:cs typeface="Century Gothic"/>
              </a:rPr>
              <a:t>level in context C</a:t>
            </a:r>
            <a:endParaRPr lang="en-US" dirty="0">
              <a:solidFill>
                <a:schemeClr val="bg1"/>
              </a:solidFill>
              <a:latin typeface="Century Gothic"/>
              <a:cs typeface="Century Gothic"/>
            </a:endParaRPr>
          </a:p>
        </p:txBody>
      </p:sp>
      <p:grpSp>
        <p:nvGrpSpPr>
          <p:cNvPr id="10" name="Group 9"/>
          <p:cNvGrpSpPr/>
          <p:nvPr/>
        </p:nvGrpSpPr>
        <p:grpSpPr>
          <a:xfrm>
            <a:off x="2435715" y="1347360"/>
            <a:ext cx="4272570" cy="4163280"/>
            <a:chOff x="1806575" y="1631950"/>
            <a:chExt cx="1985963" cy="1935163"/>
          </a:xfrm>
        </p:grpSpPr>
        <p:sp>
          <p:nvSpPr>
            <p:cNvPr id="11" name="Donut 10"/>
            <p:cNvSpPr/>
            <p:nvPr/>
          </p:nvSpPr>
          <p:spPr bwMode="auto">
            <a:xfrm>
              <a:off x="1857375" y="1631950"/>
              <a:ext cx="1935163" cy="1935163"/>
            </a:xfrm>
            <a:prstGeom prst="donut">
              <a:avLst>
                <a:gd name="adj" fmla="val 5272"/>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2" name="Oval 11"/>
            <p:cNvSpPr/>
            <p:nvPr/>
          </p:nvSpPr>
          <p:spPr bwMode="auto">
            <a:xfrm>
              <a:off x="1806575" y="2635250"/>
              <a:ext cx="215900" cy="21748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p>
          </p:txBody>
        </p:sp>
        <p:sp>
          <p:nvSpPr>
            <p:cNvPr id="13" name="Oval 12"/>
            <p:cNvSpPr/>
            <p:nvPr/>
          </p:nvSpPr>
          <p:spPr bwMode="auto">
            <a:xfrm>
              <a:off x="1827213" y="2260600"/>
              <a:ext cx="217487" cy="217488"/>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4" name="Oval 13"/>
            <p:cNvSpPr/>
            <p:nvPr/>
          </p:nvSpPr>
          <p:spPr bwMode="auto">
            <a:xfrm>
              <a:off x="1965325" y="3017838"/>
              <a:ext cx="217488" cy="217487"/>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p>
          </p:txBody>
        </p:sp>
        <p:sp>
          <p:nvSpPr>
            <p:cNvPr id="15" name="Oval 14"/>
            <p:cNvSpPr/>
            <p:nvPr/>
          </p:nvSpPr>
          <p:spPr bwMode="auto">
            <a:xfrm>
              <a:off x="2022475" y="1885965"/>
              <a:ext cx="217488" cy="21748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p>
          </p:txBody>
        </p:sp>
      </p:grpSp>
      <p:sp>
        <p:nvSpPr>
          <p:cNvPr id="16"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78</a:t>
            </a:fld>
            <a:endParaRPr lang="en-US" dirty="0"/>
          </a:p>
        </p:txBody>
      </p:sp>
      <p:sp>
        <p:nvSpPr>
          <p:cNvPr id="3" name="Slide Number Placeholder 2"/>
          <p:cNvSpPr>
            <a:spLocks noGrp="1"/>
          </p:cNvSpPr>
          <p:nvPr>
            <p:ph type="sldNum" sz="quarter" idx="12"/>
          </p:nvPr>
        </p:nvSpPr>
        <p:spPr/>
        <p:txBody>
          <a:bodyPr/>
          <a:lstStyle/>
          <a:p>
            <a:fld id="{A7E347E3-C33F-6F47-AC47-1BCADEE5EFCC}" type="slidenum">
              <a:rPr lang="en-US" smtClean="0"/>
              <a:t>78</a:t>
            </a:fld>
            <a:endParaRPr lang="en-US" dirty="0"/>
          </a:p>
        </p:txBody>
      </p:sp>
    </p:spTree>
    <p:extLst>
      <p:ext uri="{BB962C8B-B14F-4D97-AF65-F5344CB8AC3E}">
        <p14:creationId xmlns:p14="http://schemas.microsoft.com/office/powerpoint/2010/main" val="105488592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Orbits</a:t>
            </a:r>
          </a:p>
        </p:txBody>
      </p:sp>
      <p:sp>
        <p:nvSpPr>
          <p:cNvPr id="9" name="Text Placeholder 8"/>
          <p:cNvSpPr>
            <a:spLocks noGrp="1"/>
          </p:cNvSpPr>
          <p:nvPr>
            <p:ph type="body" sz="quarter" idx="14"/>
          </p:nvPr>
        </p:nvSpPr>
        <p:spPr>
          <a:xfrm>
            <a:off x="0" y="6334780"/>
            <a:ext cx="9144000" cy="523220"/>
          </a:xfrm>
          <a:solidFill>
            <a:schemeClr val="accent1">
              <a:lumMod val="75000"/>
            </a:schemeClr>
          </a:solidFill>
        </p:spPr>
        <p:txBody>
          <a:bodyPr vert="horz" lIns="91440" tIns="45720" rIns="91440" bIns="45720" rtlCol="0">
            <a:spAutoFit/>
          </a:bodyPr>
          <a:lstStyle/>
          <a:p>
            <a:r>
              <a:rPr lang="en-US" dirty="0" smtClean="0">
                <a:solidFill>
                  <a:schemeClr val="bg1"/>
                </a:solidFill>
                <a:latin typeface="Century Gothic"/>
                <a:cs typeface="Century Gothic"/>
              </a:rPr>
              <a:t>Each orbit represents a </a:t>
            </a:r>
            <a:r>
              <a:rPr lang="en-US" dirty="0">
                <a:solidFill>
                  <a:schemeClr val="bg1"/>
                </a:solidFill>
                <a:latin typeface="Century Gothic"/>
                <a:cs typeface="Century Gothic"/>
              </a:rPr>
              <a:t>different level of trust</a:t>
            </a:r>
          </a:p>
        </p:txBody>
      </p:sp>
      <p:pic>
        <p:nvPicPr>
          <p:cNvPr id="3" name="Picture 2"/>
          <p:cNvPicPr>
            <a:picLocks noChangeAspect="1"/>
          </p:cNvPicPr>
          <p:nvPr/>
        </p:nvPicPr>
        <p:blipFill>
          <a:blip r:embed="rId3"/>
          <a:stretch>
            <a:fillRect/>
          </a:stretch>
        </p:blipFill>
        <p:spPr>
          <a:xfrm>
            <a:off x="457200" y="5622192"/>
            <a:ext cx="8229600" cy="284534"/>
          </a:xfrm>
          <a:prstGeom prst="rect">
            <a:avLst/>
          </a:prstGeom>
        </p:spPr>
      </p:pic>
      <p:grpSp>
        <p:nvGrpSpPr>
          <p:cNvPr id="17" name="Group 16"/>
          <p:cNvGrpSpPr/>
          <p:nvPr/>
        </p:nvGrpSpPr>
        <p:grpSpPr>
          <a:xfrm>
            <a:off x="432519" y="1800734"/>
            <a:ext cx="3352684" cy="3256532"/>
            <a:chOff x="2422081" y="1347360"/>
            <a:chExt cx="4286204" cy="4163280"/>
          </a:xfrm>
        </p:grpSpPr>
        <p:sp>
          <p:nvSpPr>
            <p:cNvPr id="18" name="Donut 17"/>
            <p:cNvSpPr/>
            <p:nvPr/>
          </p:nvSpPr>
          <p:spPr bwMode="auto">
            <a:xfrm>
              <a:off x="2545005" y="1347360"/>
              <a:ext cx="4163280" cy="4163280"/>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tx1"/>
                </a:solidFill>
              </a:endParaRPr>
            </a:p>
          </p:txBody>
        </p:sp>
        <p:sp>
          <p:nvSpPr>
            <p:cNvPr id="19" name="Donut 18"/>
            <p:cNvSpPr/>
            <p:nvPr/>
          </p:nvSpPr>
          <p:spPr bwMode="auto">
            <a:xfrm>
              <a:off x="3091411" y="1893766"/>
              <a:ext cx="3070469" cy="3070469"/>
            </a:xfrm>
            <a:prstGeom prst="donut">
              <a:avLst>
                <a:gd name="adj" fmla="val 5272"/>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chemeClr val="tx1"/>
                </a:solidFill>
              </a:endParaRPr>
            </a:p>
          </p:txBody>
        </p:sp>
        <p:sp>
          <p:nvSpPr>
            <p:cNvPr id="20" name="Oval 19"/>
            <p:cNvSpPr/>
            <p:nvPr/>
          </p:nvSpPr>
          <p:spPr bwMode="auto">
            <a:xfrm>
              <a:off x="3091411" y="3850820"/>
              <a:ext cx="467900" cy="467898"/>
            </a:xfrm>
            <a:prstGeom prst="ellipse">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en-US" dirty="0"/>
            </a:p>
          </p:txBody>
        </p:sp>
        <p:sp>
          <p:nvSpPr>
            <p:cNvPr id="21" name="Oval 20"/>
            <p:cNvSpPr/>
            <p:nvPr/>
          </p:nvSpPr>
          <p:spPr bwMode="auto">
            <a:xfrm>
              <a:off x="2422081" y="3111230"/>
              <a:ext cx="467900" cy="467900"/>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grpSp>
      <p:sp>
        <p:nvSpPr>
          <p:cNvPr id="11"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79</a:t>
            </a:fld>
            <a:endParaRPr lang="en-US" dirty="0"/>
          </a:p>
        </p:txBody>
      </p:sp>
      <p:pic>
        <p:nvPicPr>
          <p:cNvPr id="5" name="Picture 4"/>
          <p:cNvPicPr>
            <a:picLocks noChangeAspect="1"/>
          </p:cNvPicPr>
          <p:nvPr/>
        </p:nvPicPr>
        <p:blipFill>
          <a:blip r:embed="rId4"/>
          <a:stretch>
            <a:fillRect/>
          </a:stretch>
        </p:blipFill>
        <p:spPr>
          <a:xfrm>
            <a:off x="4360628" y="2259267"/>
            <a:ext cx="4783372" cy="2339466"/>
          </a:xfrm>
          <a:prstGeom prst="rect">
            <a:avLst/>
          </a:prstGeom>
        </p:spPr>
      </p:pic>
      <p:sp>
        <p:nvSpPr>
          <p:cNvPr id="4" name="Slide Number Placeholder 3"/>
          <p:cNvSpPr>
            <a:spLocks noGrp="1"/>
          </p:cNvSpPr>
          <p:nvPr>
            <p:ph type="sldNum" sz="quarter" idx="12"/>
          </p:nvPr>
        </p:nvSpPr>
        <p:spPr/>
        <p:txBody>
          <a:bodyPr/>
          <a:lstStyle/>
          <a:p>
            <a:fld id="{A7E347E3-C33F-6F47-AC47-1BCADEE5EFCC}" type="slidenum">
              <a:rPr lang="en-US" smtClean="0"/>
              <a:t>79</a:t>
            </a:fld>
            <a:endParaRPr lang="en-US" dirty="0"/>
          </a:p>
        </p:txBody>
      </p:sp>
    </p:spTree>
    <p:extLst>
      <p:ext uri="{BB962C8B-B14F-4D97-AF65-F5344CB8AC3E}">
        <p14:creationId xmlns:p14="http://schemas.microsoft.com/office/powerpoint/2010/main" val="411641290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Real </a:t>
            </a:r>
            <a:r>
              <a:rPr lang="en-US" dirty="0"/>
              <a:t>World </a:t>
            </a:r>
            <a:r>
              <a:rPr lang="en-US" dirty="0" smtClean="0"/>
              <a:t>Trust Problem</a:t>
            </a:r>
            <a:endParaRPr lang="en-US" dirty="0"/>
          </a:p>
        </p:txBody>
      </p:sp>
      <p:sp>
        <p:nvSpPr>
          <p:cNvPr id="5" name="Slide Number Placeholder 4"/>
          <p:cNvSpPr>
            <a:spLocks noGrp="1"/>
          </p:cNvSpPr>
          <p:nvPr>
            <p:ph type="sldNum" sz="quarter" idx="12"/>
          </p:nvPr>
        </p:nvSpPr>
        <p:spPr/>
        <p:txBody>
          <a:bodyPr/>
          <a:lstStyle/>
          <a:p>
            <a:fld id="{E3981485-6142-644C-AB0F-5A9188E1EB0B}" type="slidenum">
              <a:rPr lang="en-US" smtClean="0"/>
              <a:t>8</a:t>
            </a:fld>
            <a:endParaRPr lang="en-US" dirty="0"/>
          </a:p>
        </p:txBody>
      </p:sp>
      <p:sp>
        <p:nvSpPr>
          <p:cNvPr id="6" name="Text Box 8"/>
          <p:cNvSpPr txBox="1">
            <a:spLocks noChangeArrowheads="1"/>
          </p:cNvSpPr>
          <p:nvPr/>
        </p:nvSpPr>
        <p:spPr bwMode="auto">
          <a:xfrm>
            <a:off x="443209" y="5468147"/>
            <a:ext cx="8257582" cy="400110"/>
          </a:xfrm>
          <a:prstGeom prst="rect">
            <a:avLst/>
          </a:prstGeom>
          <a:noFill/>
          <a:ln w="9525">
            <a:noFill/>
            <a:miter lim="800000"/>
            <a:headEnd/>
            <a:tailEnd/>
          </a:ln>
        </p:spPr>
        <p:txBody>
          <a:bodyPr wrap="square">
            <a:prstTxWarp prst="textNoShape">
              <a:avLst/>
            </a:prstTxWarp>
            <a:spAutoFit/>
          </a:bodyPr>
          <a:lstStyle/>
          <a:p>
            <a:pPr algn="ctr"/>
            <a:r>
              <a:rPr lang="en-US" sz="2000" dirty="0" smtClean="0">
                <a:solidFill>
                  <a:srgbClr val="000000"/>
                </a:solidFill>
                <a:latin typeface="Century Gothic" charset="0"/>
                <a:ea typeface="Century Gothic" charset="0"/>
                <a:cs typeface="Century Gothic" charset="0"/>
              </a:rPr>
              <a:t>How much can we trust that Alice performed the transaction?</a:t>
            </a:r>
            <a:endParaRPr lang="en-US" sz="2000" dirty="0">
              <a:solidFill>
                <a:srgbClr val="000000"/>
              </a:solidFill>
              <a:latin typeface="Century Gothic" charset="0"/>
              <a:ea typeface="Century Gothic" charset="0"/>
              <a:cs typeface="Century Gothic" charset="0"/>
            </a:endParaRPr>
          </a:p>
        </p:txBody>
      </p:sp>
      <p:sp>
        <p:nvSpPr>
          <p:cNvPr id="7" name="Text Box 8"/>
          <p:cNvSpPr txBox="1">
            <a:spLocks noChangeArrowheads="1"/>
          </p:cNvSpPr>
          <p:nvPr/>
        </p:nvSpPr>
        <p:spPr bwMode="auto">
          <a:xfrm>
            <a:off x="2465067" y="2619884"/>
            <a:ext cx="6235724" cy="707886"/>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000000"/>
                </a:solidFill>
                <a:latin typeface="Century Gothic" charset="0"/>
                <a:ea typeface="Century Gothic" charset="0"/>
                <a:cs typeface="Century Gothic" charset="0"/>
              </a:rPr>
              <a:t>Someone claiming to be Alice uses a phone to purchase an item</a:t>
            </a:r>
            <a:endParaRPr lang="en-US" sz="2000" dirty="0">
              <a:solidFill>
                <a:srgbClr val="000000"/>
              </a:solidFill>
              <a:latin typeface="Century Gothic" charset="0"/>
              <a:ea typeface="Century Gothic" charset="0"/>
              <a:cs typeface="Century Gothic" charset="0"/>
            </a:endParaRPr>
          </a:p>
        </p:txBody>
      </p:sp>
      <p:pic>
        <p:nvPicPr>
          <p:cNvPr id="3" name="Picture 2"/>
          <p:cNvPicPr>
            <a:picLocks noChangeAspect="1"/>
          </p:cNvPicPr>
          <p:nvPr/>
        </p:nvPicPr>
        <p:blipFill>
          <a:blip r:embed="rId3"/>
          <a:stretch>
            <a:fillRect/>
          </a:stretch>
        </p:blipFill>
        <p:spPr>
          <a:xfrm>
            <a:off x="443209" y="1602227"/>
            <a:ext cx="1451429" cy="2743200"/>
          </a:xfrm>
          <a:prstGeom prst="rect">
            <a:avLst/>
          </a:prstGeom>
        </p:spPr>
      </p:pic>
    </p:spTree>
    <p:extLst>
      <p:ext uri="{BB962C8B-B14F-4D97-AF65-F5344CB8AC3E}">
        <p14:creationId xmlns:p14="http://schemas.microsoft.com/office/powerpoint/2010/main" val="2376902299"/>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Solar Systems</a:t>
            </a:r>
          </a:p>
        </p:txBody>
      </p:sp>
      <p:sp>
        <p:nvSpPr>
          <p:cNvPr id="9" name="Text Placeholder 8"/>
          <p:cNvSpPr>
            <a:spLocks noGrp="1"/>
          </p:cNvSpPr>
          <p:nvPr>
            <p:ph type="body" sz="quarter" idx="14"/>
          </p:nvPr>
        </p:nvSpPr>
        <p:spPr>
          <a:xfrm>
            <a:off x="0" y="5953137"/>
            <a:ext cx="9144000" cy="904863"/>
          </a:xfrm>
          <a:solidFill>
            <a:schemeClr val="accent1">
              <a:lumMod val="75000"/>
            </a:schemeClr>
          </a:solidFill>
        </p:spPr>
        <p:txBody>
          <a:bodyPr vert="horz" lIns="91440" tIns="45720" rIns="91440" bIns="45720" rtlCol="0">
            <a:spAutoFit/>
          </a:bodyPr>
          <a:lstStyle/>
          <a:p>
            <a:r>
              <a:rPr lang="en-US" sz="2400" dirty="0">
                <a:solidFill>
                  <a:schemeClr val="bg1"/>
                </a:solidFill>
                <a:latin typeface="Century Gothic"/>
                <a:cs typeface="Century Gothic"/>
              </a:rPr>
              <a:t>An ordered set of disjoint orbits </a:t>
            </a:r>
            <a:endParaRPr lang="en-US" sz="2400" dirty="0" smtClean="0">
              <a:solidFill>
                <a:schemeClr val="bg1"/>
              </a:solidFill>
              <a:latin typeface="Century Gothic"/>
              <a:cs typeface="Century Gothic"/>
            </a:endParaRPr>
          </a:p>
          <a:p>
            <a:r>
              <a:rPr lang="en-US" sz="2400" dirty="0" smtClean="0">
                <a:solidFill>
                  <a:schemeClr val="bg1"/>
                </a:solidFill>
                <a:latin typeface="Century Gothic"/>
                <a:cs typeface="Century Gothic"/>
              </a:rPr>
              <a:t>Defined </a:t>
            </a:r>
            <a:r>
              <a:rPr lang="en-US" sz="2400" dirty="0">
                <a:solidFill>
                  <a:schemeClr val="bg1"/>
                </a:solidFill>
                <a:latin typeface="Century Gothic"/>
                <a:cs typeface="Century Gothic"/>
              </a:rPr>
              <a:t>in a certain context by a given user </a:t>
            </a:r>
          </a:p>
        </p:txBody>
      </p:sp>
      <p:grpSp>
        <p:nvGrpSpPr>
          <p:cNvPr id="10" name="Group 91"/>
          <p:cNvGrpSpPr>
            <a:grpSpLocks/>
          </p:cNvGrpSpPr>
          <p:nvPr/>
        </p:nvGrpSpPr>
        <p:grpSpPr bwMode="auto">
          <a:xfrm>
            <a:off x="737288" y="1451953"/>
            <a:ext cx="7669424" cy="3923317"/>
            <a:chOff x="940158" y="714489"/>
            <a:chExt cx="7668709" cy="3923153"/>
          </a:xfrm>
        </p:grpSpPr>
        <p:sp>
          <p:nvSpPr>
            <p:cNvPr id="11" name="Donut 10"/>
            <p:cNvSpPr/>
            <p:nvPr/>
          </p:nvSpPr>
          <p:spPr>
            <a:xfrm>
              <a:off x="940158" y="714489"/>
              <a:ext cx="3769962" cy="3768567"/>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rgbClr val="FFFFFF"/>
                </a:solidFill>
              </a:endParaRPr>
            </a:p>
          </p:txBody>
        </p:sp>
        <p:sp>
          <p:nvSpPr>
            <p:cNvPr id="12" name="Oval 11"/>
            <p:cNvSpPr/>
            <p:nvPr/>
          </p:nvSpPr>
          <p:spPr bwMode="auto">
            <a:xfrm>
              <a:off x="2482754" y="2234183"/>
              <a:ext cx="685674" cy="685800"/>
            </a:xfrm>
            <a:prstGeom prst="ellipse">
              <a:avLst/>
            </a:prstGeom>
            <a:gradFill flip="none" rotWithShape="1">
              <a:gsLst>
                <a:gs pos="0">
                  <a:srgbClr val="484800"/>
                </a:gs>
                <a:gs pos="100000">
                  <a:srgbClr val="FFFF00"/>
                </a:gs>
              </a:gsLst>
              <a:path path="circle">
                <a:fillToRect l="100000" t="100000"/>
              </a:path>
              <a:tileRect r="-100000" b="-100000"/>
            </a:gradFill>
            <a:ln w="9525" cap="flat" cmpd="sng" algn="ctr">
              <a:solidFill>
                <a:srgbClr val="FFFF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000" dirty="0">
                  <a:solidFill>
                    <a:srgbClr val="000000"/>
                  </a:solidFill>
                  <a:latin typeface="Century Gothic"/>
                  <a:cs typeface="Century Gothic"/>
                </a:rPr>
                <a:t>1.0</a:t>
              </a:r>
            </a:p>
          </p:txBody>
        </p:sp>
        <p:sp>
          <p:nvSpPr>
            <p:cNvPr id="13" name="Donut 12"/>
            <p:cNvSpPr/>
            <p:nvPr/>
          </p:nvSpPr>
          <p:spPr>
            <a:xfrm>
              <a:off x="1857647" y="1632026"/>
              <a:ext cx="1934983" cy="1935082"/>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rgbClr val="FFFFFF"/>
                </a:solidFill>
              </a:endParaRPr>
            </a:p>
          </p:txBody>
        </p:sp>
        <p:sp>
          <p:nvSpPr>
            <p:cNvPr id="14" name="Donut 13"/>
            <p:cNvSpPr/>
            <p:nvPr/>
          </p:nvSpPr>
          <p:spPr>
            <a:xfrm>
              <a:off x="2083051" y="1857441"/>
              <a:ext cx="1484175" cy="1484251"/>
            </a:xfrm>
            <a:prstGeom prst="donut">
              <a:avLst>
                <a:gd name="adj" fmla="val 5272"/>
              </a:avLst>
            </a:prstGeom>
            <a:gradFill>
              <a:gsLst>
                <a:gs pos="0">
                  <a:schemeClr val="accent3">
                    <a:lumMod val="50000"/>
                  </a:schemeClr>
                </a:gs>
                <a:gs pos="100000">
                  <a:schemeClr val="accent3">
                    <a:lumMod val="40000"/>
                    <a:lumOff val="60000"/>
                  </a:schemeClr>
                </a:gs>
              </a:gsLs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15" name="Donut 14"/>
            <p:cNvSpPr/>
            <p:nvPr/>
          </p:nvSpPr>
          <p:spPr>
            <a:xfrm>
              <a:off x="2300519" y="2051108"/>
              <a:ext cx="1052414" cy="1052469"/>
            </a:xfrm>
            <a:prstGeom prst="donut">
              <a:avLst>
                <a:gd name="adj" fmla="val 5272"/>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grpSp>
          <p:nvGrpSpPr>
            <p:cNvPr id="16" name="Group 19"/>
            <p:cNvGrpSpPr/>
            <p:nvPr/>
          </p:nvGrpSpPr>
          <p:grpSpPr>
            <a:xfrm>
              <a:off x="2772271" y="3605590"/>
              <a:ext cx="100288" cy="590714"/>
              <a:chOff x="2775447" y="3671637"/>
              <a:chExt cx="100288" cy="590714"/>
            </a:xfrm>
            <a:solidFill>
              <a:schemeClr val="tx1"/>
            </a:solidFill>
          </p:grpSpPr>
          <p:sp>
            <p:nvSpPr>
              <p:cNvPr id="42" name="Oval 41"/>
              <p:cNvSpPr/>
              <p:nvPr/>
            </p:nvSpPr>
            <p:spPr>
              <a:xfrm>
                <a:off x="2775447" y="3671637"/>
                <a:ext cx="98700" cy="987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43" name="Oval 42"/>
              <p:cNvSpPr/>
              <p:nvPr/>
            </p:nvSpPr>
            <p:spPr>
              <a:xfrm>
                <a:off x="2775447" y="3999647"/>
                <a:ext cx="98700" cy="987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44" name="Oval 43"/>
              <p:cNvSpPr/>
              <p:nvPr/>
            </p:nvSpPr>
            <p:spPr>
              <a:xfrm>
                <a:off x="2777035" y="4163651"/>
                <a:ext cx="98700" cy="987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45" name="Oval 44"/>
              <p:cNvSpPr/>
              <p:nvPr/>
            </p:nvSpPr>
            <p:spPr>
              <a:xfrm>
                <a:off x="2775447" y="3835642"/>
                <a:ext cx="98700" cy="987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grpSp>
        <p:sp>
          <p:nvSpPr>
            <p:cNvPr id="17" name="Oval 16"/>
            <p:cNvSpPr/>
            <p:nvPr/>
          </p:nvSpPr>
          <p:spPr>
            <a:xfrm>
              <a:off x="3184674" y="2079682"/>
              <a:ext cx="2027049" cy="144773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18" name="TextBox 23"/>
            <p:cNvSpPr txBox="1">
              <a:spLocks noChangeArrowheads="1"/>
            </p:cNvSpPr>
            <p:nvPr/>
          </p:nvSpPr>
          <p:spPr bwMode="auto">
            <a:xfrm>
              <a:off x="4178421" y="3308146"/>
              <a:ext cx="362311" cy="246221"/>
            </a:xfrm>
            <a:prstGeom prst="rect">
              <a:avLst/>
            </a:prstGeom>
            <a:noFill/>
            <a:ln w="9525">
              <a:noFill/>
              <a:miter lim="800000"/>
              <a:headEnd/>
              <a:tailEnd/>
            </a:ln>
          </p:spPr>
          <p:txBody>
            <a:bodyPr wrap="none">
              <a:prstTxWarp prst="textNoShape">
                <a:avLst/>
              </a:prstTxWarp>
              <a:spAutoFit/>
            </a:bodyPr>
            <a:lstStyle/>
            <a:p>
              <a:r>
                <a:rPr lang="en-US" sz="1000" dirty="0">
                  <a:solidFill>
                    <a:srgbClr val="000000"/>
                  </a:solidFill>
                  <a:latin typeface="Century Gothic" charset="0"/>
                  <a:ea typeface="Century Gothic" charset="0"/>
                  <a:cs typeface="Century Gothic" charset="0"/>
                </a:rPr>
                <a:t>0.0</a:t>
              </a:r>
            </a:p>
          </p:txBody>
        </p:sp>
        <p:sp>
          <p:nvSpPr>
            <p:cNvPr id="19" name="TextBox 24"/>
            <p:cNvSpPr txBox="1">
              <a:spLocks noChangeArrowheads="1"/>
            </p:cNvSpPr>
            <p:nvPr/>
          </p:nvSpPr>
          <p:spPr bwMode="auto">
            <a:xfrm>
              <a:off x="3119932" y="2750812"/>
              <a:ext cx="362311" cy="246221"/>
            </a:xfrm>
            <a:prstGeom prst="rect">
              <a:avLst/>
            </a:prstGeom>
            <a:noFill/>
            <a:ln w="9525">
              <a:noFill/>
              <a:miter lim="800000"/>
              <a:headEnd/>
              <a:tailEnd/>
            </a:ln>
          </p:spPr>
          <p:txBody>
            <a:bodyPr wrap="none">
              <a:prstTxWarp prst="textNoShape">
                <a:avLst/>
              </a:prstTxWarp>
              <a:spAutoFit/>
            </a:bodyPr>
            <a:lstStyle/>
            <a:p>
              <a:r>
                <a:rPr lang="en-US" sz="1000" dirty="0">
                  <a:solidFill>
                    <a:srgbClr val="000000"/>
                  </a:solidFill>
                  <a:latin typeface="Century Gothic" charset="0"/>
                  <a:ea typeface="Century Gothic" charset="0"/>
                  <a:cs typeface="Century Gothic" charset="0"/>
                </a:rPr>
                <a:t>0.8</a:t>
              </a:r>
            </a:p>
          </p:txBody>
        </p:sp>
        <p:sp>
          <p:nvSpPr>
            <p:cNvPr id="20" name="TextBox 25"/>
            <p:cNvSpPr txBox="1">
              <a:spLocks noChangeArrowheads="1"/>
            </p:cNvSpPr>
            <p:nvPr/>
          </p:nvSpPr>
          <p:spPr bwMode="auto">
            <a:xfrm>
              <a:off x="3210917" y="2953786"/>
              <a:ext cx="433382" cy="246221"/>
            </a:xfrm>
            <a:prstGeom prst="rect">
              <a:avLst/>
            </a:prstGeom>
            <a:noFill/>
            <a:ln w="9525">
              <a:noFill/>
              <a:miter lim="800000"/>
              <a:headEnd/>
              <a:tailEnd/>
            </a:ln>
          </p:spPr>
          <p:txBody>
            <a:bodyPr wrap="none">
              <a:prstTxWarp prst="textNoShape">
                <a:avLst/>
              </a:prstTxWarp>
              <a:spAutoFit/>
            </a:bodyPr>
            <a:lstStyle/>
            <a:p>
              <a:r>
                <a:rPr lang="en-US" sz="1000" dirty="0">
                  <a:solidFill>
                    <a:srgbClr val="000000"/>
                  </a:solidFill>
                  <a:latin typeface="Century Gothic" charset="0"/>
                  <a:ea typeface="Century Gothic" charset="0"/>
                  <a:cs typeface="Century Gothic" charset="0"/>
                </a:rPr>
                <a:t>0.62</a:t>
              </a:r>
            </a:p>
          </p:txBody>
        </p:sp>
        <p:sp>
          <p:nvSpPr>
            <p:cNvPr id="21" name="TextBox 26"/>
            <p:cNvSpPr txBox="1">
              <a:spLocks noChangeArrowheads="1"/>
            </p:cNvSpPr>
            <p:nvPr/>
          </p:nvSpPr>
          <p:spPr bwMode="auto">
            <a:xfrm>
              <a:off x="3352519" y="3103217"/>
              <a:ext cx="433382" cy="246221"/>
            </a:xfrm>
            <a:prstGeom prst="rect">
              <a:avLst/>
            </a:prstGeom>
            <a:noFill/>
            <a:ln w="9525">
              <a:noFill/>
              <a:miter lim="800000"/>
              <a:headEnd/>
              <a:tailEnd/>
            </a:ln>
          </p:spPr>
          <p:txBody>
            <a:bodyPr wrap="none">
              <a:prstTxWarp prst="textNoShape">
                <a:avLst/>
              </a:prstTxWarp>
              <a:spAutoFit/>
            </a:bodyPr>
            <a:lstStyle/>
            <a:p>
              <a:r>
                <a:rPr lang="en-US" sz="1000" dirty="0">
                  <a:solidFill>
                    <a:srgbClr val="000000"/>
                  </a:solidFill>
                  <a:latin typeface="Century Gothic" charset="0"/>
                  <a:ea typeface="Century Gothic" charset="0"/>
                  <a:cs typeface="Century Gothic" charset="0"/>
                </a:rPr>
                <a:t>0.43</a:t>
              </a:r>
            </a:p>
          </p:txBody>
        </p:sp>
        <p:sp>
          <p:nvSpPr>
            <p:cNvPr id="22" name="TextBox 41"/>
            <p:cNvSpPr txBox="1">
              <a:spLocks noChangeArrowheads="1"/>
            </p:cNvSpPr>
            <p:nvPr/>
          </p:nvSpPr>
          <p:spPr bwMode="auto">
            <a:xfrm>
              <a:off x="5211722" y="2917465"/>
              <a:ext cx="2102062" cy="276987"/>
            </a:xfrm>
            <a:prstGeom prst="rect">
              <a:avLst/>
            </a:prstGeom>
            <a:noFill/>
            <a:ln w="9525">
              <a:noFill/>
              <a:miter lim="800000"/>
              <a:headEnd/>
              <a:tailEnd/>
            </a:ln>
          </p:spPr>
          <p:txBody>
            <a:bodyPr wrap="none">
              <a:prstTxWarp prst="textNoShape">
                <a:avLst/>
              </a:prstTxWarp>
              <a:spAutoFit/>
            </a:bodyPr>
            <a:lstStyle/>
            <a:p>
              <a:r>
                <a:rPr lang="en-US" sz="1200" dirty="0">
                  <a:solidFill>
                    <a:srgbClr val="000000"/>
                  </a:solidFill>
                  <a:latin typeface="Century Gothic" charset="0"/>
                  <a:ea typeface="Century Gothic" charset="0"/>
                  <a:cs typeface="Century Gothic" charset="0"/>
                </a:rPr>
                <a:t>Minimally trusted orbit (M)</a:t>
              </a:r>
            </a:p>
          </p:txBody>
        </p:sp>
        <p:sp>
          <p:nvSpPr>
            <p:cNvPr id="23" name="TextBox 43"/>
            <p:cNvSpPr txBox="1">
              <a:spLocks noChangeArrowheads="1"/>
            </p:cNvSpPr>
            <p:nvPr/>
          </p:nvSpPr>
          <p:spPr bwMode="auto">
            <a:xfrm>
              <a:off x="3785901" y="4360655"/>
              <a:ext cx="2172839" cy="276987"/>
            </a:xfrm>
            <a:prstGeom prst="rect">
              <a:avLst/>
            </a:prstGeom>
            <a:noFill/>
            <a:ln w="9525">
              <a:noFill/>
              <a:miter lim="800000"/>
              <a:headEnd/>
              <a:tailEnd/>
            </a:ln>
          </p:spPr>
          <p:txBody>
            <a:bodyPr wrap="none">
              <a:prstTxWarp prst="textNoShape">
                <a:avLst/>
              </a:prstTxWarp>
              <a:spAutoFit/>
            </a:bodyPr>
            <a:lstStyle/>
            <a:p>
              <a:r>
                <a:rPr lang="en-US" sz="1200" dirty="0">
                  <a:solidFill>
                    <a:srgbClr val="000000"/>
                  </a:solidFill>
                  <a:latin typeface="Century Gothic" charset="0"/>
                  <a:ea typeface="Century Gothic" charset="0"/>
                  <a:cs typeface="Century Gothic" charset="0"/>
                </a:rPr>
                <a:t>Completely untrusted orbit</a:t>
              </a:r>
            </a:p>
          </p:txBody>
        </p:sp>
        <p:cxnSp>
          <p:nvCxnSpPr>
            <p:cNvPr id="24" name="Straight Arrow Connector 23"/>
            <p:cNvCxnSpPr/>
            <p:nvPr/>
          </p:nvCxnSpPr>
          <p:spPr>
            <a:xfrm>
              <a:off x="3200547" y="2613059"/>
              <a:ext cx="2011176" cy="1588"/>
            </a:xfrm>
            <a:prstGeom prst="straightConnector1">
              <a:avLst/>
            </a:prstGeom>
            <a:ln>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5" name="TextBox 47"/>
            <p:cNvSpPr txBox="1">
              <a:spLocks noChangeArrowheads="1"/>
            </p:cNvSpPr>
            <p:nvPr/>
          </p:nvSpPr>
          <p:spPr bwMode="auto">
            <a:xfrm>
              <a:off x="5211723" y="2376102"/>
              <a:ext cx="3065933" cy="461646"/>
            </a:xfrm>
            <a:prstGeom prst="rect">
              <a:avLst/>
            </a:prstGeom>
            <a:noFill/>
            <a:ln w="9525">
              <a:noFill/>
              <a:miter lim="800000"/>
              <a:headEnd/>
              <a:tailEnd/>
            </a:ln>
          </p:spPr>
          <p:txBody>
            <a:bodyPr wrap="square">
              <a:prstTxWarp prst="textNoShape">
                <a:avLst/>
              </a:prstTxWarp>
              <a:spAutoFit/>
            </a:bodyPr>
            <a:lstStyle/>
            <a:p>
              <a:r>
                <a:rPr lang="en-US" sz="1200" dirty="0">
                  <a:latin typeface="Century Gothic" charset="0"/>
                  <a:ea typeface="Century Gothic" charset="0"/>
                  <a:cs typeface="Century Gothic" charset="0"/>
                </a:rPr>
                <a:t>Completely trusted </a:t>
              </a:r>
              <a:r>
                <a:rPr lang="en-US" sz="1200" dirty="0" smtClean="0">
                  <a:latin typeface="Century Gothic" charset="0"/>
                  <a:ea typeface="Century Gothic" charset="0"/>
                  <a:cs typeface="Century Gothic" charset="0"/>
                </a:rPr>
                <a:t>orbit (</a:t>
              </a:r>
              <a:r>
                <a:rPr lang="en-US" sz="1200" dirty="0">
                  <a:latin typeface="Century Gothic" charset="0"/>
                  <a:ea typeface="Century Gothic" charset="0"/>
                  <a:cs typeface="Century Gothic" charset="0"/>
                </a:rPr>
                <a:t>contains the </a:t>
              </a:r>
              <a:r>
                <a:rPr lang="en-US" sz="1200" dirty="0" smtClean="0">
                  <a:latin typeface="Century Gothic" charset="0"/>
                  <a:ea typeface="Century Gothic" charset="0"/>
                  <a:cs typeface="Century Gothic" charset="0"/>
                </a:rPr>
                <a:t>STS and completely trusted entities)</a:t>
              </a:r>
              <a:endParaRPr lang="en-US" sz="1200" dirty="0">
                <a:latin typeface="Century Gothic" charset="0"/>
                <a:ea typeface="Century Gothic" charset="0"/>
                <a:cs typeface="Century Gothic" charset="0"/>
              </a:endParaRPr>
            </a:p>
          </p:txBody>
        </p:sp>
        <p:cxnSp>
          <p:nvCxnSpPr>
            <p:cNvPr id="26" name="Straight Arrow Connector 25"/>
            <p:cNvCxnSpPr/>
            <p:nvPr/>
          </p:nvCxnSpPr>
          <p:spPr>
            <a:xfrm>
              <a:off x="3603735" y="3071828"/>
              <a:ext cx="1607988" cy="1587"/>
            </a:xfrm>
            <a:prstGeom prst="straightConnector1">
              <a:avLst/>
            </a:prstGeom>
            <a:ln>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4537098" y="3427413"/>
              <a:ext cx="674625" cy="1587"/>
            </a:xfrm>
            <a:prstGeom prst="straightConnector1">
              <a:avLst/>
            </a:prstGeom>
            <a:ln>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8" name="TextBox 51"/>
            <p:cNvSpPr txBox="1">
              <a:spLocks noChangeArrowheads="1"/>
            </p:cNvSpPr>
            <p:nvPr/>
          </p:nvSpPr>
          <p:spPr bwMode="auto">
            <a:xfrm>
              <a:off x="5223949" y="3320195"/>
              <a:ext cx="1468083" cy="276987"/>
            </a:xfrm>
            <a:prstGeom prst="rect">
              <a:avLst/>
            </a:prstGeom>
            <a:noFill/>
            <a:ln w="9525">
              <a:noFill/>
              <a:miter lim="800000"/>
              <a:headEnd/>
              <a:tailEnd/>
            </a:ln>
          </p:spPr>
          <p:txBody>
            <a:bodyPr wrap="none">
              <a:prstTxWarp prst="textNoShape">
                <a:avLst/>
              </a:prstTxWarp>
              <a:spAutoFit/>
            </a:bodyPr>
            <a:lstStyle/>
            <a:p>
              <a:r>
                <a:rPr lang="en-US" sz="1200" dirty="0">
                  <a:solidFill>
                    <a:srgbClr val="000000"/>
                  </a:solidFill>
                  <a:latin typeface="Century Gothic" charset="0"/>
                  <a:ea typeface="Century Gothic" charset="0"/>
                  <a:cs typeface="Century Gothic" charset="0"/>
                </a:rPr>
                <a:t>Orbit number (O)</a:t>
              </a:r>
            </a:p>
          </p:txBody>
        </p:sp>
        <p:sp>
          <p:nvSpPr>
            <p:cNvPr id="29" name="Oval 28"/>
            <p:cNvSpPr/>
            <p:nvPr/>
          </p:nvSpPr>
          <p:spPr>
            <a:xfrm>
              <a:off x="1806852" y="2635284"/>
              <a:ext cx="215880" cy="217479"/>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rgbClr val="FFFFFF"/>
                </a:solidFill>
              </a:endParaRPr>
            </a:p>
          </p:txBody>
        </p:sp>
        <p:sp>
          <p:nvSpPr>
            <p:cNvPr id="30" name="Oval 29"/>
            <p:cNvSpPr/>
            <p:nvPr/>
          </p:nvSpPr>
          <p:spPr>
            <a:xfrm>
              <a:off x="1827488" y="2260649"/>
              <a:ext cx="217467" cy="217479"/>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31" name="Oval 30"/>
            <p:cNvSpPr/>
            <p:nvPr/>
          </p:nvSpPr>
          <p:spPr>
            <a:xfrm>
              <a:off x="1965587" y="3017856"/>
              <a:ext cx="217468" cy="217478"/>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solidFill>
                  <a:srgbClr val="FFFFFF"/>
                </a:solidFill>
              </a:endParaRPr>
            </a:p>
          </p:txBody>
        </p:sp>
        <p:sp>
          <p:nvSpPr>
            <p:cNvPr id="32" name="Oval 31"/>
            <p:cNvSpPr/>
            <p:nvPr/>
          </p:nvSpPr>
          <p:spPr>
            <a:xfrm>
              <a:off x="1971937" y="1978086"/>
              <a:ext cx="217468" cy="217479"/>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rgbClr val="FFFFFF"/>
                </a:solidFill>
              </a:endParaRPr>
            </a:p>
          </p:txBody>
        </p:sp>
        <p:sp>
          <p:nvSpPr>
            <p:cNvPr id="33" name="Oval 32"/>
            <p:cNvSpPr/>
            <p:nvPr/>
          </p:nvSpPr>
          <p:spPr>
            <a:xfrm>
              <a:off x="1886220" y="906569"/>
              <a:ext cx="217468" cy="215891"/>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solidFill>
                  <a:srgbClr val="FFFFFF"/>
                </a:solidFill>
              </a:endParaRPr>
            </a:p>
          </p:txBody>
        </p:sp>
        <p:sp>
          <p:nvSpPr>
            <p:cNvPr id="34" name="Oval 33"/>
            <p:cNvSpPr/>
            <p:nvPr/>
          </p:nvSpPr>
          <p:spPr>
            <a:xfrm>
              <a:off x="959206" y="2170166"/>
              <a:ext cx="217468" cy="217478"/>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solidFill>
                  <a:srgbClr val="FFFFFF"/>
                </a:solidFill>
              </a:endParaRPr>
            </a:p>
          </p:txBody>
        </p:sp>
        <p:sp>
          <p:nvSpPr>
            <p:cNvPr id="35" name="Oval 34"/>
            <p:cNvSpPr/>
            <p:nvPr/>
          </p:nvSpPr>
          <p:spPr>
            <a:xfrm>
              <a:off x="2394172" y="2105081"/>
              <a:ext cx="217468" cy="215891"/>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rgbClr val="FFFFFF"/>
                </a:solidFill>
              </a:endParaRPr>
            </a:p>
          </p:txBody>
        </p:sp>
        <p:sp>
          <p:nvSpPr>
            <p:cNvPr id="36" name="Oval 35"/>
            <p:cNvSpPr/>
            <p:nvPr/>
          </p:nvSpPr>
          <p:spPr>
            <a:xfrm>
              <a:off x="2289407" y="2716243"/>
              <a:ext cx="215880" cy="217478"/>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37" name="Oval 36"/>
            <p:cNvSpPr/>
            <p:nvPr/>
          </p:nvSpPr>
          <p:spPr>
            <a:xfrm>
              <a:off x="4191055" y="1473282"/>
              <a:ext cx="217468" cy="217479"/>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rgbClr val="FFFFFF"/>
                </a:solidFill>
              </a:endParaRPr>
            </a:p>
          </p:txBody>
        </p:sp>
        <p:sp>
          <p:nvSpPr>
            <p:cNvPr id="38" name="Oval 37"/>
            <p:cNvSpPr/>
            <p:nvPr/>
          </p:nvSpPr>
          <p:spPr>
            <a:xfrm>
              <a:off x="3368807" y="822434"/>
              <a:ext cx="217468" cy="217479"/>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cxnSp>
          <p:nvCxnSpPr>
            <p:cNvPr id="39" name="Straight Arrow Connector 38"/>
            <p:cNvCxnSpPr/>
            <p:nvPr/>
          </p:nvCxnSpPr>
          <p:spPr>
            <a:xfrm>
              <a:off x="4438682" y="1573291"/>
              <a:ext cx="773041" cy="1587"/>
            </a:xfrm>
            <a:prstGeom prst="straightConnector1">
              <a:avLst/>
            </a:prstGeom>
            <a:ln>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40" name="TextBox 69"/>
            <p:cNvSpPr txBox="1">
              <a:spLocks noChangeArrowheads="1"/>
            </p:cNvSpPr>
            <p:nvPr/>
          </p:nvSpPr>
          <p:spPr bwMode="auto">
            <a:xfrm>
              <a:off x="5211724" y="1448027"/>
              <a:ext cx="3397143" cy="276987"/>
            </a:xfrm>
            <a:prstGeom prst="rect">
              <a:avLst/>
            </a:prstGeom>
            <a:noFill/>
            <a:ln w="9525">
              <a:noFill/>
              <a:miter lim="800000"/>
              <a:headEnd/>
              <a:tailEnd/>
            </a:ln>
          </p:spPr>
          <p:txBody>
            <a:bodyPr wrap="none">
              <a:prstTxWarp prst="textNoShape">
                <a:avLst/>
              </a:prstTxWarp>
              <a:spAutoFit/>
            </a:bodyPr>
            <a:lstStyle/>
            <a:p>
              <a:r>
                <a:rPr lang="en-US" sz="1200" dirty="0">
                  <a:solidFill>
                    <a:srgbClr val="000000"/>
                  </a:solidFill>
                  <a:latin typeface="Century Gothic" charset="0"/>
                  <a:ea typeface="Century Gothic" charset="0"/>
                  <a:cs typeface="Century Gothic" charset="0"/>
                </a:rPr>
                <a:t>Entities (planets) mapped to different orbits</a:t>
              </a:r>
            </a:p>
          </p:txBody>
        </p:sp>
        <p:cxnSp>
          <p:nvCxnSpPr>
            <p:cNvPr id="41" name="Straight Arrow Connector 40"/>
            <p:cNvCxnSpPr/>
            <p:nvPr/>
          </p:nvCxnSpPr>
          <p:spPr>
            <a:xfrm>
              <a:off x="4106926" y="4095722"/>
              <a:ext cx="301597" cy="261927"/>
            </a:xfrm>
            <a:prstGeom prst="straightConnector1">
              <a:avLst/>
            </a:prstGeom>
            <a:ln>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grpSp>
      <p:sp>
        <p:nvSpPr>
          <p:cNvPr id="46"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80</a:t>
            </a:fld>
            <a:endParaRPr lang="en-US" dirty="0"/>
          </a:p>
        </p:txBody>
      </p:sp>
      <p:sp>
        <p:nvSpPr>
          <p:cNvPr id="3" name="Slide Number Placeholder 2"/>
          <p:cNvSpPr>
            <a:spLocks noGrp="1"/>
          </p:cNvSpPr>
          <p:nvPr>
            <p:ph type="sldNum" sz="quarter" idx="12"/>
          </p:nvPr>
        </p:nvSpPr>
        <p:spPr/>
        <p:txBody>
          <a:bodyPr/>
          <a:lstStyle/>
          <a:p>
            <a:fld id="{A7E347E3-C33F-6F47-AC47-1BCADEE5EFCC}" type="slidenum">
              <a:rPr lang="en-US" smtClean="0"/>
              <a:t>80</a:t>
            </a:fld>
            <a:endParaRPr lang="en-US" dirty="0"/>
          </a:p>
        </p:txBody>
      </p:sp>
    </p:spTree>
    <p:extLst>
      <p:ext uri="{BB962C8B-B14F-4D97-AF65-F5344CB8AC3E}">
        <p14:creationId xmlns:p14="http://schemas.microsoft.com/office/powerpoint/2010/main" val="1104076845"/>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smtClean="0">
                <a:solidFill>
                  <a:schemeClr val="bg1"/>
                </a:solidFill>
              </a:rPr>
              <a:t>Solar Systems</a:t>
            </a:r>
            <a:endParaRPr lang="en-US" sz="4000" dirty="0">
              <a:solidFill>
                <a:schemeClr val="bg1"/>
              </a:solidFill>
            </a:endParaRPr>
          </a:p>
        </p:txBody>
      </p:sp>
      <p:sp>
        <p:nvSpPr>
          <p:cNvPr id="9" name="Text Placeholder 8"/>
          <p:cNvSpPr>
            <a:spLocks noGrp="1"/>
          </p:cNvSpPr>
          <p:nvPr>
            <p:ph type="body" sz="quarter" idx="14"/>
          </p:nvPr>
        </p:nvSpPr>
        <p:spPr>
          <a:xfrm>
            <a:off x="0" y="6334780"/>
            <a:ext cx="9144000" cy="523220"/>
          </a:xfrm>
          <a:solidFill>
            <a:schemeClr val="accent1">
              <a:lumMod val="75000"/>
            </a:schemeClr>
          </a:solidFill>
        </p:spPr>
        <p:txBody>
          <a:bodyPr vert="horz" lIns="91440" tIns="45720" rIns="91440" bIns="45720" rtlCol="0">
            <a:spAutoFit/>
          </a:bodyPr>
          <a:lstStyle/>
          <a:p>
            <a:r>
              <a:rPr lang="en-US" dirty="0" smtClean="0">
                <a:solidFill>
                  <a:schemeClr val="bg1"/>
                </a:solidFill>
                <a:latin typeface="Century Gothic"/>
                <a:cs typeface="Century Gothic"/>
              </a:rPr>
              <a:t>Trust </a:t>
            </a:r>
            <a:r>
              <a:rPr lang="en-US" dirty="0">
                <a:solidFill>
                  <a:schemeClr val="bg1"/>
                </a:solidFill>
                <a:latin typeface="Century Gothic"/>
                <a:cs typeface="Century Gothic"/>
              </a:rPr>
              <a:t>is ordered by orbit label</a:t>
            </a:r>
          </a:p>
        </p:txBody>
      </p:sp>
      <p:pic>
        <p:nvPicPr>
          <p:cNvPr id="3" name="Picture 2"/>
          <p:cNvPicPr>
            <a:picLocks noChangeAspect="1"/>
          </p:cNvPicPr>
          <p:nvPr/>
        </p:nvPicPr>
        <p:blipFill>
          <a:blip r:embed="rId3"/>
          <a:stretch>
            <a:fillRect/>
          </a:stretch>
        </p:blipFill>
        <p:spPr>
          <a:xfrm>
            <a:off x="1371600" y="5440468"/>
            <a:ext cx="6400800" cy="381324"/>
          </a:xfrm>
          <a:prstGeom prst="rect">
            <a:avLst/>
          </a:prstGeom>
        </p:spPr>
      </p:pic>
      <p:sp>
        <p:nvSpPr>
          <p:cNvPr id="4" name="TextBox 3"/>
          <p:cNvSpPr txBox="1"/>
          <p:nvPr/>
        </p:nvSpPr>
        <p:spPr>
          <a:xfrm>
            <a:off x="2500384" y="4906522"/>
            <a:ext cx="4143232" cy="461665"/>
          </a:xfrm>
          <a:prstGeom prst="rect">
            <a:avLst/>
          </a:prstGeom>
          <a:noFill/>
        </p:spPr>
        <p:txBody>
          <a:bodyPr wrap="none" rtlCol="0">
            <a:spAutoFit/>
          </a:bodyPr>
          <a:lstStyle/>
          <a:p>
            <a:r>
              <a:rPr lang="en-US" sz="2400" dirty="0">
                <a:latin typeface="Century Gothic"/>
                <a:cs typeface="Century Gothic"/>
              </a:rPr>
              <a:t>Given: O</a:t>
            </a:r>
            <a:r>
              <a:rPr lang="en-US" sz="2400" baseline="-25000" dirty="0">
                <a:latin typeface="Century Gothic"/>
                <a:cs typeface="Century Gothic"/>
              </a:rPr>
              <a:t>i</a:t>
            </a:r>
            <a:r>
              <a:rPr lang="en-US" sz="2400" dirty="0">
                <a:latin typeface="Century Gothic"/>
                <a:cs typeface="Century Gothic"/>
              </a:rPr>
              <a:t> and O</a:t>
            </a:r>
            <a:r>
              <a:rPr lang="en-US" sz="2400" baseline="-25000" dirty="0">
                <a:latin typeface="Century Gothic"/>
                <a:cs typeface="Century Gothic"/>
              </a:rPr>
              <a:t>j</a:t>
            </a:r>
            <a:r>
              <a:rPr lang="en-US" sz="2400" dirty="0">
                <a:latin typeface="Century Gothic"/>
                <a:cs typeface="Century Gothic"/>
              </a:rPr>
              <a:t> are orbits</a:t>
            </a:r>
          </a:p>
        </p:txBody>
      </p:sp>
      <p:grpSp>
        <p:nvGrpSpPr>
          <p:cNvPr id="6" name="Group 5"/>
          <p:cNvGrpSpPr/>
          <p:nvPr/>
        </p:nvGrpSpPr>
        <p:grpSpPr>
          <a:xfrm>
            <a:off x="2436019" y="831802"/>
            <a:ext cx="4271963" cy="3768725"/>
            <a:chOff x="2741081" y="803275"/>
            <a:chExt cx="4271963" cy="3768725"/>
          </a:xfrm>
        </p:grpSpPr>
        <p:sp>
          <p:nvSpPr>
            <p:cNvPr id="37" name="Donut 36"/>
            <p:cNvSpPr/>
            <p:nvPr/>
          </p:nvSpPr>
          <p:spPr bwMode="auto">
            <a:xfrm>
              <a:off x="2741081" y="803275"/>
              <a:ext cx="3770313" cy="3768725"/>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rgbClr val="FFFFFF"/>
                </a:solidFill>
              </a:endParaRPr>
            </a:p>
          </p:txBody>
        </p:sp>
        <p:sp>
          <p:nvSpPr>
            <p:cNvPr id="49" name="Oval 48"/>
            <p:cNvSpPr/>
            <p:nvPr/>
          </p:nvSpPr>
          <p:spPr bwMode="auto">
            <a:xfrm>
              <a:off x="4283821" y="2323033"/>
              <a:ext cx="685738" cy="685829"/>
            </a:xfrm>
            <a:prstGeom prst="ellipse">
              <a:avLst/>
            </a:prstGeom>
            <a:gradFill flip="none" rotWithShape="1">
              <a:gsLst>
                <a:gs pos="0">
                  <a:srgbClr val="484800"/>
                </a:gs>
                <a:gs pos="100000">
                  <a:srgbClr val="FFFF00"/>
                </a:gs>
              </a:gsLst>
              <a:path path="circle">
                <a:fillToRect l="100000" t="100000"/>
              </a:path>
              <a:tileRect r="-100000" b="-100000"/>
            </a:gradFill>
            <a:ln w="9525" cap="flat" cmpd="sng" algn="ctr">
              <a:solidFill>
                <a:srgbClr val="FFFF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000" dirty="0">
                  <a:solidFill>
                    <a:srgbClr val="000000"/>
                  </a:solidFill>
                  <a:latin typeface="Century Gothic"/>
                  <a:cs typeface="Century Gothic"/>
                </a:rPr>
                <a:t>1.0</a:t>
              </a:r>
            </a:p>
          </p:txBody>
        </p:sp>
        <p:sp>
          <p:nvSpPr>
            <p:cNvPr id="56" name="Donut 55"/>
            <p:cNvSpPr/>
            <p:nvPr/>
          </p:nvSpPr>
          <p:spPr bwMode="auto">
            <a:xfrm>
              <a:off x="3658655" y="1720850"/>
              <a:ext cx="1935163" cy="1935163"/>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rgbClr val="FFFFFF"/>
                </a:solidFill>
              </a:endParaRPr>
            </a:p>
          </p:txBody>
        </p:sp>
        <p:sp>
          <p:nvSpPr>
            <p:cNvPr id="57" name="Donut 56"/>
            <p:cNvSpPr/>
            <p:nvPr/>
          </p:nvSpPr>
          <p:spPr bwMode="auto">
            <a:xfrm>
              <a:off x="3884080" y="1946275"/>
              <a:ext cx="1484313" cy="1484313"/>
            </a:xfrm>
            <a:prstGeom prst="donut">
              <a:avLst>
                <a:gd name="adj" fmla="val 5272"/>
              </a:avLst>
            </a:prstGeom>
            <a:gradFill>
              <a:gsLst>
                <a:gs pos="0">
                  <a:schemeClr val="accent3">
                    <a:lumMod val="50000"/>
                  </a:schemeClr>
                </a:gs>
                <a:gs pos="100000">
                  <a:schemeClr val="accent3">
                    <a:lumMod val="40000"/>
                    <a:lumOff val="60000"/>
                  </a:schemeClr>
                </a:gs>
              </a:gsLs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58" name="Donut 57"/>
            <p:cNvSpPr/>
            <p:nvPr/>
          </p:nvSpPr>
          <p:spPr bwMode="auto">
            <a:xfrm>
              <a:off x="4101569" y="2139950"/>
              <a:ext cx="1052512" cy="1052513"/>
            </a:xfrm>
            <a:prstGeom prst="donut">
              <a:avLst>
                <a:gd name="adj" fmla="val 5272"/>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grpSp>
          <p:nvGrpSpPr>
            <p:cNvPr id="59" name="Group 19"/>
            <p:cNvGrpSpPr/>
            <p:nvPr/>
          </p:nvGrpSpPr>
          <p:grpSpPr bwMode="auto">
            <a:xfrm>
              <a:off x="4573365" y="3694497"/>
              <a:ext cx="100297" cy="590739"/>
              <a:chOff x="2775447" y="3671637"/>
              <a:chExt cx="100288" cy="590714"/>
            </a:xfrm>
            <a:solidFill>
              <a:schemeClr val="tx1"/>
            </a:solidFill>
          </p:grpSpPr>
          <p:sp>
            <p:nvSpPr>
              <p:cNvPr id="85" name="Oval 84"/>
              <p:cNvSpPr/>
              <p:nvPr/>
            </p:nvSpPr>
            <p:spPr>
              <a:xfrm>
                <a:off x="2775447" y="3671637"/>
                <a:ext cx="98700" cy="987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86" name="Oval 85"/>
              <p:cNvSpPr/>
              <p:nvPr/>
            </p:nvSpPr>
            <p:spPr>
              <a:xfrm>
                <a:off x="2775447" y="3999647"/>
                <a:ext cx="98700" cy="987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87" name="Oval 86"/>
              <p:cNvSpPr/>
              <p:nvPr/>
            </p:nvSpPr>
            <p:spPr>
              <a:xfrm>
                <a:off x="2777035" y="4163651"/>
                <a:ext cx="98700" cy="987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88" name="Oval 87"/>
              <p:cNvSpPr/>
              <p:nvPr/>
            </p:nvSpPr>
            <p:spPr>
              <a:xfrm>
                <a:off x="2775447" y="3835642"/>
                <a:ext cx="98700" cy="987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grpSp>
        <p:sp>
          <p:nvSpPr>
            <p:cNvPr id="60" name="Oval 59"/>
            <p:cNvSpPr/>
            <p:nvPr/>
          </p:nvSpPr>
          <p:spPr bwMode="auto">
            <a:xfrm>
              <a:off x="4985806" y="2168525"/>
              <a:ext cx="2027238" cy="14478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61" name="TextBox 23"/>
            <p:cNvSpPr txBox="1">
              <a:spLocks noChangeArrowheads="1"/>
            </p:cNvSpPr>
            <p:nvPr/>
          </p:nvSpPr>
          <p:spPr bwMode="auto">
            <a:xfrm>
              <a:off x="5979646" y="3397041"/>
              <a:ext cx="362345" cy="246231"/>
            </a:xfrm>
            <a:prstGeom prst="rect">
              <a:avLst/>
            </a:prstGeom>
            <a:noFill/>
            <a:ln w="9525">
              <a:noFill/>
              <a:miter lim="800000"/>
              <a:headEnd/>
              <a:tailEnd/>
            </a:ln>
          </p:spPr>
          <p:txBody>
            <a:bodyPr wrap="none">
              <a:prstTxWarp prst="textNoShape">
                <a:avLst/>
              </a:prstTxWarp>
              <a:spAutoFit/>
            </a:bodyPr>
            <a:lstStyle/>
            <a:p>
              <a:r>
                <a:rPr lang="en-US" sz="1000" dirty="0">
                  <a:solidFill>
                    <a:srgbClr val="000000"/>
                  </a:solidFill>
                  <a:latin typeface="Century Gothic" charset="0"/>
                  <a:ea typeface="Century Gothic" charset="0"/>
                  <a:cs typeface="Century Gothic" charset="0"/>
                </a:rPr>
                <a:t>0.0</a:t>
              </a:r>
            </a:p>
          </p:txBody>
        </p:sp>
        <p:sp>
          <p:nvSpPr>
            <p:cNvPr id="62" name="TextBox 24"/>
            <p:cNvSpPr txBox="1">
              <a:spLocks noChangeArrowheads="1"/>
            </p:cNvSpPr>
            <p:nvPr/>
          </p:nvSpPr>
          <p:spPr bwMode="auto">
            <a:xfrm>
              <a:off x="4921058" y="2839683"/>
              <a:ext cx="362345" cy="246231"/>
            </a:xfrm>
            <a:prstGeom prst="rect">
              <a:avLst/>
            </a:prstGeom>
            <a:noFill/>
            <a:ln w="9525">
              <a:noFill/>
              <a:miter lim="800000"/>
              <a:headEnd/>
              <a:tailEnd/>
            </a:ln>
          </p:spPr>
          <p:txBody>
            <a:bodyPr wrap="none">
              <a:prstTxWarp prst="textNoShape">
                <a:avLst/>
              </a:prstTxWarp>
              <a:spAutoFit/>
            </a:bodyPr>
            <a:lstStyle/>
            <a:p>
              <a:r>
                <a:rPr lang="en-US" sz="1000" dirty="0">
                  <a:solidFill>
                    <a:srgbClr val="000000"/>
                  </a:solidFill>
                  <a:latin typeface="Century Gothic" charset="0"/>
                  <a:ea typeface="Century Gothic" charset="0"/>
                  <a:cs typeface="Century Gothic" charset="0"/>
                </a:rPr>
                <a:t>0.8</a:t>
              </a:r>
            </a:p>
          </p:txBody>
        </p:sp>
        <p:sp>
          <p:nvSpPr>
            <p:cNvPr id="63" name="TextBox 25"/>
            <p:cNvSpPr txBox="1">
              <a:spLocks noChangeArrowheads="1"/>
            </p:cNvSpPr>
            <p:nvPr/>
          </p:nvSpPr>
          <p:spPr bwMode="auto">
            <a:xfrm>
              <a:off x="5012052" y="3042666"/>
              <a:ext cx="433422" cy="246231"/>
            </a:xfrm>
            <a:prstGeom prst="rect">
              <a:avLst/>
            </a:prstGeom>
            <a:noFill/>
            <a:ln w="9525">
              <a:noFill/>
              <a:miter lim="800000"/>
              <a:headEnd/>
              <a:tailEnd/>
            </a:ln>
          </p:spPr>
          <p:txBody>
            <a:bodyPr wrap="none">
              <a:prstTxWarp prst="textNoShape">
                <a:avLst/>
              </a:prstTxWarp>
              <a:spAutoFit/>
            </a:bodyPr>
            <a:lstStyle/>
            <a:p>
              <a:r>
                <a:rPr lang="en-US" sz="1000" dirty="0">
                  <a:solidFill>
                    <a:srgbClr val="000000"/>
                  </a:solidFill>
                  <a:latin typeface="Century Gothic" charset="0"/>
                  <a:ea typeface="Century Gothic" charset="0"/>
                  <a:cs typeface="Century Gothic" charset="0"/>
                </a:rPr>
                <a:t>0.62</a:t>
              </a:r>
            </a:p>
          </p:txBody>
        </p:sp>
        <p:sp>
          <p:nvSpPr>
            <p:cNvPr id="64" name="TextBox 26"/>
            <p:cNvSpPr txBox="1">
              <a:spLocks noChangeArrowheads="1"/>
            </p:cNvSpPr>
            <p:nvPr/>
          </p:nvSpPr>
          <p:spPr bwMode="auto">
            <a:xfrm>
              <a:off x="5153667" y="3192103"/>
              <a:ext cx="433422" cy="246231"/>
            </a:xfrm>
            <a:prstGeom prst="rect">
              <a:avLst/>
            </a:prstGeom>
            <a:noFill/>
            <a:ln w="9525">
              <a:noFill/>
              <a:miter lim="800000"/>
              <a:headEnd/>
              <a:tailEnd/>
            </a:ln>
          </p:spPr>
          <p:txBody>
            <a:bodyPr wrap="none">
              <a:prstTxWarp prst="textNoShape">
                <a:avLst/>
              </a:prstTxWarp>
              <a:spAutoFit/>
            </a:bodyPr>
            <a:lstStyle/>
            <a:p>
              <a:r>
                <a:rPr lang="en-US" sz="1000" dirty="0">
                  <a:solidFill>
                    <a:srgbClr val="000000"/>
                  </a:solidFill>
                  <a:latin typeface="Century Gothic" charset="0"/>
                  <a:ea typeface="Century Gothic" charset="0"/>
                  <a:cs typeface="Century Gothic" charset="0"/>
                </a:rPr>
                <a:t>0.43</a:t>
              </a:r>
            </a:p>
          </p:txBody>
        </p:sp>
        <p:sp>
          <p:nvSpPr>
            <p:cNvPr id="72" name="Oval 71"/>
            <p:cNvSpPr/>
            <p:nvPr/>
          </p:nvSpPr>
          <p:spPr bwMode="auto">
            <a:xfrm>
              <a:off x="3607856" y="2724151"/>
              <a:ext cx="215900" cy="21748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rgbClr val="FFFFFF"/>
                </a:solidFill>
              </a:endParaRPr>
            </a:p>
          </p:txBody>
        </p:sp>
        <p:sp>
          <p:nvSpPr>
            <p:cNvPr id="73" name="Oval 72"/>
            <p:cNvSpPr/>
            <p:nvPr/>
          </p:nvSpPr>
          <p:spPr bwMode="auto">
            <a:xfrm>
              <a:off x="3628494" y="2349500"/>
              <a:ext cx="217487" cy="217488"/>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74" name="Oval 73"/>
            <p:cNvSpPr/>
            <p:nvPr/>
          </p:nvSpPr>
          <p:spPr bwMode="auto">
            <a:xfrm>
              <a:off x="3766606" y="3106739"/>
              <a:ext cx="217488" cy="217487"/>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solidFill>
                  <a:srgbClr val="FFFFFF"/>
                </a:solidFill>
              </a:endParaRPr>
            </a:p>
          </p:txBody>
        </p:sp>
        <p:sp>
          <p:nvSpPr>
            <p:cNvPr id="75" name="Oval 74"/>
            <p:cNvSpPr/>
            <p:nvPr/>
          </p:nvSpPr>
          <p:spPr bwMode="auto">
            <a:xfrm>
              <a:off x="3772956" y="2066925"/>
              <a:ext cx="217488" cy="21748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rgbClr val="FFFFFF"/>
                </a:solidFill>
              </a:endParaRPr>
            </a:p>
          </p:txBody>
        </p:sp>
        <p:sp>
          <p:nvSpPr>
            <p:cNvPr id="76" name="Oval 75"/>
            <p:cNvSpPr/>
            <p:nvPr/>
          </p:nvSpPr>
          <p:spPr bwMode="auto">
            <a:xfrm>
              <a:off x="3687231" y="995363"/>
              <a:ext cx="217488" cy="215900"/>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solidFill>
                  <a:srgbClr val="FFFFFF"/>
                </a:solidFill>
              </a:endParaRPr>
            </a:p>
          </p:txBody>
        </p:sp>
        <p:sp>
          <p:nvSpPr>
            <p:cNvPr id="77" name="Oval 76"/>
            <p:cNvSpPr/>
            <p:nvPr/>
          </p:nvSpPr>
          <p:spPr bwMode="auto">
            <a:xfrm>
              <a:off x="2760131" y="2259013"/>
              <a:ext cx="217488" cy="217487"/>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solidFill>
                  <a:srgbClr val="FFFFFF"/>
                </a:solidFill>
              </a:endParaRPr>
            </a:p>
          </p:txBody>
        </p:sp>
        <p:sp>
          <p:nvSpPr>
            <p:cNvPr id="78" name="Oval 77"/>
            <p:cNvSpPr/>
            <p:nvPr/>
          </p:nvSpPr>
          <p:spPr bwMode="auto">
            <a:xfrm>
              <a:off x="4195230" y="2193925"/>
              <a:ext cx="217488" cy="215900"/>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rgbClr val="FFFFFF"/>
                </a:solidFill>
              </a:endParaRPr>
            </a:p>
          </p:txBody>
        </p:sp>
        <p:sp>
          <p:nvSpPr>
            <p:cNvPr id="79" name="Oval 78"/>
            <p:cNvSpPr/>
            <p:nvPr/>
          </p:nvSpPr>
          <p:spPr bwMode="auto">
            <a:xfrm>
              <a:off x="4090456" y="2805113"/>
              <a:ext cx="215900" cy="217487"/>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80" name="Oval 79"/>
            <p:cNvSpPr/>
            <p:nvPr/>
          </p:nvSpPr>
          <p:spPr bwMode="auto">
            <a:xfrm>
              <a:off x="5992281" y="1562100"/>
              <a:ext cx="217488" cy="217488"/>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rgbClr val="FFFFFF"/>
                </a:solidFill>
              </a:endParaRPr>
            </a:p>
          </p:txBody>
        </p:sp>
        <p:sp>
          <p:nvSpPr>
            <p:cNvPr id="81" name="Oval 80"/>
            <p:cNvSpPr/>
            <p:nvPr/>
          </p:nvSpPr>
          <p:spPr bwMode="auto">
            <a:xfrm>
              <a:off x="5169956" y="911225"/>
              <a:ext cx="217488" cy="217488"/>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grpSp>
      <p:cxnSp>
        <p:nvCxnSpPr>
          <p:cNvPr id="89" name="Straight Arrow Connector 88"/>
          <p:cNvCxnSpPr/>
          <p:nvPr/>
        </p:nvCxnSpPr>
        <p:spPr bwMode="auto">
          <a:xfrm>
            <a:off x="4950348" y="3005905"/>
            <a:ext cx="674688" cy="1587"/>
          </a:xfrm>
          <a:prstGeom prst="straightConnector1">
            <a:avLst/>
          </a:prstGeom>
          <a:ln>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90" name="TextBox 51"/>
          <p:cNvSpPr txBox="1">
            <a:spLocks noChangeArrowheads="1"/>
          </p:cNvSpPr>
          <p:nvPr/>
        </p:nvSpPr>
        <p:spPr bwMode="auto">
          <a:xfrm>
            <a:off x="5637263" y="2898682"/>
            <a:ext cx="1468220" cy="276999"/>
          </a:xfrm>
          <a:prstGeom prst="rect">
            <a:avLst/>
          </a:prstGeom>
          <a:noFill/>
          <a:ln w="9525">
            <a:noFill/>
            <a:miter lim="800000"/>
            <a:headEnd/>
            <a:tailEnd/>
          </a:ln>
        </p:spPr>
        <p:txBody>
          <a:bodyPr wrap="none">
            <a:prstTxWarp prst="textNoShape">
              <a:avLst/>
            </a:prstTxWarp>
            <a:spAutoFit/>
          </a:bodyPr>
          <a:lstStyle/>
          <a:p>
            <a:r>
              <a:rPr lang="en-US" sz="1200" dirty="0">
                <a:solidFill>
                  <a:srgbClr val="000000"/>
                </a:solidFill>
                <a:latin typeface="Century Gothic" charset="0"/>
                <a:ea typeface="Century Gothic" charset="0"/>
                <a:cs typeface="Century Gothic" charset="0"/>
              </a:rPr>
              <a:t>Orbit number (O)</a:t>
            </a:r>
          </a:p>
        </p:txBody>
      </p:sp>
      <p:sp>
        <p:nvSpPr>
          <p:cNvPr id="91"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81</a:t>
            </a:fld>
            <a:endParaRPr lang="en-US" dirty="0"/>
          </a:p>
        </p:txBody>
      </p:sp>
      <p:sp>
        <p:nvSpPr>
          <p:cNvPr id="5" name="Slide Number Placeholder 4"/>
          <p:cNvSpPr>
            <a:spLocks noGrp="1"/>
          </p:cNvSpPr>
          <p:nvPr>
            <p:ph type="sldNum" sz="quarter" idx="12"/>
          </p:nvPr>
        </p:nvSpPr>
        <p:spPr/>
        <p:txBody>
          <a:bodyPr/>
          <a:lstStyle/>
          <a:p>
            <a:fld id="{A7E347E3-C33F-6F47-AC47-1BCADEE5EFCC}" type="slidenum">
              <a:rPr lang="en-US" smtClean="0"/>
              <a:t>81</a:t>
            </a:fld>
            <a:endParaRPr lang="en-US" dirty="0"/>
          </a:p>
        </p:txBody>
      </p:sp>
    </p:spTree>
    <p:extLst>
      <p:ext uri="{BB962C8B-B14F-4D97-AF65-F5344CB8AC3E}">
        <p14:creationId xmlns:p14="http://schemas.microsoft.com/office/powerpoint/2010/main" val="372517291"/>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Minimally Trusted Orbit</a:t>
            </a:r>
          </a:p>
        </p:txBody>
      </p:sp>
      <p:sp>
        <p:nvSpPr>
          <p:cNvPr id="9" name="Text Placeholder 8"/>
          <p:cNvSpPr>
            <a:spLocks noGrp="1"/>
          </p:cNvSpPr>
          <p:nvPr>
            <p:ph type="body" sz="quarter" idx="14"/>
          </p:nvPr>
        </p:nvSpPr>
        <p:spPr>
          <a:solidFill>
            <a:schemeClr val="accent1">
              <a:lumMod val="75000"/>
            </a:schemeClr>
          </a:solidFill>
        </p:spPr>
        <p:txBody>
          <a:bodyPr vert="horz" lIns="91440" tIns="45720" rIns="91440" bIns="45720" rtlCol="0">
            <a:spAutoFit/>
          </a:bodyPr>
          <a:lstStyle/>
          <a:p>
            <a:r>
              <a:rPr lang="en-US" dirty="0">
                <a:solidFill>
                  <a:schemeClr val="bg1"/>
                </a:solidFill>
                <a:latin typeface="Century Gothic"/>
                <a:cs typeface="Century Gothic"/>
              </a:rPr>
              <a:t>An entity must be in an orbit ≥ the minimally trusted orbit in a given context to be trusted by the user</a:t>
            </a:r>
          </a:p>
        </p:txBody>
      </p:sp>
      <p:grpSp>
        <p:nvGrpSpPr>
          <p:cNvPr id="5" name="Group 91"/>
          <p:cNvGrpSpPr>
            <a:grpSpLocks/>
          </p:cNvGrpSpPr>
          <p:nvPr/>
        </p:nvGrpSpPr>
        <p:grpSpPr bwMode="auto">
          <a:xfrm>
            <a:off x="469556" y="1451953"/>
            <a:ext cx="4271963" cy="3768724"/>
            <a:chOff x="940158" y="714489"/>
            <a:chExt cx="4271565" cy="3768567"/>
          </a:xfrm>
        </p:grpSpPr>
        <p:sp>
          <p:nvSpPr>
            <p:cNvPr id="6" name="Donut 5"/>
            <p:cNvSpPr/>
            <p:nvPr/>
          </p:nvSpPr>
          <p:spPr>
            <a:xfrm>
              <a:off x="940158" y="714489"/>
              <a:ext cx="3769962" cy="3768567"/>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rgbClr val="FFFFFF"/>
                </a:solidFill>
              </a:endParaRPr>
            </a:p>
          </p:txBody>
        </p:sp>
        <p:sp>
          <p:nvSpPr>
            <p:cNvPr id="7" name="Oval 6"/>
            <p:cNvSpPr/>
            <p:nvPr/>
          </p:nvSpPr>
          <p:spPr bwMode="auto">
            <a:xfrm>
              <a:off x="2482754" y="2234183"/>
              <a:ext cx="685674" cy="685800"/>
            </a:xfrm>
            <a:prstGeom prst="ellipse">
              <a:avLst/>
            </a:prstGeom>
            <a:gradFill flip="none" rotWithShape="1">
              <a:gsLst>
                <a:gs pos="0">
                  <a:srgbClr val="484800"/>
                </a:gs>
                <a:gs pos="100000">
                  <a:srgbClr val="FFFF00"/>
                </a:gs>
              </a:gsLst>
              <a:path path="circle">
                <a:fillToRect l="100000" t="100000"/>
              </a:path>
              <a:tileRect r="-100000" b="-100000"/>
            </a:gradFill>
            <a:ln w="9525" cap="flat" cmpd="sng" algn="ctr">
              <a:solidFill>
                <a:srgbClr val="FFFF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000" dirty="0">
                  <a:solidFill>
                    <a:srgbClr val="000000"/>
                  </a:solidFill>
                  <a:latin typeface="Century Gothic"/>
                  <a:cs typeface="Century Gothic"/>
                </a:rPr>
                <a:t>1.0</a:t>
              </a:r>
            </a:p>
          </p:txBody>
        </p:sp>
        <p:sp>
          <p:nvSpPr>
            <p:cNvPr id="10" name="Donut 9"/>
            <p:cNvSpPr/>
            <p:nvPr/>
          </p:nvSpPr>
          <p:spPr>
            <a:xfrm>
              <a:off x="1857647" y="1632026"/>
              <a:ext cx="1934983" cy="1935082"/>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rgbClr val="FFFFFF"/>
                </a:solidFill>
              </a:endParaRPr>
            </a:p>
          </p:txBody>
        </p:sp>
        <p:sp>
          <p:nvSpPr>
            <p:cNvPr id="11" name="Donut 10"/>
            <p:cNvSpPr/>
            <p:nvPr/>
          </p:nvSpPr>
          <p:spPr>
            <a:xfrm>
              <a:off x="2083051" y="1857441"/>
              <a:ext cx="1484175" cy="1484251"/>
            </a:xfrm>
            <a:prstGeom prst="donut">
              <a:avLst>
                <a:gd name="adj" fmla="val 5272"/>
              </a:avLst>
            </a:prstGeom>
            <a:gradFill>
              <a:gsLst>
                <a:gs pos="0">
                  <a:schemeClr val="accent3">
                    <a:lumMod val="50000"/>
                  </a:schemeClr>
                </a:gs>
                <a:gs pos="100000">
                  <a:schemeClr val="accent3">
                    <a:lumMod val="40000"/>
                    <a:lumOff val="60000"/>
                  </a:schemeClr>
                </a:gs>
              </a:gsLs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12" name="Donut 11"/>
            <p:cNvSpPr/>
            <p:nvPr/>
          </p:nvSpPr>
          <p:spPr>
            <a:xfrm>
              <a:off x="2300519" y="2051108"/>
              <a:ext cx="1052414" cy="1052469"/>
            </a:xfrm>
            <a:prstGeom prst="donut">
              <a:avLst>
                <a:gd name="adj" fmla="val 5272"/>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grpSp>
          <p:nvGrpSpPr>
            <p:cNvPr id="13" name="Group 19"/>
            <p:cNvGrpSpPr/>
            <p:nvPr/>
          </p:nvGrpSpPr>
          <p:grpSpPr>
            <a:xfrm>
              <a:off x="2772271" y="3605590"/>
              <a:ext cx="100288" cy="590714"/>
              <a:chOff x="2775447" y="3671637"/>
              <a:chExt cx="100288" cy="590714"/>
            </a:xfrm>
            <a:solidFill>
              <a:schemeClr val="tx1"/>
            </a:solidFill>
          </p:grpSpPr>
          <p:sp>
            <p:nvSpPr>
              <p:cNvPr id="39" name="Oval 38"/>
              <p:cNvSpPr/>
              <p:nvPr/>
            </p:nvSpPr>
            <p:spPr>
              <a:xfrm>
                <a:off x="2775447" y="3671637"/>
                <a:ext cx="98700" cy="987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40" name="Oval 39"/>
              <p:cNvSpPr/>
              <p:nvPr/>
            </p:nvSpPr>
            <p:spPr>
              <a:xfrm>
                <a:off x="2775447" y="3999647"/>
                <a:ext cx="98700" cy="987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41" name="Oval 40"/>
              <p:cNvSpPr/>
              <p:nvPr/>
            </p:nvSpPr>
            <p:spPr>
              <a:xfrm>
                <a:off x="2777035" y="4163651"/>
                <a:ext cx="98700" cy="987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42" name="Oval 41"/>
              <p:cNvSpPr/>
              <p:nvPr/>
            </p:nvSpPr>
            <p:spPr>
              <a:xfrm>
                <a:off x="2775447" y="3835642"/>
                <a:ext cx="98700" cy="987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grpSp>
        <p:sp>
          <p:nvSpPr>
            <p:cNvPr id="14" name="Oval 13"/>
            <p:cNvSpPr/>
            <p:nvPr/>
          </p:nvSpPr>
          <p:spPr>
            <a:xfrm>
              <a:off x="3184674" y="2079682"/>
              <a:ext cx="2027049" cy="144773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15" name="TextBox 23"/>
            <p:cNvSpPr txBox="1">
              <a:spLocks noChangeArrowheads="1"/>
            </p:cNvSpPr>
            <p:nvPr/>
          </p:nvSpPr>
          <p:spPr bwMode="auto">
            <a:xfrm>
              <a:off x="4178421" y="3308146"/>
              <a:ext cx="362311" cy="246221"/>
            </a:xfrm>
            <a:prstGeom prst="rect">
              <a:avLst/>
            </a:prstGeom>
            <a:noFill/>
            <a:ln w="9525">
              <a:noFill/>
              <a:miter lim="800000"/>
              <a:headEnd/>
              <a:tailEnd/>
            </a:ln>
          </p:spPr>
          <p:txBody>
            <a:bodyPr wrap="none">
              <a:prstTxWarp prst="textNoShape">
                <a:avLst/>
              </a:prstTxWarp>
              <a:spAutoFit/>
            </a:bodyPr>
            <a:lstStyle/>
            <a:p>
              <a:r>
                <a:rPr lang="en-US" sz="1000" dirty="0">
                  <a:solidFill>
                    <a:srgbClr val="000000"/>
                  </a:solidFill>
                  <a:latin typeface="Century Gothic" charset="0"/>
                  <a:ea typeface="Century Gothic" charset="0"/>
                  <a:cs typeface="Century Gothic" charset="0"/>
                </a:rPr>
                <a:t>0.0</a:t>
              </a:r>
            </a:p>
          </p:txBody>
        </p:sp>
        <p:sp>
          <p:nvSpPr>
            <p:cNvPr id="16" name="TextBox 24"/>
            <p:cNvSpPr txBox="1">
              <a:spLocks noChangeArrowheads="1"/>
            </p:cNvSpPr>
            <p:nvPr/>
          </p:nvSpPr>
          <p:spPr bwMode="auto">
            <a:xfrm>
              <a:off x="3119932" y="2750812"/>
              <a:ext cx="362311" cy="246221"/>
            </a:xfrm>
            <a:prstGeom prst="rect">
              <a:avLst/>
            </a:prstGeom>
            <a:noFill/>
            <a:ln w="9525">
              <a:noFill/>
              <a:miter lim="800000"/>
              <a:headEnd/>
              <a:tailEnd/>
            </a:ln>
          </p:spPr>
          <p:txBody>
            <a:bodyPr wrap="none">
              <a:prstTxWarp prst="textNoShape">
                <a:avLst/>
              </a:prstTxWarp>
              <a:spAutoFit/>
            </a:bodyPr>
            <a:lstStyle/>
            <a:p>
              <a:r>
                <a:rPr lang="en-US" sz="1000" dirty="0">
                  <a:solidFill>
                    <a:srgbClr val="000000"/>
                  </a:solidFill>
                  <a:latin typeface="Century Gothic" charset="0"/>
                  <a:ea typeface="Century Gothic" charset="0"/>
                  <a:cs typeface="Century Gothic" charset="0"/>
                </a:rPr>
                <a:t>0.8</a:t>
              </a:r>
            </a:p>
          </p:txBody>
        </p:sp>
        <p:sp>
          <p:nvSpPr>
            <p:cNvPr id="17" name="TextBox 25"/>
            <p:cNvSpPr txBox="1">
              <a:spLocks noChangeArrowheads="1"/>
            </p:cNvSpPr>
            <p:nvPr/>
          </p:nvSpPr>
          <p:spPr bwMode="auto">
            <a:xfrm>
              <a:off x="3210917" y="2953786"/>
              <a:ext cx="433382" cy="246221"/>
            </a:xfrm>
            <a:prstGeom prst="rect">
              <a:avLst/>
            </a:prstGeom>
            <a:noFill/>
            <a:ln w="9525">
              <a:noFill/>
              <a:miter lim="800000"/>
              <a:headEnd/>
              <a:tailEnd/>
            </a:ln>
          </p:spPr>
          <p:txBody>
            <a:bodyPr wrap="none">
              <a:prstTxWarp prst="textNoShape">
                <a:avLst/>
              </a:prstTxWarp>
              <a:spAutoFit/>
            </a:bodyPr>
            <a:lstStyle/>
            <a:p>
              <a:r>
                <a:rPr lang="en-US" sz="1000" dirty="0">
                  <a:solidFill>
                    <a:srgbClr val="000000"/>
                  </a:solidFill>
                  <a:latin typeface="Century Gothic" charset="0"/>
                  <a:ea typeface="Century Gothic" charset="0"/>
                  <a:cs typeface="Century Gothic" charset="0"/>
                </a:rPr>
                <a:t>0.62</a:t>
              </a:r>
            </a:p>
          </p:txBody>
        </p:sp>
        <p:sp>
          <p:nvSpPr>
            <p:cNvPr id="18" name="TextBox 26"/>
            <p:cNvSpPr txBox="1">
              <a:spLocks noChangeArrowheads="1"/>
            </p:cNvSpPr>
            <p:nvPr/>
          </p:nvSpPr>
          <p:spPr bwMode="auto">
            <a:xfrm>
              <a:off x="3352519" y="3103217"/>
              <a:ext cx="433382" cy="246221"/>
            </a:xfrm>
            <a:prstGeom prst="rect">
              <a:avLst/>
            </a:prstGeom>
            <a:noFill/>
            <a:ln w="9525">
              <a:noFill/>
              <a:miter lim="800000"/>
              <a:headEnd/>
              <a:tailEnd/>
            </a:ln>
          </p:spPr>
          <p:txBody>
            <a:bodyPr wrap="none">
              <a:prstTxWarp prst="textNoShape">
                <a:avLst/>
              </a:prstTxWarp>
              <a:spAutoFit/>
            </a:bodyPr>
            <a:lstStyle/>
            <a:p>
              <a:r>
                <a:rPr lang="en-US" sz="1000" dirty="0">
                  <a:solidFill>
                    <a:srgbClr val="000000"/>
                  </a:solidFill>
                  <a:latin typeface="Century Gothic" charset="0"/>
                  <a:ea typeface="Century Gothic" charset="0"/>
                  <a:cs typeface="Century Gothic" charset="0"/>
                </a:rPr>
                <a:t>0.43</a:t>
              </a:r>
            </a:p>
          </p:txBody>
        </p:sp>
        <p:cxnSp>
          <p:nvCxnSpPr>
            <p:cNvPr id="23" name="Straight Arrow Connector 22"/>
            <p:cNvCxnSpPr/>
            <p:nvPr/>
          </p:nvCxnSpPr>
          <p:spPr>
            <a:xfrm>
              <a:off x="3603735" y="3071828"/>
              <a:ext cx="1607988" cy="1587"/>
            </a:xfrm>
            <a:prstGeom prst="straightConnector1">
              <a:avLst/>
            </a:prstGeom>
            <a:ln>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1806852" y="2635284"/>
              <a:ext cx="215880" cy="217479"/>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rgbClr val="FFFFFF"/>
                </a:solidFill>
              </a:endParaRPr>
            </a:p>
          </p:txBody>
        </p:sp>
        <p:sp>
          <p:nvSpPr>
            <p:cNvPr id="27" name="Oval 26"/>
            <p:cNvSpPr/>
            <p:nvPr/>
          </p:nvSpPr>
          <p:spPr>
            <a:xfrm>
              <a:off x="1827488" y="2260649"/>
              <a:ext cx="217467" cy="217479"/>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28" name="Oval 27"/>
            <p:cNvSpPr/>
            <p:nvPr/>
          </p:nvSpPr>
          <p:spPr>
            <a:xfrm>
              <a:off x="1965587" y="3017856"/>
              <a:ext cx="217468" cy="217478"/>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solidFill>
                  <a:srgbClr val="FFFFFF"/>
                </a:solidFill>
              </a:endParaRPr>
            </a:p>
          </p:txBody>
        </p:sp>
        <p:sp>
          <p:nvSpPr>
            <p:cNvPr id="29" name="Oval 28"/>
            <p:cNvSpPr/>
            <p:nvPr/>
          </p:nvSpPr>
          <p:spPr>
            <a:xfrm>
              <a:off x="1971937" y="1978086"/>
              <a:ext cx="217468" cy="217479"/>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rgbClr val="FFFFFF"/>
                </a:solidFill>
              </a:endParaRPr>
            </a:p>
          </p:txBody>
        </p:sp>
        <p:sp>
          <p:nvSpPr>
            <p:cNvPr id="30" name="Oval 29"/>
            <p:cNvSpPr/>
            <p:nvPr/>
          </p:nvSpPr>
          <p:spPr>
            <a:xfrm>
              <a:off x="1886220" y="906569"/>
              <a:ext cx="217468" cy="215891"/>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solidFill>
                  <a:srgbClr val="FFFFFF"/>
                </a:solidFill>
              </a:endParaRPr>
            </a:p>
          </p:txBody>
        </p:sp>
        <p:sp>
          <p:nvSpPr>
            <p:cNvPr id="31" name="Oval 30"/>
            <p:cNvSpPr/>
            <p:nvPr/>
          </p:nvSpPr>
          <p:spPr>
            <a:xfrm>
              <a:off x="959206" y="2170166"/>
              <a:ext cx="217468" cy="217478"/>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solidFill>
                  <a:srgbClr val="FFFFFF"/>
                </a:solidFill>
              </a:endParaRPr>
            </a:p>
          </p:txBody>
        </p:sp>
        <p:sp>
          <p:nvSpPr>
            <p:cNvPr id="32" name="Oval 31"/>
            <p:cNvSpPr/>
            <p:nvPr/>
          </p:nvSpPr>
          <p:spPr>
            <a:xfrm>
              <a:off x="2394172" y="2105081"/>
              <a:ext cx="217468" cy="215891"/>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rgbClr val="FFFFFF"/>
                </a:solidFill>
              </a:endParaRPr>
            </a:p>
          </p:txBody>
        </p:sp>
        <p:sp>
          <p:nvSpPr>
            <p:cNvPr id="33" name="Oval 32"/>
            <p:cNvSpPr/>
            <p:nvPr/>
          </p:nvSpPr>
          <p:spPr>
            <a:xfrm>
              <a:off x="2289407" y="2716243"/>
              <a:ext cx="215880" cy="217478"/>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34" name="Oval 33"/>
            <p:cNvSpPr/>
            <p:nvPr/>
          </p:nvSpPr>
          <p:spPr>
            <a:xfrm>
              <a:off x="4191055" y="1473282"/>
              <a:ext cx="217468" cy="217479"/>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rgbClr val="FFFFFF"/>
                </a:solidFill>
              </a:endParaRPr>
            </a:p>
          </p:txBody>
        </p:sp>
        <p:sp>
          <p:nvSpPr>
            <p:cNvPr id="35" name="Oval 34"/>
            <p:cNvSpPr/>
            <p:nvPr/>
          </p:nvSpPr>
          <p:spPr>
            <a:xfrm>
              <a:off x="3368807" y="822434"/>
              <a:ext cx="217468" cy="217479"/>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cxnSp>
          <p:nvCxnSpPr>
            <p:cNvPr id="38" name="Straight Arrow Connector 37"/>
            <p:cNvCxnSpPr/>
            <p:nvPr/>
          </p:nvCxnSpPr>
          <p:spPr>
            <a:xfrm>
              <a:off x="4106926" y="4095722"/>
              <a:ext cx="301597" cy="261927"/>
            </a:xfrm>
            <a:prstGeom prst="straightConnector1">
              <a:avLst/>
            </a:prstGeom>
            <a:ln>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grpSp>
      <p:sp>
        <p:nvSpPr>
          <p:cNvPr id="43" name="TextBox 41"/>
          <p:cNvSpPr txBox="1">
            <a:spLocks noChangeArrowheads="1"/>
          </p:cNvSpPr>
          <p:nvPr/>
        </p:nvSpPr>
        <p:spPr bwMode="auto">
          <a:xfrm>
            <a:off x="4741518" y="3655021"/>
            <a:ext cx="2102258" cy="276999"/>
          </a:xfrm>
          <a:prstGeom prst="rect">
            <a:avLst/>
          </a:prstGeom>
          <a:noFill/>
          <a:ln w="9525">
            <a:noFill/>
            <a:miter lim="800000"/>
            <a:headEnd/>
            <a:tailEnd/>
          </a:ln>
        </p:spPr>
        <p:txBody>
          <a:bodyPr wrap="none">
            <a:prstTxWarp prst="textNoShape">
              <a:avLst/>
            </a:prstTxWarp>
            <a:spAutoFit/>
          </a:bodyPr>
          <a:lstStyle/>
          <a:p>
            <a:r>
              <a:rPr lang="en-US" sz="1200" dirty="0">
                <a:solidFill>
                  <a:srgbClr val="000000"/>
                </a:solidFill>
                <a:latin typeface="Century Gothic" charset="0"/>
                <a:ea typeface="Century Gothic" charset="0"/>
                <a:cs typeface="Century Gothic" charset="0"/>
              </a:rPr>
              <a:t>Minimally trusted orbit (M)</a:t>
            </a:r>
          </a:p>
        </p:txBody>
      </p:sp>
      <p:sp>
        <p:nvSpPr>
          <p:cNvPr id="44" name="TextBox 43"/>
          <p:cNvSpPr txBox="1">
            <a:spLocks noChangeArrowheads="1"/>
          </p:cNvSpPr>
          <p:nvPr/>
        </p:nvSpPr>
        <p:spPr bwMode="auto">
          <a:xfrm>
            <a:off x="3315564" y="5098271"/>
            <a:ext cx="2173041" cy="276999"/>
          </a:xfrm>
          <a:prstGeom prst="rect">
            <a:avLst/>
          </a:prstGeom>
          <a:noFill/>
          <a:ln w="9525">
            <a:noFill/>
            <a:miter lim="800000"/>
            <a:headEnd/>
            <a:tailEnd/>
          </a:ln>
        </p:spPr>
        <p:txBody>
          <a:bodyPr wrap="none">
            <a:prstTxWarp prst="textNoShape">
              <a:avLst/>
            </a:prstTxWarp>
            <a:spAutoFit/>
          </a:bodyPr>
          <a:lstStyle/>
          <a:p>
            <a:r>
              <a:rPr lang="en-US" sz="1200" dirty="0">
                <a:solidFill>
                  <a:srgbClr val="000000"/>
                </a:solidFill>
                <a:latin typeface="Century Gothic" charset="0"/>
                <a:ea typeface="Century Gothic" charset="0"/>
                <a:cs typeface="Century Gothic" charset="0"/>
              </a:rPr>
              <a:t>Completely untrusted orbit</a:t>
            </a:r>
          </a:p>
        </p:txBody>
      </p:sp>
      <p:sp>
        <p:nvSpPr>
          <p:cNvPr id="36"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82</a:t>
            </a:fld>
            <a:endParaRPr lang="en-US" dirty="0"/>
          </a:p>
        </p:txBody>
      </p:sp>
      <p:sp>
        <p:nvSpPr>
          <p:cNvPr id="3" name="Slide Number Placeholder 2"/>
          <p:cNvSpPr>
            <a:spLocks noGrp="1"/>
          </p:cNvSpPr>
          <p:nvPr>
            <p:ph type="sldNum" sz="quarter" idx="12"/>
          </p:nvPr>
        </p:nvSpPr>
        <p:spPr/>
        <p:txBody>
          <a:bodyPr/>
          <a:lstStyle/>
          <a:p>
            <a:fld id="{A7E347E3-C33F-6F47-AC47-1BCADEE5EFCC}" type="slidenum">
              <a:rPr lang="en-US" smtClean="0"/>
              <a:t>82</a:t>
            </a:fld>
            <a:endParaRPr lang="en-US" dirty="0"/>
          </a:p>
        </p:txBody>
      </p:sp>
    </p:spTree>
    <p:extLst>
      <p:ext uri="{BB962C8B-B14F-4D97-AF65-F5344CB8AC3E}">
        <p14:creationId xmlns:p14="http://schemas.microsoft.com/office/powerpoint/2010/main" val="2914666517"/>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Policies</a:t>
            </a:r>
          </a:p>
        </p:txBody>
      </p:sp>
      <p:sp>
        <p:nvSpPr>
          <p:cNvPr id="9" name="Text Placeholder 8"/>
          <p:cNvSpPr>
            <a:spLocks noGrp="1"/>
          </p:cNvSpPr>
          <p:nvPr>
            <p:ph type="body" sz="quarter" idx="14"/>
          </p:nvPr>
        </p:nvSpPr>
        <p:spPr>
          <a:xfrm>
            <a:off x="0" y="5473005"/>
            <a:ext cx="9144000" cy="1384995"/>
          </a:xfrm>
          <a:solidFill>
            <a:schemeClr val="accent1">
              <a:lumMod val="75000"/>
            </a:schemeClr>
          </a:solidFill>
        </p:spPr>
        <p:txBody>
          <a:bodyPr vert="horz" lIns="91440" tIns="45720" rIns="91440" bIns="45720" rtlCol="0">
            <a:spAutoFit/>
          </a:bodyPr>
          <a:lstStyle/>
          <a:p>
            <a:r>
              <a:rPr lang="en-US" dirty="0">
                <a:solidFill>
                  <a:schemeClr val="bg1"/>
                </a:solidFill>
                <a:latin typeface="Century Gothic"/>
                <a:cs typeface="Century Gothic"/>
              </a:rPr>
              <a:t>A policy generates &lt;solar system, </a:t>
            </a:r>
            <a:r>
              <a:rPr lang="en-US" dirty="0" smtClean="0">
                <a:solidFill>
                  <a:schemeClr val="bg1"/>
                </a:solidFill>
                <a:latin typeface="Century Gothic"/>
                <a:cs typeface="Century Gothic"/>
              </a:rPr>
              <a:t>orbit&gt; </a:t>
            </a:r>
            <a:r>
              <a:rPr lang="en-US" dirty="0">
                <a:solidFill>
                  <a:schemeClr val="bg1"/>
                </a:solidFill>
                <a:latin typeface="Century Gothic"/>
                <a:cs typeface="Century Gothic"/>
              </a:rPr>
              <a:t>assignments </a:t>
            </a:r>
            <a:r>
              <a:rPr lang="en-US" dirty="0" smtClean="0">
                <a:solidFill>
                  <a:schemeClr val="bg1"/>
                </a:solidFill>
                <a:latin typeface="Century Gothic"/>
                <a:cs typeface="Century Gothic"/>
              </a:rPr>
              <a:t>based on specific properties and contexts</a:t>
            </a:r>
            <a:endParaRPr lang="en-US" dirty="0">
              <a:solidFill>
                <a:schemeClr val="bg1"/>
              </a:solidFill>
              <a:latin typeface="Century Gothic"/>
              <a:cs typeface="Century Gothic"/>
            </a:endParaRPr>
          </a:p>
        </p:txBody>
      </p:sp>
      <p:grpSp>
        <p:nvGrpSpPr>
          <p:cNvPr id="84" name="Group 91"/>
          <p:cNvGrpSpPr>
            <a:grpSpLocks/>
          </p:cNvGrpSpPr>
          <p:nvPr/>
        </p:nvGrpSpPr>
        <p:grpSpPr bwMode="auto">
          <a:xfrm>
            <a:off x="468659" y="1451953"/>
            <a:ext cx="4271963" cy="3768724"/>
            <a:chOff x="940158" y="714489"/>
            <a:chExt cx="4271565" cy="3768567"/>
          </a:xfrm>
        </p:grpSpPr>
        <p:sp>
          <p:nvSpPr>
            <p:cNvPr id="85" name="Donut 84"/>
            <p:cNvSpPr/>
            <p:nvPr/>
          </p:nvSpPr>
          <p:spPr>
            <a:xfrm>
              <a:off x="940158" y="714489"/>
              <a:ext cx="3769962" cy="3768567"/>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rgbClr val="FFFFFF"/>
                </a:solidFill>
              </a:endParaRPr>
            </a:p>
          </p:txBody>
        </p:sp>
        <p:sp>
          <p:nvSpPr>
            <p:cNvPr id="86" name="Oval 85"/>
            <p:cNvSpPr/>
            <p:nvPr/>
          </p:nvSpPr>
          <p:spPr bwMode="auto">
            <a:xfrm>
              <a:off x="2482754" y="2234183"/>
              <a:ext cx="685674" cy="685800"/>
            </a:xfrm>
            <a:prstGeom prst="ellipse">
              <a:avLst/>
            </a:prstGeom>
            <a:gradFill flip="none" rotWithShape="1">
              <a:gsLst>
                <a:gs pos="0">
                  <a:srgbClr val="484800"/>
                </a:gs>
                <a:gs pos="100000">
                  <a:srgbClr val="FFFF00"/>
                </a:gs>
              </a:gsLst>
              <a:path path="circle">
                <a:fillToRect l="100000" t="100000"/>
              </a:path>
              <a:tileRect r="-100000" b="-100000"/>
            </a:gradFill>
            <a:ln w="9525" cap="flat" cmpd="sng" algn="ctr">
              <a:solidFill>
                <a:srgbClr val="FFFF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000" dirty="0">
                  <a:solidFill>
                    <a:srgbClr val="000000"/>
                  </a:solidFill>
                  <a:latin typeface="Century Gothic"/>
                  <a:cs typeface="Century Gothic"/>
                </a:rPr>
                <a:t>1.0</a:t>
              </a:r>
            </a:p>
          </p:txBody>
        </p:sp>
        <p:sp>
          <p:nvSpPr>
            <p:cNvPr id="87" name="Donut 86"/>
            <p:cNvSpPr/>
            <p:nvPr/>
          </p:nvSpPr>
          <p:spPr>
            <a:xfrm>
              <a:off x="1857647" y="1632026"/>
              <a:ext cx="1934983" cy="1935082"/>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rgbClr val="FFFFFF"/>
                </a:solidFill>
              </a:endParaRPr>
            </a:p>
          </p:txBody>
        </p:sp>
        <p:sp>
          <p:nvSpPr>
            <p:cNvPr id="88" name="Donut 87"/>
            <p:cNvSpPr/>
            <p:nvPr/>
          </p:nvSpPr>
          <p:spPr>
            <a:xfrm>
              <a:off x="2083051" y="1857441"/>
              <a:ext cx="1484175" cy="1484251"/>
            </a:xfrm>
            <a:prstGeom prst="donut">
              <a:avLst>
                <a:gd name="adj" fmla="val 5272"/>
              </a:avLst>
            </a:prstGeom>
            <a:gradFill>
              <a:gsLst>
                <a:gs pos="0">
                  <a:schemeClr val="accent3">
                    <a:lumMod val="50000"/>
                  </a:schemeClr>
                </a:gs>
                <a:gs pos="100000">
                  <a:schemeClr val="accent3">
                    <a:lumMod val="40000"/>
                    <a:lumOff val="60000"/>
                  </a:schemeClr>
                </a:gs>
              </a:gsLst>
            </a:gra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89" name="Donut 88"/>
            <p:cNvSpPr/>
            <p:nvPr/>
          </p:nvSpPr>
          <p:spPr>
            <a:xfrm>
              <a:off x="2300519" y="2051108"/>
              <a:ext cx="1052414" cy="1052469"/>
            </a:xfrm>
            <a:prstGeom prst="donut">
              <a:avLst>
                <a:gd name="adj" fmla="val 5272"/>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grpSp>
          <p:nvGrpSpPr>
            <p:cNvPr id="90" name="Group 19"/>
            <p:cNvGrpSpPr/>
            <p:nvPr/>
          </p:nvGrpSpPr>
          <p:grpSpPr>
            <a:xfrm>
              <a:off x="2772271" y="3605590"/>
              <a:ext cx="100288" cy="590714"/>
              <a:chOff x="2775447" y="3671637"/>
              <a:chExt cx="100288" cy="590714"/>
            </a:xfrm>
            <a:solidFill>
              <a:schemeClr val="tx1"/>
            </a:solidFill>
          </p:grpSpPr>
          <p:sp>
            <p:nvSpPr>
              <p:cNvPr id="110" name="Oval 109"/>
              <p:cNvSpPr/>
              <p:nvPr/>
            </p:nvSpPr>
            <p:spPr>
              <a:xfrm>
                <a:off x="2775447" y="3671637"/>
                <a:ext cx="98700" cy="987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111" name="Oval 110"/>
              <p:cNvSpPr/>
              <p:nvPr/>
            </p:nvSpPr>
            <p:spPr>
              <a:xfrm>
                <a:off x="2775447" y="3999647"/>
                <a:ext cx="98700" cy="987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112" name="Oval 111"/>
              <p:cNvSpPr/>
              <p:nvPr/>
            </p:nvSpPr>
            <p:spPr>
              <a:xfrm>
                <a:off x="2777035" y="4163651"/>
                <a:ext cx="98700" cy="987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113" name="Oval 112"/>
              <p:cNvSpPr/>
              <p:nvPr/>
            </p:nvSpPr>
            <p:spPr>
              <a:xfrm>
                <a:off x="2775447" y="3835642"/>
                <a:ext cx="98700" cy="987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grpSp>
        <p:sp>
          <p:nvSpPr>
            <p:cNvPr id="91" name="Oval 90"/>
            <p:cNvSpPr/>
            <p:nvPr/>
          </p:nvSpPr>
          <p:spPr>
            <a:xfrm>
              <a:off x="3184674" y="2079682"/>
              <a:ext cx="2027049" cy="144773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92" name="TextBox 23"/>
            <p:cNvSpPr txBox="1">
              <a:spLocks noChangeArrowheads="1"/>
            </p:cNvSpPr>
            <p:nvPr/>
          </p:nvSpPr>
          <p:spPr bwMode="auto">
            <a:xfrm>
              <a:off x="4178421" y="3308146"/>
              <a:ext cx="362311" cy="246221"/>
            </a:xfrm>
            <a:prstGeom prst="rect">
              <a:avLst/>
            </a:prstGeom>
            <a:noFill/>
            <a:ln w="9525">
              <a:noFill/>
              <a:miter lim="800000"/>
              <a:headEnd/>
              <a:tailEnd/>
            </a:ln>
          </p:spPr>
          <p:txBody>
            <a:bodyPr wrap="none">
              <a:prstTxWarp prst="textNoShape">
                <a:avLst/>
              </a:prstTxWarp>
              <a:spAutoFit/>
            </a:bodyPr>
            <a:lstStyle/>
            <a:p>
              <a:r>
                <a:rPr lang="en-US" sz="1000" dirty="0">
                  <a:solidFill>
                    <a:srgbClr val="000000"/>
                  </a:solidFill>
                  <a:latin typeface="Century Gothic" charset="0"/>
                  <a:ea typeface="Century Gothic" charset="0"/>
                  <a:cs typeface="Century Gothic" charset="0"/>
                </a:rPr>
                <a:t>0.0</a:t>
              </a:r>
            </a:p>
          </p:txBody>
        </p:sp>
        <p:sp>
          <p:nvSpPr>
            <p:cNvPr id="93" name="TextBox 24"/>
            <p:cNvSpPr txBox="1">
              <a:spLocks noChangeArrowheads="1"/>
            </p:cNvSpPr>
            <p:nvPr/>
          </p:nvSpPr>
          <p:spPr bwMode="auto">
            <a:xfrm>
              <a:off x="3119932" y="2750812"/>
              <a:ext cx="362311" cy="246221"/>
            </a:xfrm>
            <a:prstGeom prst="rect">
              <a:avLst/>
            </a:prstGeom>
            <a:noFill/>
            <a:ln w="9525">
              <a:noFill/>
              <a:miter lim="800000"/>
              <a:headEnd/>
              <a:tailEnd/>
            </a:ln>
          </p:spPr>
          <p:txBody>
            <a:bodyPr wrap="none">
              <a:prstTxWarp prst="textNoShape">
                <a:avLst/>
              </a:prstTxWarp>
              <a:spAutoFit/>
            </a:bodyPr>
            <a:lstStyle/>
            <a:p>
              <a:r>
                <a:rPr lang="en-US" sz="1000" dirty="0">
                  <a:solidFill>
                    <a:srgbClr val="000000"/>
                  </a:solidFill>
                  <a:latin typeface="Century Gothic" charset="0"/>
                  <a:ea typeface="Century Gothic" charset="0"/>
                  <a:cs typeface="Century Gothic" charset="0"/>
                </a:rPr>
                <a:t>0.8</a:t>
              </a:r>
            </a:p>
          </p:txBody>
        </p:sp>
        <p:sp>
          <p:nvSpPr>
            <p:cNvPr id="94" name="TextBox 25"/>
            <p:cNvSpPr txBox="1">
              <a:spLocks noChangeArrowheads="1"/>
            </p:cNvSpPr>
            <p:nvPr/>
          </p:nvSpPr>
          <p:spPr bwMode="auto">
            <a:xfrm>
              <a:off x="3210917" y="2953786"/>
              <a:ext cx="433382" cy="246221"/>
            </a:xfrm>
            <a:prstGeom prst="rect">
              <a:avLst/>
            </a:prstGeom>
            <a:noFill/>
            <a:ln w="9525">
              <a:noFill/>
              <a:miter lim="800000"/>
              <a:headEnd/>
              <a:tailEnd/>
            </a:ln>
          </p:spPr>
          <p:txBody>
            <a:bodyPr wrap="none">
              <a:prstTxWarp prst="textNoShape">
                <a:avLst/>
              </a:prstTxWarp>
              <a:spAutoFit/>
            </a:bodyPr>
            <a:lstStyle/>
            <a:p>
              <a:r>
                <a:rPr lang="en-US" sz="1000" dirty="0">
                  <a:solidFill>
                    <a:srgbClr val="000000"/>
                  </a:solidFill>
                  <a:latin typeface="Century Gothic" charset="0"/>
                  <a:ea typeface="Century Gothic" charset="0"/>
                  <a:cs typeface="Century Gothic" charset="0"/>
                </a:rPr>
                <a:t>0.62</a:t>
              </a:r>
            </a:p>
          </p:txBody>
        </p:sp>
        <p:sp>
          <p:nvSpPr>
            <p:cNvPr id="95" name="TextBox 26"/>
            <p:cNvSpPr txBox="1">
              <a:spLocks noChangeArrowheads="1"/>
            </p:cNvSpPr>
            <p:nvPr/>
          </p:nvSpPr>
          <p:spPr bwMode="auto">
            <a:xfrm>
              <a:off x="3352519" y="3103217"/>
              <a:ext cx="433382" cy="246221"/>
            </a:xfrm>
            <a:prstGeom prst="rect">
              <a:avLst/>
            </a:prstGeom>
            <a:noFill/>
            <a:ln w="9525">
              <a:noFill/>
              <a:miter lim="800000"/>
              <a:headEnd/>
              <a:tailEnd/>
            </a:ln>
          </p:spPr>
          <p:txBody>
            <a:bodyPr wrap="none">
              <a:prstTxWarp prst="textNoShape">
                <a:avLst/>
              </a:prstTxWarp>
              <a:spAutoFit/>
            </a:bodyPr>
            <a:lstStyle/>
            <a:p>
              <a:r>
                <a:rPr lang="en-US" sz="1000" dirty="0">
                  <a:solidFill>
                    <a:srgbClr val="000000"/>
                  </a:solidFill>
                  <a:latin typeface="Century Gothic" charset="0"/>
                  <a:ea typeface="Century Gothic" charset="0"/>
                  <a:cs typeface="Century Gothic" charset="0"/>
                </a:rPr>
                <a:t>0.43</a:t>
              </a:r>
            </a:p>
          </p:txBody>
        </p:sp>
        <p:sp>
          <p:nvSpPr>
            <p:cNvPr id="99" name="Oval 98"/>
            <p:cNvSpPr/>
            <p:nvPr/>
          </p:nvSpPr>
          <p:spPr>
            <a:xfrm>
              <a:off x="1806852" y="2635284"/>
              <a:ext cx="215880" cy="217479"/>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rgbClr val="FFFFFF"/>
                </a:solidFill>
              </a:endParaRPr>
            </a:p>
          </p:txBody>
        </p:sp>
        <p:sp>
          <p:nvSpPr>
            <p:cNvPr id="100" name="Oval 99"/>
            <p:cNvSpPr/>
            <p:nvPr/>
          </p:nvSpPr>
          <p:spPr>
            <a:xfrm>
              <a:off x="1827488" y="2260649"/>
              <a:ext cx="217467" cy="217479"/>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101" name="Oval 100"/>
            <p:cNvSpPr/>
            <p:nvPr/>
          </p:nvSpPr>
          <p:spPr>
            <a:xfrm>
              <a:off x="1965587" y="3017856"/>
              <a:ext cx="217468" cy="217478"/>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solidFill>
                  <a:srgbClr val="FFFFFF"/>
                </a:solidFill>
              </a:endParaRPr>
            </a:p>
          </p:txBody>
        </p:sp>
        <p:sp>
          <p:nvSpPr>
            <p:cNvPr id="102" name="Oval 101"/>
            <p:cNvSpPr/>
            <p:nvPr/>
          </p:nvSpPr>
          <p:spPr>
            <a:xfrm>
              <a:off x="1971937" y="1978086"/>
              <a:ext cx="217468" cy="217479"/>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rgbClr val="FFFFFF"/>
                </a:solidFill>
              </a:endParaRPr>
            </a:p>
          </p:txBody>
        </p:sp>
        <p:sp>
          <p:nvSpPr>
            <p:cNvPr id="103" name="Oval 102"/>
            <p:cNvSpPr/>
            <p:nvPr/>
          </p:nvSpPr>
          <p:spPr>
            <a:xfrm>
              <a:off x="1886220" y="906569"/>
              <a:ext cx="217468" cy="215891"/>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solidFill>
                  <a:srgbClr val="FFFFFF"/>
                </a:solidFill>
              </a:endParaRPr>
            </a:p>
          </p:txBody>
        </p:sp>
        <p:sp>
          <p:nvSpPr>
            <p:cNvPr id="104" name="Oval 103"/>
            <p:cNvSpPr/>
            <p:nvPr/>
          </p:nvSpPr>
          <p:spPr>
            <a:xfrm>
              <a:off x="959206" y="2170166"/>
              <a:ext cx="217468" cy="217478"/>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solidFill>
                  <a:srgbClr val="FFFFFF"/>
                </a:solidFill>
              </a:endParaRPr>
            </a:p>
          </p:txBody>
        </p:sp>
        <p:sp>
          <p:nvSpPr>
            <p:cNvPr id="105" name="Oval 104"/>
            <p:cNvSpPr/>
            <p:nvPr/>
          </p:nvSpPr>
          <p:spPr>
            <a:xfrm>
              <a:off x="2394172" y="2105081"/>
              <a:ext cx="217468" cy="215891"/>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rgbClr val="FFFFFF"/>
                </a:solidFill>
              </a:endParaRPr>
            </a:p>
          </p:txBody>
        </p:sp>
        <p:sp>
          <p:nvSpPr>
            <p:cNvPr id="106" name="Oval 105"/>
            <p:cNvSpPr/>
            <p:nvPr/>
          </p:nvSpPr>
          <p:spPr>
            <a:xfrm>
              <a:off x="2289407" y="2716243"/>
              <a:ext cx="215880" cy="217478"/>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107" name="Oval 106"/>
            <p:cNvSpPr/>
            <p:nvPr/>
          </p:nvSpPr>
          <p:spPr>
            <a:xfrm>
              <a:off x="4191055" y="1473282"/>
              <a:ext cx="217468" cy="217479"/>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rgbClr val="FFFFFF"/>
                </a:solidFill>
              </a:endParaRPr>
            </a:p>
          </p:txBody>
        </p:sp>
      </p:grpSp>
      <p:cxnSp>
        <p:nvCxnSpPr>
          <p:cNvPr id="40" name="Curved Connector 39"/>
          <p:cNvCxnSpPr>
            <a:stCxn id="31" idx="2"/>
            <a:endCxn id="87" idx="0"/>
          </p:cNvCxnSpPr>
          <p:nvPr/>
        </p:nvCxnSpPr>
        <p:spPr>
          <a:xfrm rot="10800000" flipV="1">
            <a:off x="2353816" y="1042984"/>
            <a:ext cx="1366941" cy="1326543"/>
          </a:xfrm>
          <a:prstGeom prst="curvedConnector2">
            <a:avLst/>
          </a:prstGeom>
          <a:ln w="28575" cmpd="sng">
            <a:solidFill>
              <a:srgbClr val="0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1" name="Oval 30"/>
          <p:cNvSpPr/>
          <p:nvPr/>
        </p:nvSpPr>
        <p:spPr bwMode="auto">
          <a:xfrm>
            <a:off x="3720756" y="934241"/>
            <a:ext cx="217488" cy="217488"/>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grpSp>
        <p:nvGrpSpPr>
          <p:cNvPr id="124" name="Group 123"/>
          <p:cNvGrpSpPr/>
          <p:nvPr/>
        </p:nvGrpSpPr>
        <p:grpSpPr>
          <a:xfrm>
            <a:off x="4846918" y="1917280"/>
            <a:ext cx="4114800" cy="3023440"/>
            <a:chOff x="4846918" y="2282253"/>
            <a:chExt cx="4114800" cy="3023440"/>
          </a:xfrm>
        </p:grpSpPr>
        <p:pic>
          <p:nvPicPr>
            <p:cNvPr id="122" name="Picture 121"/>
            <p:cNvPicPr>
              <a:picLocks noChangeAspect="1"/>
            </p:cNvPicPr>
            <p:nvPr/>
          </p:nvPicPr>
          <p:blipFill>
            <a:blip r:embed="rId3"/>
            <a:stretch>
              <a:fillRect/>
            </a:stretch>
          </p:blipFill>
          <p:spPr>
            <a:xfrm>
              <a:off x="4846918" y="2282253"/>
              <a:ext cx="4114800" cy="2293495"/>
            </a:xfrm>
            <a:prstGeom prst="rect">
              <a:avLst/>
            </a:prstGeom>
          </p:spPr>
        </p:pic>
        <p:pic>
          <p:nvPicPr>
            <p:cNvPr id="123" name="Picture 122"/>
            <p:cNvPicPr>
              <a:picLocks noChangeAspect="1"/>
            </p:cNvPicPr>
            <p:nvPr/>
          </p:nvPicPr>
          <p:blipFill>
            <a:blip r:embed="rId4"/>
            <a:stretch>
              <a:fillRect/>
            </a:stretch>
          </p:blipFill>
          <p:spPr>
            <a:xfrm>
              <a:off x="5647018" y="5024058"/>
              <a:ext cx="2514600" cy="281635"/>
            </a:xfrm>
            <a:prstGeom prst="rect">
              <a:avLst/>
            </a:prstGeom>
          </p:spPr>
        </p:pic>
      </p:grpSp>
      <p:sp>
        <p:nvSpPr>
          <p:cNvPr id="35"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83</a:t>
            </a:fld>
            <a:endParaRPr lang="en-US" dirty="0"/>
          </a:p>
        </p:txBody>
      </p:sp>
      <p:sp>
        <p:nvSpPr>
          <p:cNvPr id="3" name="Slide Number Placeholder 2"/>
          <p:cNvSpPr>
            <a:spLocks noGrp="1"/>
          </p:cNvSpPr>
          <p:nvPr>
            <p:ph type="sldNum" sz="quarter" idx="12"/>
          </p:nvPr>
        </p:nvSpPr>
        <p:spPr/>
        <p:txBody>
          <a:bodyPr/>
          <a:lstStyle/>
          <a:p>
            <a:fld id="{A7E347E3-C33F-6F47-AC47-1BCADEE5EFCC}" type="slidenum">
              <a:rPr lang="en-US" smtClean="0"/>
              <a:t>83</a:t>
            </a:fld>
            <a:endParaRPr lang="en-US" dirty="0"/>
          </a:p>
        </p:txBody>
      </p:sp>
    </p:spTree>
    <p:extLst>
      <p:ext uri="{BB962C8B-B14F-4D97-AF65-F5344CB8AC3E}">
        <p14:creationId xmlns:p14="http://schemas.microsoft.com/office/powerpoint/2010/main" val="11803855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35 -0.00046 C -0.00642 -0.00162 -0.01319 -0.00254 -0.02257 -0.00046 C -0.03194 0.00162 -0.04635 0.00764 -0.05608 0.01158 C -0.0658 0.01551 -0.07326 0.01783 -0.08125 0.02361 C -0.08924 0.0294 -0.09687 0.03982 -0.10347 0.0463 C -0.11007 0.05278 -0.1151 0.05509 -0.12049 0.06273 C -0.12587 0.07037 -0.13177 0.08357 -0.13611 0.09213 C -0.14045 0.1007 -0.1434 0.1044 -0.1467 0.11389 C -0.15 0.12338 -0.15365 0.14074 -0.15573 0.14884 C -0.15781 0.15695 -0.15868 0.15764 -0.15972 0.16296 C -0.16076 0.16829 -0.16181 0.17477 -0.16215 0.18148 C -0.1625 0.1882 -0.16424 0.19977 -0.16215 0.20324 " pathEditMode="relative" ptsTypes="aaaaaaaaaaaA">
                                      <p:cBhvr>
                                        <p:cTn id="6" dur="2000" fill="hold"/>
                                        <p:tgtEl>
                                          <p:spTgt spid="3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Policies</a:t>
            </a:r>
          </a:p>
        </p:txBody>
      </p:sp>
      <p:sp>
        <p:nvSpPr>
          <p:cNvPr id="9" name="Text Placeholder 8"/>
          <p:cNvSpPr>
            <a:spLocks noGrp="1"/>
          </p:cNvSpPr>
          <p:nvPr>
            <p:ph type="body" sz="quarter" idx="14"/>
          </p:nvPr>
        </p:nvSpPr>
        <p:spPr>
          <a:xfrm>
            <a:off x="0" y="5906726"/>
            <a:ext cx="9144000" cy="954107"/>
          </a:xfrm>
          <a:solidFill>
            <a:schemeClr val="accent1">
              <a:lumMod val="75000"/>
            </a:schemeClr>
          </a:solidFill>
        </p:spPr>
        <p:txBody>
          <a:bodyPr vert="horz" lIns="91440" tIns="45720" rIns="91440" bIns="45720" rtlCol="0">
            <a:spAutoFit/>
          </a:bodyPr>
          <a:lstStyle/>
          <a:p>
            <a:r>
              <a:rPr lang="en-US" dirty="0" smtClean="0">
                <a:solidFill>
                  <a:schemeClr val="bg1"/>
                </a:solidFill>
                <a:latin typeface="Century Gothic"/>
                <a:cs typeface="Century Gothic"/>
              </a:rPr>
              <a:t>Example: Greater authentication evidence provides greater trust for some users</a:t>
            </a:r>
            <a:endParaRPr lang="en-US" dirty="0">
              <a:solidFill>
                <a:schemeClr val="bg1"/>
              </a:solidFill>
              <a:latin typeface="Century Gothic"/>
              <a:cs typeface="Century Gothic"/>
            </a:endParaRPr>
          </a:p>
        </p:txBody>
      </p:sp>
      <p:grpSp>
        <p:nvGrpSpPr>
          <p:cNvPr id="34" name="Group 33"/>
          <p:cNvGrpSpPr/>
          <p:nvPr/>
        </p:nvGrpSpPr>
        <p:grpSpPr>
          <a:xfrm>
            <a:off x="1090498" y="1697551"/>
            <a:ext cx="6736129" cy="3462898"/>
            <a:chOff x="1090498" y="932334"/>
            <a:chExt cx="6736129" cy="3462898"/>
          </a:xfrm>
        </p:grpSpPr>
        <p:pic>
          <p:nvPicPr>
            <p:cNvPr id="35" name="Picture 34"/>
            <p:cNvPicPr>
              <a:picLocks noChangeAspect="1"/>
            </p:cNvPicPr>
            <p:nvPr/>
          </p:nvPicPr>
          <p:blipFill>
            <a:blip r:embed="rId3"/>
            <a:stretch>
              <a:fillRect/>
            </a:stretch>
          </p:blipFill>
          <p:spPr>
            <a:xfrm>
              <a:off x="1090498" y="932334"/>
              <a:ext cx="939452" cy="1371600"/>
            </a:xfrm>
            <a:prstGeom prst="rect">
              <a:avLst/>
            </a:prstGeom>
          </p:spPr>
        </p:pic>
        <p:pic>
          <p:nvPicPr>
            <p:cNvPr id="36" name="Picture 35"/>
            <p:cNvPicPr>
              <a:picLocks noChangeAspect="1"/>
            </p:cNvPicPr>
            <p:nvPr/>
          </p:nvPicPr>
          <p:blipFill>
            <a:blip r:embed="rId4"/>
            <a:stretch>
              <a:fillRect/>
            </a:stretch>
          </p:blipFill>
          <p:spPr>
            <a:xfrm>
              <a:off x="3012259" y="932334"/>
              <a:ext cx="2143880" cy="1371600"/>
            </a:xfrm>
            <a:prstGeom prst="rect">
              <a:avLst/>
            </a:prstGeom>
          </p:spPr>
        </p:pic>
        <p:sp>
          <p:nvSpPr>
            <p:cNvPr id="37" name="Rectangle 36"/>
            <p:cNvSpPr/>
            <p:nvPr/>
          </p:nvSpPr>
          <p:spPr>
            <a:xfrm>
              <a:off x="2326580" y="1325746"/>
              <a:ext cx="389049" cy="584776"/>
            </a:xfrm>
            <a:prstGeom prst="rect">
              <a:avLst/>
            </a:prstGeom>
          </p:spPr>
          <p:txBody>
            <a:bodyPr wrap="none">
              <a:spAutoFit/>
            </a:bodyPr>
            <a:lstStyle/>
            <a:p>
              <a:r>
                <a:rPr lang="fi-FI" sz="3200" dirty="0" smtClean="0"/>
                <a:t>+</a:t>
              </a:r>
              <a:endParaRPr lang="en-US" sz="3200" dirty="0"/>
            </a:p>
          </p:txBody>
        </p:sp>
        <p:cxnSp>
          <p:nvCxnSpPr>
            <p:cNvPr id="38" name="Straight Arrow Connector 37"/>
            <p:cNvCxnSpPr/>
            <p:nvPr/>
          </p:nvCxnSpPr>
          <p:spPr bwMode="auto">
            <a:xfrm flipH="1">
              <a:off x="5452769" y="1618134"/>
              <a:ext cx="645077" cy="0"/>
            </a:xfrm>
            <a:prstGeom prst="straightConnector1">
              <a:avLst/>
            </a:prstGeom>
            <a:ln>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6394474" y="1387301"/>
              <a:ext cx="1432153" cy="461665"/>
            </a:xfrm>
            <a:prstGeom prst="rect">
              <a:avLst/>
            </a:prstGeom>
          </p:spPr>
          <p:txBody>
            <a:bodyPr wrap="none">
              <a:spAutoFit/>
            </a:bodyPr>
            <a:lstStyle/>
            <a:p>
              <a:r>
                <a:rPr lang="fi-FI" sz="2400" dirty="0">
                  <a:latin typeface="Century Gothic"/>
                  <a:cs typeface="Century Gothic"/>
                </a:rPr>
                <a:t>Orbit 0.7</a:t>
              </a:r>
              <a:endParaRPr lang="en-US" sz="2400" dirty="0">
                <a:latin typeface="Century Gothic"/>
                <a:cs typeface="Century Gothic"/>
              </a:endParaRPr>
            </a:p>
          </p:txBody>
        </p:sp>
        <p:pic>
          <p:nvPicPr>
            <p:cNvPr id="41" name="Picture 40"/>
            <p:cNvPicPr>
              <a:picLocks noChangeAspect="1"/>
            </p:cNvPicPr>
            <p:nvPr/>
          </p:nvPicPr>
          <p:blipFill>
            <a:blip r:embed="rId4"/>
            <a:stretch>
              <a:fillRect/>
            </a:stretch>
          </p:blipFill>
          <p:spPr>
            <a:xfrm>
              <a:off x="3012259" y="3023632"/>
              <a:ext cx="2143880" cy="1371600"/>
            </a:xfrm>
            <a:prstGeom prst="rect">
              <a:avLst/>
            </a:prstGeom>
          </p:spPr>
        </p:pic>
        <p:cxnSp>
          <p:nvCxnSpPr>
            <p:cNvPr id="42" name="Straight Arrow Connector 41"/>
            <p:cNvCxnSpPr/>
            <p:nvPr/>
          </p:nvCxnSpPr>
          <p:spPr bwMode="auto">
            <a:xfrm flipH="1">
              <a:off x="5452769" y="3709432"/>
              <a:ext cx="645077" cy="0"/>
            </a:xfrm>
            <a:prstGeom prst="straightConnector1">
              <a:avLst/>
            </a:prstGeom>
            <a:ln>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6394474" y="3478599"/>
              <a:ext cx="1432153" cy="461665"/>
            </a:xfrm>
            <a:prstGeom prst="rect">
              <a:avLst/>
            </a:prstGeom>
          </p:spPr>
          <p:txBody>
            <a:bodyPr wrap="none">
              <a:spAutoFit/>
            </a:bodyPr>
            <a:lstStyle/>
            <a:p>
              <a:r>
                <a:rPr lang="fi-FI" sz="2400" dirty="0">
                  <a:latin typeface="Century Gothic"/>
                  <a:cs typeface="Century Gothic"/>
                </a:rPr>
                <a:t>Orbit 0.4</a:t>
              </a:r>
              <a:endParaRPr lang="en-US" sz="2400" dirty="0">
                <a:latin typeface="Century Gothic"/>
                <a:cs typeface="Century Gothic"/>
              </a:endParaRPr>
            </a:p>
          </p:txBody>
        </p:sp>
      </p:grpSp>
      <p:sp>
        <p:nvSpPr>
          <p:cNvPr id="44"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84</a:t>
            </a:fld>
            <a:endParaRPr lang="en-US" dirty="0"/>
          </a:p>
        </p:txBody>
      </p:sp>
      <p:sp>
        <p:nvSpPr>
          <p:cNvPr id="3" name="Slide Number Placeholder 2"/>
          <p:cNvSpPr>
            <a:spLocks noGrp="1"/>
          </p:cNvSpPr>
          <p:nvPr>
            <p:ph type="sldNum" sz="quarter" idx="12"/>
          </p:nvPr>
        </p:nvSpPr>
        <p:spPr/>
        <p:txBody>
          <a:bodyPr/>
          <a:lstStyle/>
          <a:p>
            <a:fld id="{A7E347E3-C33F-6F47-AC47-1BCADEE5EFCC}" type="slidenum">
              <a:rPr lang="en-US" smtClean="0"/>
              <a:t>84</a:t>
            </a:fld>
            <a:endParaRPr lang="en-US" dirty="0"/>
          </a:p>
        </p:txBody>
      </p:sp>
    </p:spTree>
    <p:extLst>
      <p:ext uri="{BB962C8B-B14F-4D97-AF65-F5344CB8AC3E}">
        <p14:creationId xmlns:p14="http://schemas.microsoft.com/office/powerpoint/2010/main" val="3040163957"/>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4"/>
          </p:nvPr>
        </p:nvSpPr>
        <p:spPr>
          <a:xfrm>
            <a:off x="0" y="6334780"/>
            <a:ext cx="9144000" cy="523220"/>
          </a:xfrm>
          <a:solidFill>
            <a:schemeClr val="accent1">
              <a:lumMod val="75000"/>
            </a:schemeClr>
          </a:solidFill>
        </p:spPr>
        <p:txBody>
          <a:bodyPr vert="horz" wrap="square" lIns="91440" tIns="45720" rIns="91440" bIns="45720" rtlCol="0">
            <a:spAutoFit/>
          </a:bodyPr>
          <a:lstStyle/>
          <a:p>
            <a:r>
              <a:rPr lang="en-US" dirty="0">
                <a:solidFill>
                  <a:schemeClr val="bg1"/>
                </a:solidFill>
                <a:latin typeface="Century Gothic"/>
                <a:cs typeface="Century Gothic"/>
              </a:rPr>
              <a:t>Relations bind entities to </a:t>
            </a:r>
            <a:r>
              <a:rPr lang="en-US" dirty="0" smtClean="0">
                <a:solidFill>
                  <a:schemeClr val="bg1"/>
                </a:solidFill>
                <a:latin typeface="Century Gothic"/>
                <a:cs typeface="Century Gothic"/>
              </a:rPr>
              <a:t>orbits using policies</a:t>
            </a:r>
            <a:endParaRPr lang="en-US" dirty="0">
              <a:solidFill>
                <a:schemeClr val="bg1"/>
              </a:solidFill>
              <a:latin typeface="Century Gothic"/>
              <a:cs typeface="Century Gothic"/>
            </a:endParaRPr>
          </a:p>
        </p:txBody>
      </p:sp>
      <p:sp>
        <p:nvSpPr>
          <p:cNvPr id="17"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dirty="0">
                <a:solidFill>
                  <a:schemeClr val="bg1"/>
                </a:solidFill>
              </a:rPr>
              <a:t>Relations</a:t>
            </a:r>
          </a:p>
        </p:txBody>
      </p:sp>
      <p:sp>
        <p:nvSpPr>
          <p:cNvPr id="30" name="Rectangle 29"/>
          <p:cNvSpPr/>
          <p:nvPr/>
        </p:nvSpPr>
        <p:spPr>
          <a:xfrm>
            <a:off x="411381" y="1312244"/>
            <a:ext cx="3954929" cy="2062103"/>
          </a:xfrm>
          <a:prstGeom prst="rect">
            <a:avLst/>
          </a:prstGeom>
          <a:ln w="3175" cmpd="sng">
            <a:noFill/>
          </a:ln>
        </p:spPr>
        <p:style>
          <a:lnRef idx="2">
            <a:schemeClr val="dk1"/>
          </a:lnRef>
          <a:fillRef idx="1">
            <a:schemeClr val="lt1"/>
          </a:fillRef>
          <a:effectRef idx="0">
            <a:schemeClr val="dk1"/>
          </a:effectRef>
          <a:fontRef idx="minor">
            <a:schemeClr val="dk1"/>
          </a:fontRef>
        </p:style>
        <p:txBody>
          <a:bodyPr wrap="square">
            <a:spAutoFit/>
          </a:bodyPr>
          <a:lstStyle/>
          <a:p>
            <a:r>
              <a:rPr lang="en-US" sz="1600" dirty="0" smtClean="0">
                <a:latin typeface="Century Gothic"/>
                <a:cs typeface="Century Gothic"/>
              </a:rPr>
              <a:t>Given:</a:t>
            </a:r>
          </a:p>
          <a:p>
            <a:r>
              <a:rPr lang="en-US" sz="1600" dirty="0" smtClean="0">
                <a:latin typeface="Century Gothic"/>
                <a:cs typeface="Century Gothic"/>
              </a:rPr>
              <a:t>Alice is a brain surgeon</a:t>
            </a:r>
          </a:p>
          <a:p>
            <a:r>
              <a:rPr lang="en-US" sz="1600" dirty="0" smtClean="0">
                <a:latin typeface="Century Gothic"/>
                <a:cs typeface="Century Gothic"/>
              </a:rPr>
              <a:t>Context: brain surgery</a:t>
            </a:r>
          </a:p>
          <a:p>
            <a:r>
              <a:rPr lang="en-US" sz="1600" dirty="0" smtClean="0">
                <a:latin typeface="Century Gothic"/>
                <a:cs typeface="Century Gothic"/>
              </a:rPr>
              <a:t>Bob’s policy on brain surgery</a:t>
            </a:r>
          </a:p>
          <a:p>
            <a:endParaRPr lang="en-US" sz="1600" dirty="0">
              <a:latin typeface="Century Gothic"/>
              <a:cs typeface="Century Gothic"/>
            </a:endParaRPr>
          </a:p>
          <a:p>
            <a:r>
              <a:rPr lang="en-US" sz="1600" dirty="0" smtClean="0">
                <a:latin typeface="Century Gothic"/>
                <a:cs typeface="Century Gothic"/>
              </a:rPr>
              <a:t>Bob places Alice in orbit </a:t>
            </a:r>
            <a:r>
              <a:rPr lang="en-US" sz="1600" b="1" dirty="0" smtClean="0">
                <a:latin typeface="Century Gothic"/>
                <a:cs typeface="Century Gothic"/>
              </a:rPr>
              <a:t>0.9</a:t>
            </a:r>
            <a:r>
              <a:rPr lang="en-US" sz="1600" dirty="0" smtClean="0">
                <a:latin typeface="Century Gothic"/>
                <a:cs typeface="Century Gothic"/>
              </a:rPr>
              <a:t> in his</a:t>
            </a:r>
          </a:p>
          <a:p>
            <a:r>
              <a:rPr lang="en-US" sz="1600" dirty="0" smtClean="0">
                <a:latin typeface="Century Gothic"/>
                <a:cs typeface="Century Gothic"/>
              </a:rPr>
              <a:t>solar system in the brain surgery context</a:t>
            </a:r>
            <a:endParaRPr lang="en-US" sz="1600" dirty="0">
              <a:latin typeface="Century Gothic"/>
              <a:cs typeface="Century Gothic"/>
            </a:endParaRPr>
          </a:p>
        </p:txBody>
      </p:sp>
      <p:sp>
        <p:nvSpPr>
          <p:cNvPr id="31" name="Rectangle 30"/>
          <p:cNvSpPr/>
          <p:nvPr/>
        </p:nvSpPr>
        <p:spPr>
          <a:xfrm>
            <a:off x="4777691" y="1312244"/>
            <a:ext cx="3954929" cy="1815882"/>
          </a:xfrm>
          <a:prstGeom prst="rect">
            <a:avLst/>
          </a:prstGeom>
          <a:ln w="3175" cmpd="sng">
            <a:noFill/>
          </a:ln>
        </p:spPr>
        <p:style>
          <a:lnRef idx="2">
            <a:schemeClr val="dk1"/>
          </a:lnRef>
          <a:fillRef idx="1">
            <a:schemeClr val="lt1"/>
          </a:fillRef>
          <a:effectRef idx="0">
            <a:schemeClr val="dk1"/>
          </a:effectRef>
          <a:fontRef idx="minor">
            <a:schemeClr val="dk1"/>
          </a:fontRef>
        </p:style>
        <p:txBody>
          <a:bodyPr wrap="none">
            <a:spAutoFit/>
          </a:bodyPr>
          <a:lstStyle/>
          <a:p>
            <a:r>
              <a:rPr lang="en-US" sz="1600" dirty="0" smtClean="0">
                <a:latin typeface="Century Gothic"/>
                <a:cs typeface="Century Gothic"/>
              </a:rPr>
              <a:t>Given:</a:t>
            </a:r>
          </a:p>
          <a:p>
            <a:r>
              <a:rPr lang="en-US" sz="1600" dirty="0" smtClean="0">
                <a:latin typeface="Century Gothic"/>
                <a:cs typeface="Century Gothic"/>
              </a:rPr>
              <a:t>Alice is a brain surgeon</a:t>
            </a:r>
          </a:p>
          <a:p>
            <a:r>
              <a:rPr lang="en-US" sz="1600" dirty="0" smtClean="0">
                <a:latin typeface="Century Gothic"/>
                <a:cs typeface="Century Gothic"/>
              </a:rPr>
              <a:t>Context: auto repair</a:t>
            </a:r>
          </a:p>
          <a:p>
            <a:r>
              <a:rPr lang="en-US" sz="1600" dirty="0" smtClean="0">
                <a:latin typeface="Century Gothic"/>
                <a:cs typeface="Century Gothic"/>
              </a:rPr>
              <a:t>Bob’s policy on auto repair</a:t>
            </a:r>
          </a:p>
          <a:p>
            <a:endParaRPr lang="en-US" sz="1600" dirty="0">
              <a:latin typeface="Century Gothic"/>
              <a:cs typeface="Century Gothic"/>
            </a:endParaRPr>
          </a:p>
          <a:p>
            <a:r>
              <a:rPr lang="en-US" sz="1600" dirty="0" smtClean="0">
                <a:latin typeface="Century Gothic"/>
                <a:cs typeface="Century Gothic"/>
              </a:rPr>
              <a:t>Bob places Alice in orbit </a:t>
            </a:r>
            <a:r>
              <a:rPr lang="en-US" sz="1600" b="1" dirty="0" smtClean="0">
                <a:latin typeface="Century Gothic"/>
                <a:cs typeface="Century Gothic"/>
              </a:rPr>
              <a:t>0.2</a:t>
            </a:r>
            <a:r>
              <a:rPr lang="en-US" sz="1600" dirty="0" smtClean="0">
                <a:latin typeface="Century Gothic"/>
                <a:cs typeface="Century Gothic"/>
              </a:rPr>
              <a:t> in his</a:t>
            </a:r>
          </a:p>
          <a:p>
            <a:r>
              <a:rPr lang="en-US" sz="1600" dirty="0" smtClean="0">
                <a:latin typeface="Century Gothic"/>
                <a:cs typeface="Century Gothic"/>
              </a:rPr>
              <a:t>solar system in the auto repair context</a:t>
            </a:r>
            <a:endParaRPr lang="en-US" sz="1600" dirty="0">
              <a:latin typeface="Century Gothic"/>
              <a:cs typeface="Century Gothic"/>
            </a:endParaRPr>
          </a:p>
        </p:txBody>
      </p:sp>
      <p:sp>
        <p:nvSpPr>
          <p:cNvPr id="32" name="Slide Number Placeholder 31"/>
          <p:cNvSpPr>
            <a:spLocks noGrp="1"/>
          </p:cNvSpPr>
          <p:nvPr>
            <p:ph type="sldNum" sz="quarter" idx="12"/>
          </p:nvPr>
        </p:nvSpPr>
        <p:spPr/>
        <p:txBody>
          <a:bodyPr/>
          <a:lstStyle/>
          <a:p>
            <a:fld id="{A7E347E3-C33F-6F47-AC47-1BCADEE5EFCC}" type="slidenum">
              <a:rPr lang="en-US" smtClean="0"/>
              <a:t>85</a:t>
            </a:fld>
            <a:endParaRPr lang="en-US" dirty="0"/>
          </a:p>
        </p:txBody>
      </p:sp>
      <p:pic>
        <p:nvPicPr>
          <p:cNvPr id="3" name="Picture 2"/>
          <p:cNvPicPr>
            <a:picLocks noChangeAspect="1"/>
          </p:cNvPicPr>
          <p:nvPr/>
        </p:nvPicPr>
        <p:blipFill>
          <a:blip r:embed="rId3"/>
          <a:stretch>
            <a:fillRect/>
          </a:stretch>
        </p:blipFill>
        <p:spPr>
          <a:xfrm>
            <a:off x="914400" y="4981713"/>
            <a:ext cx="7315200" cy="452487"/>
          </a:xfrm>
          <a:prstGeom prst="rect">
            <a:avLst/>
          </a:prstGeom>
        </p:spPr>
      </p:pic>
    </p:spTree>
    <p:extLst>
      <p:ext uri="{BB962C8B-B14F-4D97-AF65-F5344CB8AC3E}">
        <p14:creationId xmlns:p14="http://schemas.microsoft.com/office/powerpoint/2010/main" val="1469691238"/>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Direct Relations</a:t>
            </a:r>
          </a:p>
        </p:txBody>
      </p:sp>
      <p:sp>
        <p:nvSpPr>
          <p:cNvPr id="9" name="Text Placeholder 8"/>
          <p:cNvSpPr>
            <a:spLocks noGrp="1"/>
          </p:cNvSpPr>
          <p:nvPr>
            <p:ph type="body" sz="quarter" idx="14"/>
          </p:nvPr>
        </p:nvSpPr>
        <p:spPr>
          <a:xfrm>
            <a:off x="0" y="5953137"/>
            <a:ext cx="9144000" cy="904863"/>
          </a:xfrm>
          <a:solidFill>
            <a:schemeClr val="accent1">
              <a:lumMod val="75000"/>
            </a:schemeClr>
          </a:solidFill>
        </p:spPr>
        <p:txBody>
          <a:bodyPr vert="horz" lIns="91440" tIns="45720" rIns="91440" bIns="45720" rtlCol="0">
            <a:spAutoFit/>
          </a:bodyPr>
          <a:lstStyle/>
          <a:p>
            <a:r>
              <a:rPr lang="en-US" sz="2400" dirty="0" smtClean="0">
                <a:solidFill>
                  <a:schemeClr val="bg1"/>
                </a:solidFill>
                <a:latin typeface="Century Gothic"/>
                <a:cs typeface="Century Gothic"/>
              </a:rPr>
              <a:t>Based on what one entity knows directly about another</a:t>
            </a:r>
          </a:p>
          <a:p>
            <a:r>
              <a:rPr lang="en-US" sz="2400" dirty="0" smtClean="0">
                <a:solidFill>
                  <a:schemeClr val="bg1"/>
                </a:solidFill>
                <a:latin typeface="Century Gothic"/>
                <a:cs typeface="Century Gothic"/>
              </a:rPr>
              <a:t>Unidirectional</a:t>
            </a:r>
          </a:p>
        </p:txBody>
      </p:sp>
      <p:sp>
        <p:nvSpPr>
          <p:cNvPr id="11" name="Oval 32"/>
          <p:cNvSpPr>
            <a:spLocks noChangeArrowheads="1"/>
          </p:cNvSpPr>
          <p:nvPr/>
        </p:nvSpPr>
        <p:spPr bwMode="auto">
          <a:xfrm>
            <a:off x="4589076" y="3564740"/>
            <a:ext cx="373377" cy="290098"/>
          </a:xfrm>
          <a:prstGeom prst="ellipse">
            <a:avLst/>
          </a:prstGeom>
          <a:solidFill>
            <a:schemeClr val="bg1"/>
          </a:solidFill>
          <a:ln w="9525">
            <a:noFill/>
            <a:round/>
            <a:headEnd/>
            <a:tailEnd/>
          </a:ln>
        </p:spPr>
        <p:txBody>
          <a:bodyPr anchor="ctr">
            <a:prstTxWarp prst="textNoShape">
              <a:avLst/>
            </a:prstTxWarp>
          </a:bodyPr>
          <a:lstStyle/>
          <a:p>
            <a:pPr algn="ctr"/>
            <a:endParaRPr lang="en-US" sz="900" dirty="0">
              <a:solidFill>
                <a:srgbClr val="FFFFFF"/>
              </a:solidFill>
              <a:latin typeface="Century Gothic" charset="0"/>
              <a:ea typeface="Century Gothic" charset="0"/>
              <a:cs typeface="Century Gothic" charset="0"/>
            </a:endParaRPr>
          </a:p>
        </p:txBody>
      </p:sp>
      <p:grpSp>
        <p:nvGrpSpPr>
          <p:cNvPr id="24" name="Group 23"/>
          <p:cNvGrpSpPr/>
          <p:nvPr/>
        </p:nvGrpSpPr>
        <p:grpSpPr>
          <a:xfrm>
            <a:off x="885413" y="1788274"/>
            <a:ext cx="1364670" cy="3281453"/>
            <a:chOff x="1126678" y="709692"/>
            <a:chExt cx="1364670" cy="3281453"/>
          </a:xfrm>
        </p:grpSpPr>
        <p:sp>
          <p:nvSpPr>
            <p:cNvPr id="12" name="Oval 11"/>
            <p:cNvSpPr/>
            <p:nvPr/>
          </p:nvSpPr>
          <p:spPr bwMode="auto">
            <a:xfrm>
              <a:off x="1126678" y="709692"/>
              <a:ext cx="1364670" cy="1365248"/>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a:solidFill>
                    <a:srgbClr val="FFFFFF"/>
                  </a:solidFill>
                  <a:latin typeface="Century Gothic"/>
                  <a:cs typeface="Century Gothic"/>
                </a:rPr>
                <a:t>Alice</a:t>
              </a:r>
            </a:p>
          </p:txBody>
        </p:sp>
        <p:sp>
          <p:nvSpPr>
            <p:cNvPr id="13" name="Oval 12"/>
            <p:cNvSpPr/>
            <p:nvPr/>
          </p:nvSpPr>
          <p:spPr bwMode="auto">
            <a:xfrm>
              <a:off x="1126678" y="2625897"/>
              <a:ext cx="1364670" cy="1365248"/>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a:solidFill>
                    <a:srgbClr val="FFFFFF"/>
                  </a:solidFill>
                  <a:latin typeface="Century Gothic"/>
                  <a:cs typeface="Century Gothic"/>
                </a:rPr>
                <a:t>Bob</a:t>
              </a:r>
            </a:p>
          </p:txBody>
        </p:sp>
        <p:cxnSp>
          <p:nvCxnSpPr>
            <p:cNvPr id="16" name="Straight Arrow Connector 15"/>
            <p:cNvCxnSpPr>
              <a:stCxn id="12" idx="4"/>
              <a:endCxn id="13" idx="0"/>
            </p:cNvCxnSpPr>
            <p:nvPr/>
          </p:nvCxnSpPr>
          <p:spPr bwMode="auto">
            <a:xfrm>
              <a:off x="1809013" y="2074940"/>
              <a:ext cx="0" cy="550957"/>
            </a:xfrm>
            <a:prstGeom prst="straightConnector1">
              <a:avLst/>
            </a:prstGeom>
            <a:ln w="5715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pic>
        <p:nvPicPr>
          <p:cNvPr id="29" name="Picture 28"/>
          <p:cNvPicPr>
            <a:picLocks noChangeAspect="1"/>
          </p:cNvPicPr>
          <p:nvPr/>
        </p:nvPicPr>
        <p:blipFill>
          <a:blip r:embed="rId3"/>
          <a:stretch>
            <a:fillRect/>
          </a:stretch>
        </p:blipFill>
        <p:spPr>
          <a:xfrm>
            <a:off x="3278627" y="4589172"/>
            <a:ext cx="5486400" cy="530943"/>
          </a:xfrm>
          <a:prstGeom prst="rect">
            <a:avLst/>
          </a:prstGeom>
        </p:spPr>
      </p:pic>
      <p:sp>
        <p:nvSpPr>
          <p:cNvPr id="18"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86</a:t>
            </a:fld>
            <a:endParaRPr lang="en-US" dirty="0"/>
          </a:p>
        </p:txBody>
      </p:sp>
      <p:sp>
        <p:nvSpPr>
          <p:cNvPr id="15" name="TextBox 14"/>
          <p:cNvSpPr txBox="1"/>
          <p:nvPr/>
        </p:nvSpPr>
        <p:spPr>
          <a:xfrm>
            <a:off x="3278627" y="1501266"/>
            <a:ext cx="4378122" cy="2769989"/>
          </a:xfrm>
          <a:prstGeom prst="rect">
            <a:avLst/>
          </a:prstGeom>
          <a:noFill/>
        </p:spPr>
        <p:txBody>
          <a:bodyPr wrap="none" rtlCol="0">
            <a:spAutoFit/>
          </a:bodyPr>
          <a:lstStyle/>
          <a:p>
            <a:r>
              <a:rPr lang="en-US" dirty="0" smtClean="0">
                <a:latin typeface="Century Gothic"/>
                <a:cs typeface="Century Gothic"/>
              </a:rPr>
              <a:t>Given: 	</a:t>
            </a:r>
          </a:p>
          <a:p>
            <a:r>
              <a:rPr lang="en-US" dirty="0" smtClean="0">
                <a:latin typeface="Century Gothic"/>
                <a:cs typeface="Century Gothic"/>
              </a:rPr>
              <a:t>	</a:t>
            </a:r>
          </a:p>
          <a:p>
            <a:r>
              <a:rPr lang="en-US" dirty="0">
                <a:latin typeface="Century Gothic"/>
                <a:cs typeface="Century Gothic"/>
              </a:rPr>
              <a:t>	</a:t>
            </a:r>
            <a:r>
              <a:rPr lang="en-US" dirty="0" smtClean="0">
                <a:latin typeface="Century Gothic"/>
                <a:cs typeface="Century Gothic"/>
              </a:rPr>
              <a:t>E</a:t>
            </a:r>
            <a:r>
              <a:rPr lang="en-US" baseline="-25000" dirty="0" smtClean="0">
                <a:latin typeface="Century Gothic"/>
                <a:cs typeface="Century Gothic"/>
              </a:rPr>
              <a:t>R</a:t>
            </a:r>
            <a:r>
              <a:rPr lang="en-US" dirty="0" smtClean="0">
                <a:latin typeface="Century Gothic"/>
                <a:cs typeface="Century Gothic"/>
              </a:rPr>
              <a:t> and E</a:t>
            </a:r>
            <a:r>
              <a:rPr lang="en-US" baseline="-25000" dirty="0" smtClean="0">
                <a:latin typeface="Century Gothic"/>
                <a:cs typeface="Century Gothic"/>
              </a:rPr>
              <a:t>S</a:t>
            </a:r>
            <a:r>
              <a:rPr lang="en-US" dirty="0" smtClean="0">
                <a:latin typeface="Century Gothic"/>
                <a:cs typeface="Century Gothic"/>
              </a:rPr>
              <a:t> are two entities</a:t>
            </a:r>
          </a:p>
          <a:p>
            <a:r>
              <a:rPr lang="en-US" dirty="0" smtClean="0">
                <a:latin typeface="Century Gothic"/>
                <a:cs typeface="Century Gothic"/>
              </a:rPr>
              <a:t>	</a:t>
            </a:r>
          </a:p>
          <a:p>
            <a:r>
              <a:rPr lang="en-US" dirty="0">
                <a:latin typeface="Century Gothic"/>
                <a:cs typeface="Century Gothic"/>
              </a:rPr>
              <a:t>	</a:t>
            </a:r>
            <a:r>
              <a:rPr lang="en-US" dirty="0" smtClean="0">
                <a:latin typeface="Century Gothic"/>
                <a:cs typeface="Century Gothic"/>
              </a:rPr>
              <a:t>S</a:t>
            </a:r>
            <a:r>
              <a:rPr lang="en-US" baseline="-25000" dirty="0" smtClean="0">
                <a:latin typeface="Century Gothic"/>
                <a:cs typeface="Century Gothic"/>
              </a:rPr>
              <a:t>R</a:t>
            </a:r>
            <a:r>
              <a:rPr lang="en-US" dirty="0" smtClean="0">
                <a:latin typeface="Century Gothic"/>
                <a:cs typeface="Century Gothic"/>
              </a:rPr>
              <a:t> is the solar system of E</a:t>
            </a:r>
            <a:r>
              <a:rPr lang="en-US" baseline="-25000" dirty="0" smtClean="0">
                <a:latin typeface="Century Gothic"/>
                <a:cs typeface="Century Gothic"/>
              </a:rPr>
              <a:t>R</a:t>
            </a:r>
          </a:p>
          <a:p>
            <a:r>
              <a:rPr lang="en-US" baseline="-25000" dirty="0">
                <a:latin typeface="Century Gothic"/>
                <a:cs typeface="Century Gothic"/>
              </a:rPr>
              <a:t>	</a:t>
            </a:r>
            <a:endParaRPr lang="en-US" baseline="-25000" dirty="0" smtClean="0">
              <a:latin typeface="Century Gothic"/>
              <a:cs typeface="Century Gothic"/>
            </a:endParaRPr>
          </a:p>
          <a:p>
            <a:r>
              <a:rPr lang="en-US" baseline="-25000" dirty="0">
                <a:latin typeface="Century Gothic"/>
                <a:cs typeface="Century Gothic"/>
              </a:rPr>
              <a:t>	</a:t>
            </a:r>
            <a:r>
              <a:rPr lang="en-US" dirty="0">
                <a:latin typeface="Century Gothic"/>
                <a:cs typeface="Century Gothic"/>
              </a:rPr>
              <a:t>E</a:t>
            </a:r>
            <a:r>
              <a:rPr lang="en-US" baseline="-25000" dirty="0">
                <a:latin typeface="Century Gothic"/>
                <a:cs typeface="Century Gothic"/>
              </a:rPr>
              <a:t>R</a:t>
            </a:r>
            <a:r>
              <a:rPr lang="en-US" dirty="0">
                <a:latin typeface="Century Gothic"/>
                <a:cs typeface="Century Gothic"/>
              </a:rPr>
              <a:t> </a:t>
            </a:r>
            <a:r>
              <a:rPr lang="en-US" dirty="0" smtClean="0">
                <a:latin typeface="Century Gothic"/>
                <a:cs typeface="Century Gothic"/>
              </a:rPr>
              <a:t>has a direct relationship with E</a:t>
            </a:r>
            <a:r>
              <a:rPr lang="en-US" baseline="-25000" dirty="0" smtClean="0">
                <a:latin typeface="Century Gothic"/>
                <a:cs typeface="Century Gothic"/>
              </a:rPr>
              <a:t>S</a:t>
            </a:r>
            <a:endParaRPr lang="en-US" dirty="0" smtClean="0">
              <a:latin typeface="Century Gothic"/>
              <a:cs typeface="Century Gothic"/>
            </a:endParaRPr>
          </a:p>
          <a:p>
            <a:endParaRPr lang="en-US" dirty="0">
              <a:latin typeface="Century Gothic"/>
              <a:cs typeface="Century Gothic"/>
            </a:endParaRPr>
          </a:p>
          <a:p>
            <a:r>
              <a:rPr lang="en-US" dirty="0" smtClean="0">
                <a:latin typeface="Century Gothic"/>
                <a:cs typeface="Century Gothic"/>
              </a:rPr>
              <a:t>	O</a:t>
            </a:r>
            <a:r>
              <a:rPr lang="en-US" baseline="-25000" dirty="0" smtClean="0">
                <a:latin typeface="Century Gothic"/>
                <a:cs typeface="Century Gothic"/>
              </a:rPr>
              <a:t>i</a:t>
            </a:r>
            <a:r>
              <a:rPr lang="en-US" dirty="0" smtClean="0">
                <a:latin typeface="Century Gothic"/>
                <a:cs typeface="Century Gothic"/>
              </a:rPr>
              <a:t> is in an orbit of S</a:t>
            </a:r>
            <a:r>
              <a:rPr lang="en-US" baseline="-25000" dirty="0" smtClean="0">
                <a:latin typeface="Century Gothic"/>
                <a:cs typeface="Century Gothic"/>
              </a:rPr>
              <a:t>R</a:t>
            </a:r>
            <a:endParaRPr lang="en-US" dirty="0">
              <a:latin typeface="Century Gothic"/>
              <a:cs typeface="Century Gothic"/>
            </a:endParaRPr>
          </a:p>
          <a:p>
            <a:endParaRPr lang="en-US" dirty="0" smtClean="0">
              <a:latin typeface="Century Gothic"/>
              <a:cs typeface="Century Gothic"/>
            </a:endParaRPr>
          </a:p>
        </p:txBody>
      </p:sp>
      <p:sp>
        <p:nvSpPr>
          <p:cNvPr id="3" name="Slide Number Placeholder 2"/>
          <p:cNvSpPr>
            <a:spLocks noGrp="1"/>
          </p:cNvSpPr>
          <p:nvPr>
            <p:ph type="sldNum" sz="quarter" idx="12"/>
          </p:nvPr>
        </p:nvSpPr>
        <p:spPr/>
        <p:txBody>
          <a:bodyPr/>
          <a:lstStyle/>
          <a:p>
            <a:fld id="{A7E347E3-C33F-6F47-AC47-1BCADEE5EFCC}" type="slidenum">
              <a:rPr lang="en-US" smtClean="0"/>
              <a:t>86</a:t>
            </a:fld>
            <a:endParaRPr lang="en-US" dirty="0"/>
          </a:p>
        </p:txBody>
      </p:sp>
    </p:spTree>
    <p:extLst>
      <p:ext uri="{BB962C8B-B14F-4D97-AF65-F5344CB8AC3E}">
        <p14:creationId xmlns:p14="http://schemas.microsoft.com/office/powerpoint/2010/main" val="680661266"/>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Indirect Relations</a:t>
            </a:r>
          </a:p>
        </p:txBody>
      </p:sp>
      <p:sp>
        <p:nvSpPr>
          <p:cNvPr id="9" name="Text Placeholder 8"/>
          <p:cNvSpPr>
            <a:spLocks noGrp="1"/>
          </p:cNvSpPr>
          <p:nvPr>
            <p:ph type="body" sz="quarter" idx="14"/>
          </p:nvPr>
        </p:nvSpPr>
        <p:spPr>
          <a:xfrm>
            <a:off x="0" y="6027003"/>
            <a:ext cx="9144000" cy="830997"/>
          </a:xfrm>
          <a:solidFill>
            <a:schemeClr val="accent1">
              <a:lumMod val="75000"/>
            </a:schemeClr>
          </a:solidFill>
        </p:spPr>
        <p:txBody>
          <a:bodyPr vert="horz" lIns="91440" tIns="45720" rIns="91440" bIns="45720" rtlCol="0">
            <a:spAutoFit/>
          </a:bodyPr>
          <a:lstStyle/>
          <a:p>
            <a:r>
              <a:rPr lang="en-US" sz="2400" dirty="0">
                <a:solidFill>
                  <a:schemeClr val="bg1"/>
                </a:solidFill>
                <a:latin typeface="Century Gothic"/>
                <a:cs typeface="Century Gothic"/>
              </a:rPr>
              <a:t>Based on what one entity knows about another entity through intermediate parties in a given </a:t>
            </a:r>
            <a:r>
              <a:rPr lang="en-US" sz="2400" dirty="0" smtClean="0">
                <a:solidFill>
                  <a:schemeClr val="bg1"/>
                </a:solidFill>
                <a:latin typeface="Century Gothic"/>
                <a:cs typeface="Century Gothic"/>
              </a:rPr>
              <a:t>context</a:t>
            </a:r>
            <a:endParaRPr lang="en-US" sz="2400" dirty="0">
              <a:solidFill>
                <a:schemeClr val="bg1"/>
              </a:solidFill>
              <a:latin typeface="Century Gothic"/>
              <a:cs typeface="Century Gothic"/>
            </a:endParaRPr>
          </a:p>
        </p:txBody>
      </p:sp>
      <p:grpSp>
        <p:nvGrpSpPr>
          <p:cNvPr id="6" name="Group 5"/>
          <p:cNvGrpSpPr/>
          <p:nvPr/>
        </p:nvGrpSpPr>
        <p:grpSpPr>
          <a:xfrm>
            <a:off x="885413" y="627522"/>
            <a:ext cx="1364670" cy="5197034"/>
            <a:chOff x="1126678" y="709692"/>
            <a:chExt cx="1364670" cy="5197034"/>
          </a:xfrm>
        </p:grpSpPr>
        <p:sp>
          <p:nvSpPr>
            <p:cNvPr id="7" name="Oval 6"/>
            <p:cNvSpPr/>
            <p:nvPr/>
          </p:nvSpPr>
          <p:spPr bwMode="auto">
            <a:xfrm>
              <a:off x="1126678" y="709692"/>
              <a:ext cx="1364670" cy="1365248"/>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a:solidFill>
                    <a:srgbClr val="FFFFFF"/>
                  </a:solidFill>
                  <a:latin typeface="Century Gothic"/>
                  <a:cs typeface="Century Gothic"/>
                </a:rPr>
                <a:t>Alice</a:t>
              </a:r>
            </a:p>
          </p:txBody>
        </p:sp>
        <p:sp>
          <p:nvSpPr>
            <p:cNvPr id="10" name="Oval 9"/>
            <p:cNvSpPr/>
            <p:nvPr/>
          </p:nvSpPr>
          <p:spPr bwMode="auto">
            <a:xfrm>
              <a:off x="1126678" y="2625897"/>
              <a:ext cx="1364670" cy="1365248"/>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a:solidFill>
                    <a:srgbClr val="FFFFFF"/>
                  </a:solidFill>
                  <a:latin typeface="Century Gothic"/>
                  <a:cs typeface="Century Gothic"/>
                </a:rPr>
                <a:t>Bob</a:t>
              </a:r>
            </a:p>
          </p:txBody>
        </p:sp>
        <p:sp>
          <p:nvSpPr>
            <p:cNvPr id="11" name="Oval 10"/>
            <p:cNvSpPr/>
            <p:nvPr/>
          </p:nvSpPr>
          <p:spPr bwMode="auto">
            <a:xfrm>
              <a:off x="1126702" y="4542103"/>
              <a:ext cx="1364623" cy="1364623"/>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2000" dirty="0">
                  <a:solidFill>
                    <a:srgbClr val="FFFFFF"/>
                  </a:solidFill>
                  <a:latin typeface="Century Gothic"/>
                  <a:cs typeface="Century Gothic"/>
                </a:rPr>
                <a:t>Dave</a:t>
              </a:r>
            </a:p>
          </p:txBody>
        </p:sp>
        <p:cxnSp>
          <p:nvCxnSpPr>
            <p:cNvPr id="12" name="Straight Arrow Connector 11"/>
            <p:cNvCxnSpPr>
              <a:stCxn id="7" idx="4"/>
              <a:endCxn id="10" idx="0"/>
            </p:cNvCxnSpPr>
            <p:nvPr/>
          </p:nvCxnSpPr>
          <p:spPr bwMode="auto">
            <a:xfrm>
              <a:off x="1809013" y="2074940"/>
              <a:ext cx="0" cy="550957"/>
            </a:xfrm>
            <a:prstGeom prst="straightConnector1">
              <a:avLst/>
            </a:prstGeom>
            <a:ln w="5715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bwMode="auto">
            <a:xfrm>
              <a:off x="1820602" y="3991145"/>
              <a:ext cx="0" cy="550957"/>
            </a:xfrm>
            <a:prstGeom prst="straightConnector1">
              <a:avLst/>
            </a:prstGeom>
            <a:ln w="5715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15"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87</a:t>
            </a:fld>
            <a:endParaRPr lang="en-US" dirty="0"/>
          </a:p>
        </p:txBody>
      </p:sp>
      <p:grpSp>
        <p:nvGrpSpPr>
          <p:cNvPr id="17" name="Group 16"/>
          <p:cNvGrpSpPr/>
          <p:nvPr/>
        </p:nvGrpSpPr>
        <p:grpSpPr>
          <a:xfrm>
            <a:off x="3234765" y="1848526"/>
            <a:ext cx="5486400" cy="2478776"/>
            <a:chOff x="3234765" y="3127687"/>
            <a:chExt cx="5486400" cy="2478776"/>
          </a:xfrm>
        </p:grpSpPr>
        <p:pic>
          <p:nvPicPr>
            <p:cNvPr id="4" name="Picture 3"/>
            <p:cNvPicPr>
              <a:picLocks noChangeAspect="1"/>
            </p:cNvPicPr>
            <p:nvPr/>
          </p:nvPicPr>
          <p:blipFill>
            <a:blip r:embed="rId3"/>
            <a:stretch>
              <a:fillRect/>
            </a:stretch>
          </p:blipFill>
          <p:spPr>
            <a:xfrm>
              <a:off x="3234765" y="5083948"/>
              <a:ext cx="5486400" cy="522515"/>
            </a:xfrm>
            <a:prstGeom prst="rect">
              <a:avLst/>
            </a:prstGeom>
          </p:spPr>
        </p:pic>
        <p:sp>
          <p:nvSpPr>
            <p:cNvPr id="16" name="TextBox 15"/>
            <p:cNvSpPr txBox="1"/>
            <p:nvPr/>
          </p:nvSpPr>
          <p:spPr>
            <a:xfrm>
              <a:off x="3234765" y="3127687"/>
              <a:ext cx="4647426" cy="1754327"/>
            </a:xfrm>
            <a:prstGeom prst="rect">
              <a:avLst/>
            </a:prstGeom>
            <a:noFill/>
          </p:spPr>
          <p:txBody>
            <a:bodyPr wrap="none" rtlCol="0">
              <a:spAutoFit/>
            </a:bodyPr>
            <a:lstStyle/>
            <a:p>
              <a:r>
                <a:rPr lang="en-US" dirty="0" smtClean="0">
                  <a:latin typeface="Century Gothic"/>
                  <a:cs typeface="Century Gothic"/>
                </a:rPr>
                <a:t>Given: 	</a:t>
              </a:r>
            </a:p>
            <a:p>
              <a:r>
                <a:rPr lang="en-US" dirty="0" smtClean="0">
                  <a:latin typeface="Century Gothic"/>
                  <a:cs typeface="Century Gothic"/>
                </a:rPr>
                <a:t>	</a:t>
              </a:r>
            </a:p>
            <a:p>
              <a:r>
                <a:rPr lang="en-US" dirty="0">
                  <a:latin typeface="Century Gothic"/>
                  <a:cs typeface="Century Gothic"/>
                </a:rPr>
                <a:t>	</a:t>
              </a:r>
              <a:r>
                <a:rPr lang="en-US" dirty="0" smtClean="0">
                  <a:latin typeface="Century Gothic"/>
                  <a:cs typeface="Century Gothic"/>
                </a:rPr>
                <a:t>P</a:t>
              </a:r>
              <a:r>
                <a:rPr lang="en-US" baseline="-25000" dirty="0" smtClean="0">
                  <a:latin typeface="Century Gothic"/>
                  <a:cs typeface="Century Gothic"/>
                </a:rPr>
                <a:t>RS</a:t>
              </a:r>
              <a:r>
                <a:rPr lang="en-US" dirty="0" smtClean="0">
                  <a:latin typeface="Century Gothic"/>
                  <a:cs typeface="Century Gothic"/>
                </a:rPr>
                <a:t> is a path from E</a:t>
              </a:r>
              <a:r>
                <a:rPr lang="en-US" baseline="-25000" dirty="0" smtClean="0">
                  <a:latin typeface="Century Gothic"/>
                  <a:cs typeface="Century Gothic"/>
                </a:rPr>
                <a:t>R</a:t>
              </a:r>
              <a:r>
                <a:rPr lang="en-US" dirty="0" smtClean="0">
                  <a:latin typeface="Century Gothic"/>
                  <a:cs typeface="Century Gothic"/>
                </a:rPr>
                <a:t> to E</a:t>
              </a:r>
              <a:r>
                <a:rPr lang="en-US" baseline="-25000" dirty="0" smtClean="0">
                  <a:latin typeface="Century Gothic"/>
                  <a:cs typeface="Century Gothic"/>
                </a:rPr>
                <a:t>S</a:t>
              </a:r>
              <a:endParaRPr lang="en-US" dirty="0" smtClean="0">
                <a:latin typeface="Century Gothic"/>
                <a:cs typeface="Century Gothic"/>
              </a:endParaRPr>
            </a:p>
            <a:p>
              <a:r>
                <a:rPr lang="en-US" dirty="0" smtClean="0">
                  <a:latin typeface="Century Gothic"/>
                  <a:cs typeface="Century Gothic"/>
                </a:rPr>
                <a:t>	</a:t>
              </a:r>
            </a:p>
            <a:p>
              <a:r>
                <a:rPr lang="en-US" dirty="0">
                  <a:latin typeface="Century Gothic"/>
                  <a:cs typeface="Century Gothic"/>
                </a:rPr>
                <a:t>	</a:t>
              </a:r>
              <a:r>
                <a:rPr lang="en-US" dirty="0" smtClean="0">
                  <a:latin typeface="Century Gothic"/>
                  <a:cs typeface="Century Gothic"/>
                </a:rPr>
                <a:t>I</a:t>
              </a:r>
              <a:r>
                <a:rPr lang="en-US" baseline="-25000" dirty="0" smtClean="0">
                  <a:latin typeface="Century Gothic"/>
                  <a:cs typeface="Century Gothic"/>
                </a:rPr>
                <a:t>RS</a:t>
              </a:r>
              <a:r>
                <a:rPr lang="en-US" dirty="0" smtClean="0">
                  <a:latin typeface="Century Gothic"/>
                  <a:cs typeface="Century Gothic"/>
                </a:rPr>
                <a:t> is an indirect relation from E</a:t>
              </a:r>
              <a:r>
                <a:rPr lang="en-US" baseline="-25000" dirty="0" smtClean="0">
                  <a:latin typeface="Century Gothic"/>
                  <a:cs typeface="Century Gothic"/>
                </a:rPr>
                <a:t>R</a:t>
              </a:r>
              <a:r>
                <a:rPr lang="en-US" dirty="0" smtClean="0">
                  <a:latin typeface="Century Gothic"/>
                  <a:cs typeface="Century Gothic"/>
                </a:rPr>
                <a:t> to E</a:t>
              </a:r>
              <a:r>
                <a:rPr lang="en-US" baseline="-25000" dirty="0" smtClean="0">
                  <a:latin typeface="Century Gothic"/>
                  <a:cs typeface="Century Gothic"/>
                </a:rPr>
                <a:t>S</a:t>
              </a:r>
              <a:endParaRPr lang="en-US" dirty="0">
                <a:latin typeface="Century Gothic"/>
                <a:cs typeface="Century Gothic"/>
              </a:endParaRPr>
            </a:p>
            <a:p>
              <a:endParaRPr lang="en-US" dirty="0" smtClean="0">
                <a:latin typeface="Century Gothic"/>
                <a:cs typeface="Century Gothic"/>
              </a:endParaRPr>
            </a:p>
          </p:txBody>
        </p:sp>
      </p:grpSp>
      <p:sp>
        <p:nvSpPr>
          <p:cNvPr id="3" name="Slide Number Placeholder 2"/>
          <p:cNvSpPr>
            <a:spLocks noGrp="1"/>
          </p:cNvSpPr>
          <p:nvPr>
            <p:ph type="sldNum" sz="quarter" idx="12"/>
          </p:nvPr>
        </p:nvSpPr>
        <p:spPr/>
        <p:txBody>
          <a:bodyPr/>
          <a:lstStyle/>
          <a:p>
            <a:fld id="{A7E347E3-C33F-6F47-AC47-1BCADEE5EFCC}" type="slidenum">
              <a:rPr lang="en-US" smtClean="0"/>
              <a:t>87</a:t>
            </a:fld>
            <a:endParaRPr lang="en-US" dirty="0"/>
          </a:p>
        </p:txBody>
      </p:sp>
    </p:spTree>
    <p:extLst>
      <p:ext uri="{BB962C8B-B14F-4D97-AF65-F5344CB8AC3E}">
        <p14:creationId xmlns:p14="http://schemas.microsoft.com/office/powerpoint/2010/main" val="408373861"/>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Paths</a:t>
            </a:r>
          </a:p>
        </p:txBody>
      </p:sp>
      <p:sp>
        <p:nvSpPr>
          <p:cNvPr id="9" name="Text Placeholder 8"/>
          <p:cNvSpPr>
            <a:spLocks noGrp="1"/>
          </p:cNvSpPr>
          <p:nvPr>
            <p:ph type="body" sz="quarter" idx="14"/>
          </p:nvPr>
        </p:nvSpPr>
        <p:spPr>
          <a:xfrm>
            <a:off x="0" y="6334780"/>
            <a:ext cx="9144000" cy="523220"/>
          </a:xfrm>
          <a:solidFill>
            <a:schemeClr val="accent1">
              <a:lumMod val="75000"/>
            </a:schemeClr>
          </a:solidFill>
        </p:spPr>
        <p:txBody>
          <a:bodyPr vert="horz" lIns="91440" tIns="45720" rIns="91440" bIns="45720" rtlCol="0">
            <a:spAutoFit/>
          </a:bodyPr>
          <a:lstStyle/>
          <a:p>
            <a:r>
              <a:rPr lang="en-US" dirty="0" smtClean="0">
                <a:solidFill>
                  <a:schemeClr val="bg1"/>
                </a:solidFill>
                <a:latin typeface="Century Gothic"/>
                <a:cs typeface="Century Gothic"/>
              </a:rPr>
              <a:t>Represent </a:t>
            </a:r>
            <a:r>
              <a:rPr lang="en-US" dirty="0">
                <a:solidFill>
                  <a:schemeClr val="bg1"/>
                </a:solidFill>
                <a:latin typeface="Century Gothic"/>
                <a:cs typeface="Century Gothic"/>
              </a:rPr>
              <a:t>trust relations</a:t>
            </a:r>
          </a:p>
        </p:txBody>
      </p:sp>
      <p:grpSp>
        <p:nvGrpSpPr>
          <p:cNvPr id="46" name="Group 45"/>
          <p:cNvGrpSpPr/>
          <p:nvPr/>
        </p:nvGrpSpPr>
        <p:grpSpPr>
          <a:xfrm>
            <a:off x="522977" y="1172881"/>
            <a:ext cx="8098047" cy="2405207"/>
            <a:chOff x="522977" y="1172881"/>
            <a:chExt cx="8098047" cy="2405207"/>
          </a:xfrm>
        </p:grpSpPr>
        <p:grpSp>
          <p:nvGrpSpPr>
            <p:cNvPr id="22" name="Group 21"/>
            <p:cNvGrpSpPr/>
            <p:nvPr/>
          </p:nvGrpSpPr>
          <p:grpSpPr>
            <a:xfrm>
              <a:off x="522977" y="1172881"/>
              <a:ext cx="2476223" cy="2405207"/>
              <a:chOff x="301578" y="1172881"/>
              <a:chExt cx="2476223" cy="2405207"/>
            </a:xfrm>
          </p:grpSpPr>
          <p:sp>
            <p:nvSpPr>
              <p:cNvPr id="6" name="Donut 5"/>
              <p:cNvSpPr/>
              <p:nvPr/>
            </p:nvSpPr>
            <p:spPr bwMode="auto">
              <a:xfrm>
                <a:off x="372594" y="1172881"/>
                <a:ext cx="2405207" cy="2405207"/>
              </a:xfrm>
              <a:prstGeom prst="donut">
                <a:avLst>
                  <a:gd name="adj" fmla="val 5272"/>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7" name="Donut 6"/>
              <p:cNvSpPr/>
              <p:nvPr/>
            </p:nvSpPr>
            <p:spPr bwMode="auto">
              <a:xfrm>
                <a:off x="688263" y="1488550"/>
                <a:ext cx="1773869" cy="1773869"/>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tx1"/>
                  </a:solidFill>
                </a:endParaRPr>
              </a:p>
            </p:txBody>
          </p:sp>
          <p:sp>
            <p:nvSpPr>
              <p:cNvPr id="10" name="Oval 9"/>
              <p:cNvSpPr/>
              <p:nvPr/>
            </p:nvSpPr>
            <p:spPr bwMode="auto">
              <a:xfrm>
                <a:off x="2263362" y="2240328"/>
                <a:ext cx="270315" cy="270314"/>
              </a:xfrm>
              <a:prstGeom prst="ellipse">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en-US" dirty="0">
                  <a:solidFill>
                    <a:srgbClr val="000000"/>
                  </a:solidFill>
                </a:endParaRPr>
              </a:p>
            </p:txBody>
          </p:sp>
          <p:sp>
            <p:nvSpPr>
              <p:cNvPr id="11" name="Oval 10"/>
              <p:cNvSpPr/>
              <p:nvPr/>
            </p:nvSpPr>
            <p:spPr bwMode="auto">
              <a:xfrm>
                <a:off x="301578" y="2191903"/>
                <a:ext cx="270315" cy="270315"/>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12" name="Oval 11"/>
              <p:cNvSpPr/>
              <p:nvPr/>
            </p:nvSpPr>
            <p:spPr bwMode="auto">
              <a:xfrm>
                <a:off x="1196820" y="2032570"/>
                <a:ext cx="685738" cy="685829"/>
              </a:xfrm>
              <a:prstGeom prst="ellipse">
                <a:avLst/>
              </a:prstGeom>
              <a:gradFill flip="none" rotWithShape="1">
                <a:gsLst>
                  <a:gs pos="0">
                    <a:srgbClr val="484800"/>
                  </a:gs>
                  <a:gs pos="100000">
                    <a:srgbClr val="FFFF00"/>
                  </a:gs>
                </a:gsLst>
                <a:path path="circle">
                  <a:fillToRect l="100000" t="100000"/>
                </a:path>
                <a:tileRect r="-100000" b="-100000"/>
              </a:gradFill>
              <a:ln w="9525" cap="flat" cmpd="sng" algn="ctr">
                <a:solidFill>
                  <a:srgbClr val="FFFF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smtClean="0">
                    <a:solidFill>
                      <a:srgbClr val="000000"/>
                    </a:solidFill>
                    <a:latin typeface="Century Gothic"/>
                    <a:cs typeface="Century Gothic"/>
                  </a:rPr>
                  <a:t>A</a:t>
                </a:r>
                <a:endParaRPr lang="en-US" sz="2000" dirty="0">
                  <a:solidFill>
                    <a:srgbClr val="000000"/>
                  </a:solidFill>
                  <a:latin typeface="Century Gothic"/>
                  <a:cs typeface="Century Gothic"/>
                </a:endParaRPr>
              </a:p>
            </p:txBody>
          </p:sp>
        </p:grpSp>
        <p:grpSp>
          <p:nvGrpSpPr>
            <p:cNvPr id="45" name="Group 44"/>
            <p:cNvGrpSpPr/>
            <p:nvPr/>
          </p:nvGrpSpPr>
          <p:grpSpPr>
            <a:xfrm>
              <a:off x="3691771" y="1172881"/>
              <a:ext cx="2468572" cy="2405207"/>
              <a:chOff x="3691771" y="1172881"/>
              <a:chExt cx="2468572" cy="2405207"/>
            </a:xfrm>
          </p:grpSpPr>
          <p:sp>
            <p:nvSpPr>
              <p:cNvPr id="14" name="Donut 13"/>
              <p:cNvSpPr>
                <a:spLocks noChangeAspect="1"/>
              </p:cNvSpPr>
              <p:nvPr/>
            </p:nvSpPr>
            <p:spPr bwMode="auto">
              <a:xfrm>
                <a:off x="4285977" y="1735404"/>
                <a:ext cx="1280160" cy="1280160"/>
              </a:xfrm>
              <a:prstGeom prst="donut">
                <a:avLst>
                  <a:gd name="adj" fmla="val 5272"/>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chemeClr val="tx1"/>
                  </a:solidFill>
                </a:endParaRPr>
              </a:p>
            </p:txBody>
          </p:sp>
          <p:sp>
            <p:nvSpPr>
              <p:cNvPr id="17" name="Oval 16"/>
              <p:cNvSpPr/>
              <p:nvPr/>
            </p:nvSpPr>
            <p:spPr bwMode="auto">
              <a:xfrm>
                <a:off x="4583188" y="2032570"/>
                <a:ext cx="685738" cy="685829"/>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r>
                  <a:rPr lang="en-US" sz="2000" dirty="0" smtClean="0">
                    <a:solidFill>
                      <a:srgbClr val="000000"/>
                    </a:solidFill>
                    <a:latin typeface="Century Gothic"/>
                    <a:cs typeface="Century Gothic"/>
                  </a:rPr>
                  <a:t>B</a:t>
                </a:r>
                <a:endParaRPr lang="en-US" sz="2000" dirty="0">
                  <a:solidFill>
                    <a:srgbClr val="000000"/>
                  </a:solidFill>
                  <a:latin typeface="Century Gothic"/>
                  <a:cs typeface="Century Gothic"/>
                </a:endParaRPr>
              </a:p>
            </p:txBody>
          </p:sp>
          <p:grpSp>
            <p:nvGrpSpPr>
              <p:cNvPr id="44" name="Group 43"/>
              <p:cNvGrpSpPr/>
              <p:nvPr/>
            </p:nvGrpSpPr>
            <p:grpSpPr>
              <a:xfrm>
                <a:off x="3691771" y="1172881"/>
                <a:ext cx="2468572" cy="2405207"/>
                <a:chOff x="3691771" y="1172881"/>
                <a:chExt cx="2468572" cy="2405207"/>
              </a:xfrm>
            </p:grpSpPr>
            <p:sp>
              <p:nvSpPr>
                <p:cNvPr id="13" name="Donut 12"/>
                <p:cNvSpPr/>
                <p:nvPr/>
              </p:nvSpPr>
              <p:spPr bwMode="auto">
                <a:xfrm>
                  <a:off x="3691771" y="1172881"/>
                  <a:ext cx="2405207" cy="2405207"/>
                </a:xfrm>
                <a:prstGeom prst="donut">
                  <a:avLst>
                    <a:gd name="adj" fmla="val 5272"/>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5" name="Oval 14"/>
                <p:cNvSpPr/>
                <p:nvPr/>
              </p:nvSpPr>
              <p:spPr bwMode="auto">
                <a:xfrm>
                  <a:off x="5890028" y="2087928"/>
                  <a:ext cx="270315" cy="270314"/>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p>
              </p:txBody>
            </p:sp>
            <p:sp>
              <p:nvSpPr>
                <p:cNvPr id="16" name="Oval 15"/>
                <p:cNvSpPr/>
                <p:nvPr/>
              </p:nvSpPr>
              <p:spPr bwMode="auto">
                <a:xfrm>
                  <a:off x="5201735" y="3307773"/>
                  <a:ext cx="270315" cy="270315"/>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18" name="Oval 17"/>
                <p:cNvSpPr/>
                <p:nvPr/>
              </p:nvSpPr>
              <p:spPr bwMode="auto">
                <a:xfrm>
                  <a:off x="4380839" y="3307773"/>
                  <a:ext cx="270315" cy="270315"/>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p>
              </p:txBody>
            </p:sp>
          </p:grpSp>
        </p:grpSp>
        <p:cxnSp>
          <p:nvCxnSpPr>
            <p:cNvPr id="19" name="Straight Arrow Connector 18"/>
            <p:cNvCxnSpPr>
              <a:stCxn id="10" idx="6"/>
              <a:endCxn id="17" idx="2"/>
            </p:cNvCxnSpPr>
            <p:nvPr/>
          </p:nvCxnSpPr>
          <p:spPr bwMode="auto">
            <a:xfrm>
              <a:off x="2755076" y="2375485"/>
              <a:ext cx="1828112" cy="0"/>
            </a:xfrm>
            <a:prstGeom prst="straightConnector1">
              <a:avLst/>
            </a:prstGeom>
            <a:ln w="38100" cmpd="sng">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394100" y="2199244"/>
              <a:ext cx="424588" cy="369332"/>
            </a:xfrm>
            <a:prstGeom prst="rect">
              <a:avLst/>
            </a:prstGeom>
            <a:noFill/>
          </p:spPr>
          <p:txBody>
            <a:bodyPr wrap="square" rtlCol="0">
              <a:spAutoFit/>
            </a:bodyPr>
            <a:lstStyle/>
            <a:p>
              <a:pPr algn="ctr"/>
              <a:r>
                <a:rPr lang="en-US" dirty="0" smtClean="0"/>
                <a:t>B</a:t>
              </a:r>
              <a:endParaRPr lang="en-US" dirty="0"/>
            </a:p>
          </p:txBody>
        </p:sp>
        <p:sp>
          <p:nvSpPr>
            <p:cNvPr id="31" name="Oval 30"/>
            <p:cNvSpPr/>
            <p:nvPr/>
          </p:nvSpPr>
          <p:spPr bwMode="auto">
            <a:xfrm>
              <a:off x="7898719" y="1879175"/>
              <a:ext cx="722305" cy="722305"/>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000" dirty="0" smtClean="0">
                  <a:solidFill>
                    <a:srgbClr val="000000"/>
                  </a:solidFill>
                </a:rPr>
                <a:t>C</a:t>
              </a:r>
              <a:endParaRPr lang="en-US" sz="2000" dirty="0">
                <a:solidFill>
                  <a:srgbClr val="000000"/>
                </a:solidFill>
              </a:endParaRPr>
            </a:p>
          </p:txBody>
        </p:sp>
        <p:cxnSp>
          <p:nvCxnSpPr>
            <p:cNvPr id="32" name="Straight Arrow Connector 31"/>
            <p:cNvCxnSpPr>
              <a:stCxn id="15" idx="6"/>
              <a:endCxn id="31" idx="2"/>
            </p:cNvCxnSpPr>
            <p:nvPr/>
          </p:nvCxnSpPr>
          <p:spPr bwMode="auto">
            <a:xfrm>
              <a:off x="6160343" y="2223085"/>
              <a:ext cx="1738376" cy="17243"/>
            </a:xfrm>
            <a:prstGeom prst="straightConnector1">
              <a:avLst/>
            </a:prstGeom>
            <a:ln w="38100" cmpd="sng">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grpSp>
      <p:sp>
        <p:nvSpPr>
          <p:cNvPr id="47" name="Oval 46"/>
          <p:cNvSpPr/>
          <p:nvPr/>
        </p:nvSpPr>
        <p:spPr bwMode="auto">
          <a:xfrm>
            <a:off x="4910080" y="3103057"/>
            <a:ext cx="98709" cy="9870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49" name="Oval 48"/>
          <p:cNvSpPr/>
          <p:nvPr/>
        </p:nvSpPr>
        <p:spPr bwMode="auto">
          <a:xfrm>
            <a:off x="4910080" y="3267069"/>
            <a:ext cx="98709" cy="9870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50" name="TextBox 49"/>
          <p:cNvSpPr txBox="1"/>
          <p:nvPr/>
        </p:nvSpPr>
        <p:spPr>
          <a:xfrm>
            <a:off x="5818618" y="2055662"/>
            <a:ext cx="424588" cy="369332"/>
          </a:xfrm>
          <a:prstGeom prst="rect">
            <a:avLst/>
          </a:prstGeom>
          <a:noFill/>
        </p:spPr>
        <p:txBody>
          <a:bodyPr wrap="square" rtlCol="0">
            <a:spAutoFit/>
          </a:bodyPr>
          <a:lstStyle/>
          <a:p>
            <a:pPr algn="ctr"/>
            <a:r>
              <a:rPr lang="en-US" dirty="0" smtClean="0"/>
              <a:t>C</a:t>
            </a:r>
            <a:endParaRPr lang="en-US" dirty="0"/>
          </a:p>
        </p:txBody>
      </p:sp>
      <p:sp>
        <p:nvSpPr>
          <p:cNvPr id="28"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88</a:t>
            </a:fld>
            <a:endParaRPr lang="en-US" dirty="0"/>
          </a:p>
        </p:txBody>
      </p:sp>
      <p:sp>
        <p:nvSpPr>
          <p:cNvPr id="3" name="Slide Number Placeholder 2"/>
          <p:cNvSpPr>
            <a:spLocks noGrp="1"/>
          </p:cNvSpPr>
          <p:nvPr>
            <p:ph type="sldNum" sz="quarter" idx="12"/>
          </p:nvPr>
        </p:nvSpPr>
        <p:spPr/>
        <p:txBody>
          <a:bodyPr/>
          <a:lstStyle/>
          <a:p>
            <a:fld id="{A7E347E3-C33F-6F47-AC47-1BCADEE5EFCC}" type="slidenum">
              <a:rPr lang="en-US" smtClean="0"/>
              <a:t>88</a:t>
            </a:fld>
            <a:endParaRPr lang="en-US" dirty="0"/>
          </a:p>
        </p:txBody>
      </p:sp>
    </p:spTree>
    <p:extLst>
      <p:ext uri="{BB962C8B-B14F-4D97-AF65-F5344CB8AC3E}">
        <p14:creationId xmlns:p14="http://schemas.microsoft.com/office/powerpoint/2010/main" val="3315983987"/>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Paths</a:t>
            </a:r>
          </a:p>
        </p:txBody>
      </p:sp>
      <p:sp>
        <p:nvSpPr>
          <p:cNvPr id="9" name="Text Placeholder 8"/>
          <p:cNvSpPr>
            <a:spLocks noGrp="1"/>
          </p:cNvSpPr>
          <p:nvPr>
            <p:ph type="body" sz="quarter" idx="14"/>
          </p:nvPr>
        </p:nvSpPr>
        <p:spPr>
          <a:xfrm>
            <a:off x="0" y="6334780"/>
            <a:ext cx="9144000" cy="523220"/>
          </a:xfrm>
          <a:solidFill>
            <a:schemeClr val="accent1">
              <a:lumMod val="75000"/>
            </a:schemeClr>
          </a:solidFill>
        </p:spPr>
        <p:txBody>
          <a:bodyPr vert="horz" lIns="91440" tIns="45720" rIns="91440" bIns="45720" rtlCol="0">
            <a:spAutoFit/>
          </a:bodyPr>
          <a:lstStyle/>
          <a:p>
            <a:r>
              <a:rPr lang="en-US" dirty="0" smtClean="0">
                <a:solidFill>
                  <a:schemeClr val="bg1"/>
                </a:solidFill>
                <a:latin typeface="Century Gothic"/>
                <a:cs typeface="Century Gothic"/>
              </a:rPr>
              <a:t>Represented </a:t>
            </a:r>
            <a:r>
              <a:rPr lang="en-US" dirty="0">
                <a:solidFill>
                  <a:schemeClr val="bg1"/>
                </a:solidFill>
                <a:latin typeface="Century Gothic"/>
                <a:cs typeface="Century Gothic"/>
              </a:rPr>
              <a:t>with an ordered set of </a:t>
            </a:r>
            <a:r>
              <a:rPr lang="en-US" dirty="0" smtClean="0">
                <a:solidFill>
                  <a:schemeClr val="bg1"/>
                </a:solidFill>
                <a:latin typeface="Century Gothic"/>
                <a:cs typeface="Century Gothic"/>
              </a:rPr>
              <a:t>pairs</a:t>
            </a:r>
            <a:endParaRPr lang="en-US" dirty="0">
              <a:solidFill>
                <a:schemeClr val="bg1"/>
              </a:solidFill>
              <a:latin typeface="Century Gothic"/>
              <a:cs typeface="Century Gothic"/>
            </a:endParaRPr>
          </a:p>
        </p:txBody>
      </p:sp>
      <p:pic>
        <p:nvPicPr>
          <p:cNvPr id="3" name="Picture 2"/>
          <p:cNvPicPr>
            <a:picLocks noChangeAspect="1"/>
          </p:cNvPicPr>
          <p:nvPr/>
        </p:nvPicPr>
        <p:blipFill>
          <a:blip r:embed="rId3"/>
          <a:stretch>
            <a:fillRect/>
          </a:stretch>
        </p:blipFill>
        <p:spPr>
          <a:xfrm>
            <a:off x="1828800" y="4651616"/>
            <a:ext cx="5486400" cy="587828"/>
          </a:xfrm>
          <a:prstGeom prst="rect">
            <a:avLst/>
          </a:prstGeom>
        </p:spPr>
      </p:pic>
      <p:grpSp>
        <p:nvGrpSpPr>
          <p:cNvPr id="45" name="Group 44"/>
          <p:cNvGrpSpPr/>
          <p:nvPr/>
        </p:nvGrpSpPr>
        <p:grpSpPr>
          <a:xfrm>
            <a:off x="522977" y="1172881"/>
            <a:ext cx="8098047" cy="2405207"/>
            <a:chOff x="522977" y="1172881"/>
            <a:chExt cx="8098047" cy="2405207"/>
          </a:xfrm>
        </p:grpSpPr>
        <p:grpSp>
          <p:nvGrpSpPr>
            <p:cNvPr id="47" name="Group 46"/>
            <p:cNvGrpSpPr/>
            <p:nvPr/>
          </p:nvGrpSpPr>
          <p:grpSpPr>
            <a:xfrm>
              <a:off x="522977" y="1172881"/>
              <a:ext cx="2476223" cy="2405207"/>
              <a:chOff x="301578" y="1172881"/>
              <a:chExt cx="2476223" cy="2405207"/>
            </a:xfrm>
          </p:grpSpPr>
          <p:sp>
            <p:nvSpPr>
              <p:cNvPr id="60" name="Donut 59"/>
              <p:cNvSpPr/>
              <p:nvPr/>
            </p:nvSpPr>
            <p:spPr bwMode="auto">
              <a:xfrm>
                <a:off x="372594" y="1172881"/>
                <a:ext cx="2405207" cy="2405207"/>
              </a:xfrm>
              <a:prstGeom prst="donut">
                <a:avLst>
                  <a:gd name="adj" fmla="val 5272"/>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61" name="Donut 60"/>
              <p:cNvSpPr/>
              <p:nvPr/>
            </p:nvSpPr>
            <p:spPr bwMode="auto">
              <a:xfrm>
                <a:off x="688263" y="1488550"/>
                <a:ext cx="1773869" cy="1773869"/>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tx1"/>
                  </a:solidFill>
                </a:endParaRPr>
              </a:p>
            </p:txBody>
          </p:sp>
          <p:sp>
            <p:nvSpPr>
              <p:cNvPr id="62" name="Oval 61"/>
              <p:cNvSpPr/>
              <p:nvPr/>
            </p:nvSpPr>
            <p:spPr bwMode="auto">
              <a:xfrm>
                <a:off x="2263362" y="2240328"/>
                <a:ext cx="270315" cy="270314"/>
              </a:xfrm>
              <a:prstGeom prst="ellipse">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en-US" dirty="0">
                  <a:solidFill>
                    <a:srgbClr val="000000"/>
                  </a:solidFill>
                </a:endParaRPr>
              </a:p>
            </p:txBody>
          </p:sp>
          <p:sp>
            <p:nvSpPr>
              <p:cNvPr id="63" name="Oval 62"/>
              <p:cNvSpPr/>
              <p:nvPr/>
            </p:nvSpPr>
            <p:spPr bwMode="auto">
              <a:xfrm>
                <a:off x="301578" y="2191903"/>
                <a:ext cx="270315" cy="270315"/>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64" name="Oval 63"/>
              <p:cNvSpPr/>
              <p:nvPr/>
            </p:nvSpPr>
            <p:spPr bwMode="auto">
              <a:xfrm>
                <a:off x="1196820" y="2032570"/>
                <a:ext cx="685738" cy="685829"/>
              </a:xfrm>
              <a:prstGeom prst="ellipse">
                <a:avLst/>
              </a:prstGeom>
              <a:gradFill flip="none" rotWithShape="1">
                <a:gsLst>
                  <a:gs pos="0">
                    <a:srgbClr val="484800"/>
                  </a:gs>
                  <a:gs pos="100000">
                    <a:srgbClr val="FFFF00"/>
                  </a:gs>
                </a:gsLst>
                <a:path path="circle">
                  <a:fillToRect l="100000" t="100000"/>
                </a:path>
                <a:tileRect r="-100000" b="-100000"/>
              </a:gradFill>
              <a:ln w="9525" cap="flat" cmpd="sng" algn="ctr">
                <a:solidFill>
                  <a:srgbClr val="FFFF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smtClean="0">
                    <a:solidFill>
                      <a:srgbClr val="000000"/>
                    </a:solidFill>
                    <a:latin typeface="Century Gothic"/>
                    <a:cs typeface="Century Gothic"/>
                  </a:rPr>
                  <a:t>A</a:t>
                </a:r>
                <a:endParaRPr lang="en-US" sz="2000" dirty="0">
                  <a:solidFill>
                    <a:srgbClr val="000000"/>
                  </a:solidFill>
                  <a:latin typeface="Century Gothic"/>
                  <a:cs typeface="Century Gothic"/>
                </a:endParaRPr>
              </a:p>
            </p:txBody>
          </p:sp>
        </p:grpSp>
        <p:grpSp>
          <p:nvGrpSpPr>
            <p:cNvPr id="48" name="Group 47"/>
            <p:cNvGrpSpPr/>
            <p:nvPr/>
          </p:nvGrpSpPr>
          <p:grpSpPr>
            <a:xfrm>
              <a:off x="3691771" y="1172881"/>
              <a:ext cx="2468572" cy="2405207"/>
              <a:chOff x="3691771" y="1172881"/>
              <a:chExt cx="2468572" cy="2405207"/>
            </a:xfrm>
          </p:grpSpPr>
          <p:sp>
            <p:nvSpPr>
              <p:cNvPr id="53" name="Donut 52"/>
              <p:cNvSpPr>
                <a:spLocks noChangeAspect="1"/>
              </p:cNvSpPr>
              <p:nvPr/>
            </p:nvSpPr>
            <p:spPr bwMode="auto">
              <a:xfrm>
                <a:off x="4285977" y="1735404"/>
                <a:ext cx="1280160" cy="1280160"/>
              </a:xfrm>
              <a:prstGeom prst="donut">
                <a:avLst>
                  <a:gd name="adj" fmla="val 5272"/>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chemeClr val="tx1"/>
                  </a:solidFill>
                </a:endParaRPr>
              </a:p>
            </p:txBody>
          </p:sp>
          <p:sp>
            <p:nvSpPr>
              <p:cNvPr id="54" name="Oval 53"/>
              <p:cNvSpPr/>
              <p:nvPr/>
            </p:nvSpPr>
            <p:spPr bwMode="auto">
              <a:xfrm>
                <a:off x="4583188" y="2032570"/>
                <a:ext cx="685738" cy="685829"/>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r>
                  <a:rPr lang="en-US" sz="2000" dirty="0" smtClean="0">
                    <a:solidFill>
                      <a:srgbClr val="000000"/>
                    </a:solidFill>
                    <a:latin typeface="Century Gothic"/>
                    <a:cs typeface="Century Gothic"/>
                  </a:rPr>
                  <a:t>B</a:t>
                </a:r>
                <a:endParaRPr lang="en-US" sz="2000" dirty="0">
                  <a:solidFill>
                    <a:srgbClr val="000000"/>
                  </a:solidFill>
                  <a:latin typeface="Century Gothic"/>
                  <a:cs typeface="Century Gothic"/>
                </a:endParaRPr>
              </a:p>
            </p:txBody>
          </p:sp>
          <p:grpSp>
            <p:nvGrpSpPr>
              <p:cNvPr id="55" name="Group 54"/>
              <p:cNvGrpSpPr/>
              <p:nvPr/>
            </p:nvGrpSpPr>
            <p:grpSpPr>
              <a:xfrm>
                <a:off x="3691771" y="1172881"/>
                <a:ext cx="2468572" cy="2405207"/>
                <a:chOff x="3691771" y="1172881"/>
                <a:chExt cx="2468572" cy="2405207"/>
              </a:xfrm>
            </p:grpSpPr>
            <p:sp>
              <p:nvSpPr>
                <p:cNvPr id="56" name="Donut 55"/>
                <p:cNvSpPr/>
                <p:nvPr/>
              </p:nvSpPr>
              <p:spPr bwMode="auto">
                <a:xfrm>
                  <a:off x="3691771" y="1172881"/>
                  <a:ext cx="2405207" cy="2405207"/>
                </a:xfrm>
                <a:prstGeom prst="donut">
                  <a:avLst>
                    <a:gd name="adj" fmla="val 5272"/>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57" name="Oval 56"/>
                <p:cNvSpPr/>
                <p:nvPr/>
              </p:nvSpPr>
              <p:spPr bwMode="auto">
                <a:xfrm>
                  <a:off x="5890028" y="2087928"/>
                  <a:ext cx="270315" cy="270314"/>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p>
              </p:txBody>
            </p:sp>
            <p:sp>
              <p:nvSpPr>
                <p:cNvPr id="58" name="Oval 57"/>
                <p:cNvSpPr/>
                <p:nvPr/>
              </p:nvSpPr>
              <p:spPr bwMode="auto">
                <a:xfrm>
                  <a:off x="5201735" y="3307773"/>
                  <a:ext cx="270315" cy="270315"/>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59" name="Oval 58"/>
                <p:cNvSpPr/>
                <p:nvPr/>
              </p:nvSpPr>
              <p:spPr bwMode="auto">
                <a:xfrm>
                  <a:off x="4380839" y="3307773"/>
                  <a:ext cx="270315" cy="270315"/>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p>
              </p:txBody>
            </p:sp>
          </p:grpSp>
        </p:grpSp>
        <p:cxnSp>
          <p:nvCxnSpPr>
            <p:cNvPr id="49" name="Straight Arrow Connector 48"/>
            <p:cNvCxnSpPr>
              <a:stCxn id="62" idx="6"/>
              <a:endCxn id="54" idx="2"/>
            </p:cNvCxnSpPr>
            <p:nvPr/>
          </p:nvCxnSpPr>
          <p:spPr bwMode="auto">
            <a:xfrm>
              <a:off x="2755076" y="2375485"/>
              <a:ext cx="1828112" cy="0"/>
            </a:xfrm>
            <a:prstGeom prst="straightConnector1">
              <a:avLst/>
            </a:prstGeom>
            <a:ln w="38100" cmpd="sng">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2394100" y="2199244"/>
              <a:ext cx="424588" cy="369332"/>
            </a:xfrm>
            <a:prstGeom prst="rect">
              <a:avLst/>
            </a:prstGeom>
            <a:noFill/>
          </p:spPr>
          <p:txBody>
            <a:bodyPr wrap="square" rtlCol="0">
              <a:spAutoFit/>
            </a:bodyPr>
            <a:lstStyle/>
            <a:p>
              <a:pPr algn="ctr"/>
              <a:r>
                <a:rPr lang="en-US" dirty="0" smtClean="0"/>
                <a:t>B</a:t>
              </a:r>
              <a:endParaRPr lang="en-US" dirty="0"/>
            </a:p>
          </p:txBody>
        </p:sp>
        <p:sp>
          <p:nvSpPr>
            <p:cNvPr id="51" name="Oval 50"/>
            <p:cNvSpPr/>
            <p:nvPr/>
          </p:nvSpPr>
          <p:spPr bwMode="auto">
            <a:xfrm>
              <a:off x="7898719" y="1879175"/>
              <a:ext cx="722305" cy="722305"/>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000" dirty="0" smtClean="0">
                  <a:solidFill>
                    <a:srgbClr val="000000"/>
                  </a:solidFill>
                </a:rPr>
                <a:t>C</a:t>
              </a:r>
              <a:endParaRPr lang="en-US" sz="2000" dirty="0">
                <a:solidFill>
                  <a:srgbClr val="000000"/>
                </a:solidFill>
              </a:endParaRPr>
            </a:p>
          </p:txBody>
        </p:sp>
        <p:cxnSp>
          <p:nvCxnSpPr>
            <p:cNvPr id="52" name="Straight Arrow Connector 51"/>
            <p:cNvCxnSpPr>
              <a:stCxn id="57" idx="6"/>
              <a:endCxn id="51" idx="2"/>
            </p:cNvCxnSpPr>
            <p:nvPr/>
          </p:nvCxnSpPr>
          <p:spPr bwMode="auto">
            <a:xfrm>
              <a:off x="6160343" y="2223085"/>
              <a:ext cx="1738376" cy="17243"/>
            </a:xfrm>
            <a:prstGeom prst="straightConnector1">
              <a:avLst/>
            </a:prstGeom>
            <a:ln w="38100" cmpd="sng">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grpSp>
      <p:sp>
        <p:nvSpPr>
          <p:cNvPr id="65" name="Oval 64"/>
          <p:cNvSpPr/>
          <p:nvPr/>
        </p:nvSpPr>
        <p:spPr bwMode="auto">
          <a:xfrm>
            <a:off x="4910080" y="3103057"/>
            <a:ext cx="98709" cy="9870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66" name="Oval 65"/>
          <p:cNvSpPr/>
          <p:nvPr/>
        </p:nvSpPr>
        <p:spPr bwMode="auto">
          <a:xfrm>
            <a:off x="4910080" y="3267069"/>
            <a:ext cx="98709" cy="9870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67" name="TextBox 66"/>
          <p:cNvSpPr txBox="1"/>
          <p:nvPr/>
        </p:nvSpPr>
        <p:spPr>
          <a:xfrm>
            <a:off x="5818618" y="2055662"/>
            <a:ext cx="424588" cy="369332"/>
          </a:xfrm>
          <a:prstGeom prst="rect">
            <a:avLst/>
          </a:prstGeom>
          <a:noFill/>
        </p:spPr>
        <p:txBody>
          <a:bodyPr wrap="square" rtlCol="0">
            <a:spAutoFit/>
          </a:bodyPr>
          <a:lstStyle/>
          <a:p>
            <a:pPr algn="ctr"/>
            <a:r>
              <a:rPr lang="en-US" dirty="0" smtClean="0"/>
              <a:t>C</a:t>
            </a:r>
            <a:endParaRPr lang="en-US" dirty="0"/>
          </a:p>
        </p:txBody>
      </p:sp>
      <p:sp>
        <p:nvSpPr>
          <p:cNvPr id="29"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89</a:t>
            </a:fld>
            <a:endParaRPr lang="en-US" dirty="0"/>
          </a:p>
        </p:txBody>
      </p:sp>
      <p:sp>
        <p:nvSpPr>
          <p:cNvPr id="4" name="Slide Number Placeholder 3"/>
          <p:cNvSpPr>
            <a:spLocks noGrp="1"/>
          </p:cNvSpPr>
          <p:nvPr>
            <p:ph type="sldNum" sz="quarter" idx="12"/>
          </p:nvPr>
        </p:nvSpPr>
        <p:spPr/>
        <p:txBody>
          <a:bodyPr/>
          <a:lstStyle/>
          <a:p>
            <a:fld id="{A7E347E3-C33F-6F47-AC47-1BCADEE5EFCC}" type="slidenum">
              <a:rPr lang="en-US" smtClean="0"/>
              <a:t>89</a:t>
            </a:fld>
            <a:endParaRPr lang="en-US" dirty="0"/>
          </a:p>
        </p:txBody>
      </p:sp>
    </p:spTree>
    <p:extLst>
      <p:ext uri="{BB962C8B-B14F-4D97-AF65-F5344CB8AC3E}">
        <p14:creationId xmlns:p14="http://schemas.microsoft.com/office/powerpoint/2010/main" val="359963098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Real </a:t>
            </a:r>
            <a:r>
              <a:rPr lang="en-US" dirty="0"/>
              <a:t>World </a:t>
            </a:r>
            <a:r>
              <a:rPr lang="en-US" dirty="0" smtClean="0"/>
              <a:t>Identity Problem</a:t>
            </a:r>
            <a:endParaRPr lang="en-US" dirty="0"/>
          </a:p>
        </p:txBody>
      </p:sp>
      <p:sp>
        <p:nvSpPr>
          <p:cNvPr id="5" name="Slide Number Placeholder 4"/>
          <p:cNvSpPr>
            <a:spLocks noGrp="1"/>
          </p:cNvSpPr>
          <p:nvPr>
            <p:ph type="sldNum" sz="quarter" idx="12"/>
          </p:nvPr>
        </p:nvSpPr>
        <p:spPr/>
        <p:txBody>
          <a:bodyPr/>
          <a:lstStyle/>
          <a:p>
            <a:fld id="{E3981485-6142-644C-AB0F-5A9188E1EB0B}" type="slidenum">
              <a:rPr lang="en-US" smtClean="0"/>
              <a:t>9</a:t>
            </a:fld>
            <a:endParaRPr lang="en-US" dirty="0"/>
          </a:p>
        </p:txBody>
      </p:sp>
      <p:sp>
        <p:nvSpPr>
          <p:cNvPr id="6" name="Text Box 8"/>
          <p:cNvSpPr txBox="1">
            <a:spLocks noChangeArrowheads="1"/>
          </p:cNvSpPr>
          <p:nvPr/>
        </p:nvSpPr>
        <p:spPr bwMode="auto">
          <a:xfrm>
            <a:off x="443210" y="5468147"/>
            <a:ext cx="6434416" cy="400110"/>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000000"/>
                </a:solidFill>
                <a:latin typeface="Century Gothic" charset="0"/>
                <a:ea typeface="Century Gothic" charset="0"/>
                <a:cs typeface="Century Gothic" charset="0"/>
              </a:rPr>
              <a:t>How do we know the ID correctly identifies Alice?</a:t>
            </a:r>
            <a:endParaRPr lang="en-US" sz="2000" dirty="0">
              <a:solidFill>
                <a:srgbClr val="000000"/>
              </a:solidFill>
              <a:latin typeface="Century Gothic" charset="0"/>
              <a:ea typeface="Century Gothic" charset="0"/>
              <a:cs typeface="Century Gothic" charset="0"/>
            </a:endParaRPr>
          </a:p>
        </p:txBody>
      </p:sp>
      <p:sp>
        <p:nvSpPr>
          <p:cNvPr id="7" name="Text Box 8"/>
          <p:cNvSpPr txBox="1">
            <a:spLocks noChangeArrowheads="1"/>
          </p:cNvSpPr>
          <p:nvPr/>
        </p:nvSpPr>
        <p:spPr bwMode="auto">
          <a:xfrm>
            <a:off x="443210" y="1913217"/>
            <a:ext cx="6235724" cy="400110"/>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000000"/>
                </a:solidFill>
                <a:latin typeface="Century Gothic" charset="0"/>
                <a:ea typeface="Century Gothic" charset="0"/>
                <a:cs typeface="Century Gothic" charset="0"/>
              </a:rPr>
              <a:t>Someone needs access to a system</a:t>
            </a:r>
            <a:endParaRPr lang="en-US" sz="2000" dirty="0">
              <a:solidFill>
                <a:srgbClr val="000000"/>
              </a:solidFill>
              <a:latin typeface="Century Gothic" charset="0"/>
              <a:ea typeface="Century Gothic" charset="0"/>
              <a:cs typeface="Century Gothic" charset="0"/>
            </a:endParaRPr>
          </a:p>
        </p:txBody>
      </p:sp>
      <p:grpSp>
        <p:nvGrpSpPr>
          <p:cNvPr id="4" name="Group 3"/>
          <p:cNvGrpSpPr/>
          <p:nvPr/>
        </p:nvGrpSpPr>
        <p:grpSpPr>
          <a:xfrm>
            <a:off x="443210" y="3204937"/>
            <a:ext cx="8058890" cy="1371600"/>
            <a:chOff x="641901" y="3092874"/>
            <a:chExt cx="8058890" cy="1371600"/>
          </a:xfrm>
        </p:grpSpPr>
        <p:pic>
          <p:nvPicPr>
            <p:cNvPr id="8" name="Picture 7"/>
            <p:cNvPicPr>
              <a:picLocks noChangeAspect="1"/>
            </p:cNvPicPr>
            <p:nvPr/>
          </p:nvPicPr>
          <p:blipFill>
            <a:blip r:embed="rId3"/>
            <a:stretch>
              <a:fillRect/>
            </a:stretch>
          </p:blipFill>
          <p:spPr>
            <a:xfrm>
              <a:off x="6556911" y="3092874"/>
              <a:ext cx="2143880" cy="1371600"/>
            </a:xfrm>
            <a:prstGeom prst="rect">
              <a:avLst/>
            </a:prstGeom>
          </p:spPr>
        </p:pic>
        <p:sp>
          <p:nvSpPr>
            <p:cNvPr id="9" name="Text Box 8"/>
            <p:cNvSpPr txBox="1">
              <a:spLocks noChangeArrowheads="1"/>
            </p:cNvSpPr>
            <p:nvPr/>
          </p:nvSpPr>
          <p:spPr bwMode="auto">
            <a:xfrm>
              <a:off x="641901" y="3578619"/>
              <a:ext cx="4950509" cy="400110"/>
            </a:xfrm>
            <a:prstGeom prst="rect">
              <a:avLst/>
            </a:prstGeom>
            <a:noFill/>
            <a:ln w="9525">
              <a:noFill/>
              <a:miter lim="800000"/>
              <a:headEnd/>
              <a:tailEnd/>
            </a:ln>
          </p:spPr>
          <p:txBody>
            <a:bodyPr wrap="square">
              <a:prstTxWarp prst="textNoShape">
                <a:avLst/>
              </a:prstTxWarp>
              <a:spAutoFit/>
            </a:bodyPr>
            <a:lstStyle/>
            <a:p>
              <a:r>
                <a:rPr lang="en-US" sz="2000" dirty="0" smtClean="0">
                  <a:solidFill>
                    <a:srgbClr val="000000"/>
                  </a:solidFill>
                  <a:latin typeface="Century Gothic" charset="0"/>
                  <a:ea typeface="Century Gothic" charset="0"/>
                  <a:cs typeface="Century Gothic" charset="0"/>
                </a:rPr>
                <a:t>The person’s ID claims they are Alice</a:t>
              </a:r>
              <a:endParaRPr lang="en-US" sz="2000" dirty="0">
                <a:solidFill>
                  <a:srgbClr val="000000"/>
                </a:solidFill>
                <a:latin typeface="Century Gothic" charset="0"/>
                <a:ea typeface="Century Gothic" charset="0"/>
                <a:cs typeface="Century Gothic" charset="0"/>
              </a:endParaRPr>
            </a:p>
          </p:txBody>
        </p:sp>
      </p:grpSp>
    </p:spTree>
    <p:extLst>
      <p:ext uri="{BB962C8B-B14F-4D97-AF65-F5344CB8AC3E}">
        <p14:creationId xmlns:p14="http://schemas.microsoft.com/office/powerpoint/2010/main" val="3633908927"/>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Maximum Path Node Count</a:t>
            </a:r>
          </a:p>
        </p:txBody>
      </p:sp>
      <p:sp>
        <p:nvSpPr>
          <p:cNvPr id="9" name="Text Placeholder 8"/>
          <p:cNvSpPr>
            <a:spLocks noGrp="1"/>
          </p:cNvSpPr>
          <p:nvPr>
            <p:ph type="body" sz="quarter" idx="14"/>
          </p:nvPr>
        </p:nvSpPr>
        <p:spPr>
          <a:solidFill>
            <a:schemeClr val="accent1">
              <a:lumMod val="75000"/>
            </a:schemeClr>
          </a:solidFill>
        </p:spPr>
        <p:txBody>
          <a:bodyPr vert="horz" lIns="91440" tIns="45720" rIns="91440" bIns="45720" rtlCol="0">
            <a:spAutoFit/>
          </a:bodyPr>
          <a:lstStyle/>
          <a:p>
            <a:r>
              <a:rPr lang="en-US" dirty="0">
                <a:solidFill>
                  <a:schemeClr val="bg1"/>
                </a:solidFill>
                <a:latin typeface="Century Gothic"/>
                <a:cs typeface="Century Gothic"/>
              </a:rPr>
              <a:t>Each entity specifies the maximum node count (N) that it will accept in a given path</a:t>
            </a:r>
          </a:p>
        </p:txBody>
      </p:sp>
      <p:grpSp>
        <p:nvGrpSpPr>
          <p:cNvPr id="7" name="Group 6"/>
          <p:cNvGrpSpPr/>
          <p:nvPr/>
        </p:nvGrpSpPr>
        <p:grpSpPr>
          <a:xfrm>
            <a:off x="522977" y="1172881"/>
            <a:ext cx="2476223" cy="2405207"/>
            <a:chOff x="301578" y="1172881"/>
            <a:chExt cx="2476223" cy="2405207"/>
          </a:xfrm>
        </p:grpSpPr>
        <p:sp>
          <p:nvSpPr>
            <p:cNvPr id="22" name="Donut 21"/>
            <p:cNvSpPr/>
            <p:nvPr/>
          </p:nvSpPr>
          <p:spPr bwMode="auto">
            <a:xfrm>
              <a:off x="372594" y="1172881"/>
              <a:ext cx="2405207" cy="2405207"/>
            </a:xfrm>
            <a:prstGeom prst="donut">
              <a:avLst>
                <a:gd name="adj" fmla="val 5272"/>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23" name="Donut 22"/>
            <p:cNvSpPr/>
            <p:nvPr/>
          </p:nvSpPr>
          <p:spPr bwMode="auto">
            <a:xfrm>
              <a:off x="688263" y="1488550"/>
              <a:ext cx="1773869" cy="1773869"/>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tx1"/>
                </a:solidFill>
              </a:endParaRPr>
            </a:p>
          </p:txBody>
        </p:sp>
        <p:sp>
          <p:nvSpPr>
            <p:cNvPr id="24" name="Oval 23"/>
            <p:cNvSpPr/>
            <p:nvPr/>
          </p:nvSpPr>
          <p:spPr bwMode="auto">
            <a:xfrm>
              <a:off x="2263362" y="2240328"/>
              <a:ext cx="270315" cy="270314"/>
            </a:xfrm>
            <a:prstGeom prst="ellipse">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en-US" dirty="0">
                <a:solidFill>
                  <a:srgbClr val="000000"/>
                </a:solidFill>
              </a:endParaRPr>
            </a:p>
          </p:txBody>
        </p:sp>
        <p:sp>
          <p:nvSpPr>
            <p:cNvPr id="25" name="Oval 24"/>
            <p:cNvSpPr/>
            <p:nvPr/>
          </p:nvSpPr>
          <p:spPr bwMode="auto">
            <a:xfrm>
              <a:off x="301578" y="2191903"/>
              <a:ext cx="270315" cy="270315"/>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26" name="Oval 25"/>
            <p:cNvSpPr/>
            <p:nvPr/>
          </p:nvSpPr>
          <p:spPr bwMode="auto">
            <a:xfrm>
              <a:off x="1196820" y="2032570"/>
              <a:ext cx="685738" cy="685829"/>
            </a:xfrm>
            <a:prstGeom prst="ellipse">
              <a:avLst/>
            </a:prstGeom>
            <a:gradFill flip="none" rotWithShape="1">
              <a:gsLst>
                <a:gs pos="0">
                  <a:srgbClr val="484800"/>
                </a:gs>
                <a:gs pos="100000">
                  <a:srgbClr val="FFFF00"/>
                </a:gs>
              </a:gsLst>
              <a:path path="circle">
                <a:fillToRect l="100000" t="100000"/>
              </a:path>
              <a:tileRect r="-100000" b="-100000"/>
            </a:gradFill>
            <a:ln w="9525" cap="flat" cmpd="sng" algn="ctr">
              <a:solidFill>
                <a:srgbClr val="FFFF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smtClean="0">
                  <a:solidFill>
                    <a:srgbClr val="000000"/>
                  </a:solidFill>
                  <a:latin typeface="Century Gothic"/>
                  <a:cs typeface="Century Gothic"/>
                </a:rPr>
                <a:t>A</a:t>
              </a:r>
              <a:endParaRPr lang="en-US" sz="2000" dirty="0">
                <a:solidFill>
                  <a:srgbClr val="000000"/>
                </a:solidFill>
                <a:latin typeface="Century Gothic"/>
                <a:cs typeface="Century Gothic"/>
              </a:endParaRPr>
            </a:p>
          </p:txBody>
        </p:sp>
      </p:grpSp>
      <p:grpSp>
        <p:nvGrpSpPr>
          <p:cNvPr id="10" name="Group 9"/>
          <p:cNvGrpSpPr/>
          <p:nvPr/>
        </p:nvGrpSpPr>
        <p:grpSpPr>
          <a:xfrm>
            <a:off x="3691771" y="1172881"/>
            <a:ext cx="2468572" cy="2405207"/>
            <a:chOff x="3691771" y="1172881"/>
            <a:chExt cx="2468572" cy="2405207"/>
          </a:xfrm>
        </p:grpSpPr>
        <p:sp>
          <p:nvSpPr>
            <p:cNvPr id="15" name="Donut 14"/>
            <p:cNvSpPr>
              <a:spLocks noChangeAspect="1"/>
            </p:cNvSpPr>
            <p:nvPr/>
          </p:nvSpPr>
          <p:spPr bwMode="auto">
            <a:xfrm>
              <a:off x="4285977" y="1735404"/>
              <a:ext cx="1280160" cy="1280160"/>
            </a:xfrm>
            <a:prstGeom prst="donut">
              <a:avLst>
                <a:gd name="adj" fmla="val 5272"/>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chemeClr val="tx1"/>
                </a:solidFill>
              </a:endParaRPr>
            </a:p>
          </p:txBody>
        </p:sp>
        <p:sp>
          <p:nvSpPr>
            <p:cNvPr id="16" name="Oval 15"/>
            <p:cNvSpPr/>
            <p:nvPr/>
          </p:nvSpPr>
          <p:spPr bwMode="auto">
            <a:xfrm>
              <a:off x="4583188" y="2032570"/>
              <a:ext cx="685738" cy="685829"/>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r>
                <a:rPr lang="en-US" sz="2000" dirty="0" smtClean="0">
                  <a:solidFill>
                    <a:srgbClr val="000000"/>
                  </a:solidFill>
                  <a:latin typeface="Century Gothic"/>
                  <a:cs typeface="Century Gothic"/>
                </a:rPr>
                <a:t>B</a:t>
              </a:r>
              <a:endParaRPr lang="en-US" sz="2000" dirty="0">
                <a:solidFill>
                  <a:srgbClr val="000000"/>
                </a:solidFill>
                <a:latin typeface="Century Gothic"/>
                <a:cs typeface="Century Gothic"/>
              </a:endParaRPr>
            </a:p>
          </p:txBody>
        </p:sp>
        <p:grpSp>
          <p:nvGrpSpPr>
            <p:cNvPr id="17" name="Group 16"/>
            <p:cNvGrpSpPr/>
            <p:nvPr/>
          </p:nvGrpSpPr>
          <p:grpSpPr>
            <a:xfrm>
              <a:off x="3691771" y="1172881"/>
              <a:ext cx="2468572" cy="2405207"/>
              <a:chOff x="3691771" y="1172881"/>
              <a:chExt cx="2468572" cy="2405207"/>
            </a:xfrm>
          </p:grpSpPr>
          <p:sp>
            <p:nvSpPr>
              <p:cNvPr id="18" name="Donut 17"/>
              <p:cNvSpPr/>
              <p:nvPr/>
            </p:nvSpPr>
            <p:spPr bwMode="auto">
              <a:xfrm>
                <a:off x="3691771" y="1172881"/>
                <a:ext cx="2405207" cy="2405207"/>
              </a:xfrm>
              <a:prstGeom prst="donut">
                <a:avLst>
                  <a:gd name="adj" fmla="val 5272"/>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9" name="Oval 18"/>
              <p:cNvSpPr/>
              <p:nvPr/>
            </p:nvSpPr>
            <p:spPr bwMode="auto">
              <a:xfrm>
                <a:off x="5890028" y="2087928"/>
                <a:ext cx="270315" cy="270314"/>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p>
            </p:txBody>
          </p:sp>
          <p:sp>
            <p:nvSpPr>
              <p:cNvPr id="20" name="Oval 19"/>
              <p:cNvSpPr/>
              <p:nvPr/>
            </p:nvSpPr>
            <p:spPr bwMode="auto">
              <a:xfrm>
                <a:off x="5201735" y="3307773"/>
                <a:ext cx="270315" cy="270315"/>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21" name="Oval 20"/>
              <p:cNvSpPr/>
              <p:nvPr/>
            </p:nvSpPr>
            <p:spPr bwMode="auto">
              <a:xfrm>
                <a:off x="4380839" y="3307773"/>
                <a:ext cx="270315" cy="270315"/>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p>
            </p:txBody>
          </p:sp>
        </p:grpSp>
      </p:grpSp>
      <p:cxnSp>
        <p:nvCxnSpPr>
          <p:cNvPr id="11" name="Straight Arrow Connector 10"/>
          <p:cNvCxnSpPr>
            <a:stCxn id="24" idx="6"/>
            <a:endCxn id="16" idx="2"/>
          </p:cNvCxnSpPr>
          <p:nvPr/>
        </p:nvCxnSpPr>
        <p:spPr bwMode="auto">
          <a:xfrm>
            <a:off x="2755076" y="2375485"/>
            <a:ext cx="1828112" cy="0"/>
          </a:xfrm>
          <a:prstGeom prst="straightConnector1">
            <a:avLst/>
          </a:prstGeom>
          <a:ln w="38100" cmpd="sng">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394100" y="2199244"/>
            <a:ext cx="424588" cy="369332"/>
          </a:xfrm>
          <a:prstGeom prst="rect">
            <a:avLst/>
          </a:prstGeom>
          <a:noFill/>
        </p:spPr>
        <p:txBody>
          <a:bodyPr wrap="square" rtlCol="0">
            <a:spAutoFit/>
          </a:bodyPr>
          <a:lstStyle/>
          <a:p>
            <a:pPr algn="ctr"/>
            <a:r>
              <a:rPr lang="en-US" dirty="0" smtClean="0"/>
              <a:t>B</a:t>
            </a:r>
            <a:endParaRPr lang="en-US" dirty="0"/>
          </a:p>
        </p:txBody>
      </p:sp>
      <p:sp>
        <p:nvSpPr>
          <p:cNvPr id="13" name="Oval 12"/>
          <p:cNvSpPr/>
          <p:nvPr/>
        </p:nvSpPr>
        <p:spPr bwMode="auto">
          <a:xfrm>
            <a:off x="7898719" y="1879175"/>
            <a:ext cx="722305" cy="722305"/>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000" dirty="0" smtClean="0">
                <a:solidFill>
                  <a:srgbClr val="000000"/>
                </a:solidFill>
              </a:rPr>
              <a:t>C</a:t>
            </a:r>
            <a:endParaRPr lang="en-US" sz="2000" dirty="0">
              <a:solidFill>
                <a:srgbClr val="000000"/>
              </a:solidFill>
            </a:endParaRPr>
          </a:p>
        </p:txBody>
      </p:sp>
      <p:cxnSp>
        <p:nvCxnSpPr>
          <p:cNvPr id="14" name="Straight Arrow Connector 13"/>
          <p:cNvCxnSpPr>
            <a:stCxn id="19" idx="6"/>
            <a:endCxn id="13" idx="2"/>
          </p:cNvCxnSpPr>
          <p:nvPr/>
        </p:nvCxnSpPr>
        <p:spPr bwMode="auto">
          <a:xfrm>
            <a:off x="6160343" y="2223085"/>
            <a:ext cx="1738376" cy="17243"/>
          </a:xfrm>
          <a:prstGeom prst="straightConnector1">
            <a:avLst/>
          </a:prstGeom>
          <a:ln w="38100" cmpd="sng">
            <a:solidFill>
              <a:srgbClr val="FF0000"/>
            </a:solidFill>
            <a:prstDash val="dash"/>
            <a:headEnd type="triangle"/>
            <a:tailEnd type="none"/>
          </a:ln>
        </p:spPr>
        <p:style>
          <a:lnRef idx="2">
            <a:schemeClr val="accent1"/>
          </a:lnRef>
          <a:fillRef idx="0">
            <a:schemeClr val="accent1"/>
          </a:fillRef>
          <a:effectRef idx="1">
            <a:schemeClr val="accent1"/>
          </a:effectRef>
          <a:fontRef idx="minor">
            <a:schemeClr val="tx1"/>
          </a:fontRef>
        </p:style>
      </p:cxnSp>
      <p:sp>
        <p:nvSpPr>
          <p:cNvPr id="27" name="Oval 26"/>
          <p:cNvSpPr/>
          <p:nvPr/>
        </p:nvSpPr>
        <p:spPr bwMode="auto">
          <a:xfrm>
            <a:off x="4910080" y="3103057"/>
            <a:ext cx="98709" cy="9870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28" name="Oval 27"/>
          <p:cNvSpPr/>
          <p:nvPr/>
        </p:nvSpPr>
        <p:spPr bwMode="auto">
          <a:xfrm>
            <a:off x="4910080" y="3267069"/>
            <a:ext cx="98709" cy="98704"/>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29" name="TextBox 28"/>
          <p:cNvSpPr txBox="1"/>
          <p:nvPr/>
        </p:nvSpPr>
        <p:spPr>
          <a:xfrm>
            <a:off x="5818618" y="2055662"/>
            <a:ext cx="424588" cy="369332"/>
          </a:xfrm>
          <a:prstGeom prst="rect">
            <a:avLst/>
          </a:prstGeom>
          <a:noFill/>
        </p:spPr>
        <p:txBody>
          <a:bodyPr wrap="square" rtlCol="0">
            <a:spAutoFit/>
          </a:bodyPr>
          <a:lstStyle/>
          <a:p>
            <a:pPr algn="ctr"/>
            <a:r>
              <a:rPr lang="en-US" dirty="0" smtClean="0"/>
              <a:t>C</a:t>
            </a:r>
            <a:endParaRPr lang="en-US" dirty="0"/>
          </a:p>
        </p:txBody>
      </p:sp>
      <p:sp>
        <p:nvSpPr>
          <p:cNvPr id="30" name="Text Placeholder 8"/>
          <p:cNvSpPr txBox="1">
            <a:spLocks/>
          </p:cNvSpPr>
          <p:nvPr/>
        </p:nvSpPr>
        <p:spPr>
          <a:xfrm>
            <a:off x="1345834" y="3983796"/>
            <a:ext cx="830508" cy="95127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solidFill>
                  <a:srgbClr val="000000"/>
                </a:solidFill>
                <a:latin typeface="Century Gothic"/>
                <a:cs typeface="Century Gothic"/>
              </a:rPr>
              <a:t>N=2</a:t>
            </a:r>
            <a:endParaRPr lang="en-US" sz="2400" dirty="0">
              <a:solidFill>
                <a:srgbClr val="000000"/>
              </a:solidFill>
              <a:latin typeface="Century Gothic"/>
              <a:cs typeface="Century Gothic"/>
            </a:endParaRPr>
          </a:p>
        </p:txBody>
      </p:sp>
      <p:sp>
        <p:nvSpPr>
          <p:cNvPr id="31" name="Text Placeholder 8"/>
          <p:cNvSpPr txBox="1">
            <a:spLocks/>
          </p:cNvSpPr>
          <p:nvPr/>
        </p:nvSpPr>
        <p:spPr>
          <a:xfrm>
            <a:off x="4510803" y="3983796"/>
            <a:ext cx="830508" cy="95127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solidFill>
                  <a:srgbClr val="000000"/>
                </a:solidFill>
                <a:latin typeface="Century Gothic"/>
                <a:cs typeface="Century Gothic"/>
              </a:rPr>
              <a:t>N=5</a:t>
            </a:r>
            <a:endParaRPr lang="en-US" sz="2400" dirty="0">
              <a:solidFill>
                <a:srgbClr val="000000"/>
              </a:solidFill>
              <a:latin typeface="Century Gothic"/>
              <a:cs typeface="Century Gothic"/>
            </a:endParaRPr>
          </a:p>
        </p:txBody>
      </p:sp>
      <p:sp>
        <p:nvSpPr>
          <p:cNvPr id="32"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90</a:t>
            </a:fld>
            <a:endParaRPr lang="en-US" dirty="0"/>
          </a:p>
        </p:txBody>
      </p:sp>
      <p:sp>
        <p:nvSpPr>
          <p:cNvPr id="3" name="Slide Number Placeholder 2"/>
          <p:cNvSpPr>
            <a:spLocks noGrp="1"/>
          </p:cNvSpPr>
          <p:nvPr>
            <p:ph type="sldNum" sz="quarter" idx="12"/>
          </p:nvPr>
        </p:nvSpPr>
        <p:spPr/>
        <p:txBody>
          <a:bodyPr/>
          <a:lstStyle/>
          <a:p>
            <a:fld id="{A7E347E3-C33F-6F47-AC47-1BCADEE5EFCC}" type="slidenum">
              <a:rPr lang="en-US" smtClean="0"/>
              <a:t>90</a:t>
            </a:fld>
            <a:endParaRPr lang="en-US" dirty="0"/>
          </a:p>
        </p:txBody>
      </p:sp>
    </p:spTree>
    <p:extLst>
      <p:ext uri="{BB962C8B-B14F-4D97-AF65-F5344CB8AC3E}">
        <p14:creationId xmlns:p14="http://schemas.microsoft.com/office/powerpoint/2010/main" val="387309917"/>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4"/>
          </p:nvPr>
        </p:nvSpPr>
        <p:spPr>
          <a:xfrm>
            <a:off x="0" y="6027003"/>
            <a:ext cx="9144000" cy="830997"/>
          </a:xfrm>
          <a:solidFill>
            <a:schemeClr val="accent1">
              <a:lumMod val="75000"/>
            </a:schemeClr>
          </a:solidFill>
        </p:spPr>
        <p:txBody>
          <a:bodyPr vert="horz" lIns="91440" tIns="45720" rIns="91440" bIns="45720" rtlCol="0">
            <a:spAutoFit/>
          </a:bodyPr>
          <a:lstStyle/>
          <a:p>
            <a:r>
              <a:rPr lang="en-US" sz="2400" dirty="0" smtClean="0">
                <a:solidFill>
                  <a:schemeClr val="bg1"/>
                </a:solidFill>
                <a:latin typeface="Century Gothic"/>
                <a:cs typeface="Century Gothic"/>
              </a:rPr>
              <a:t>Occurs </a:t>
            </a:r>
            <a:r>
              <a:rPr lang="en-US" sz="2400" dirty="0">
                <a:solidFill>
                  <a:schemeClr val="bg1"/>
                </a:solidFill>
                <a:latin typeface="Century Gothic"/>
                <a:cs typeface="Century Gothic"/>
              </a:rPr>
              <a:t>when an entity is in an orbit at least as trusted as the minimally trusted orbit in a given context</a:t>
            </a:r>
          </a:p>
        </p:txBody>
      </p:sp>
      <p:grpSp>
        <p:nvGrpSpPr>
          <p:cNvPr id="20" name="Group 19"/>
          <p:cNvGrpSpPr/>
          <p:nvPr/>
        </p:nvGrpSpPr>
        <p:grpSpPr>
          <a:xfrm>
            <a:off x="2206140" y="1341839"/>
            <a:ext cx="4731721" cy="4174323"/>
            <a:chOff x="2245354" y="1341839"/>
            <a:chExt cx="4731721" cy="4174323"/>
          </a:xfrm>
        </p:grpSpPr>
        <p:sp>
          <p:nvSpPr>
            <p:cNvPr id="5" name="Donut 4"/>
            <p:cNvSpPr/>
            <p:nvPr/>
          </p:nvSpPr>
          <p:spPr bwMode="auto">
            <a:xfrm>
              <a:off x="2245354" y="1341839"/>
              <a:ext cx="4176082" cy="4174323"/>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rgbClr val="FFFFFF"/>
                </a:solidFill>
              </a:endParaRPr>
            </a:p>
          </p:txBody>
        </p:sp>
        <p:sp>
          <p:nvSpPr>
            <p:cNvPr id="6" name="Oval 5"/>
            <p:cNvSpPr/>
            <p:nvPr/>
          </p:nvSpPr>
          <p:spPr bwMode="auto">
            <a:xfrm>
              <a:off x="3954127" y="3025157"/>
              <a:ext cx="759539" cy="759639"/>
            </a:xfrm>
            <a:prstGeom prst="ellipse">
              <a:avLst/>
            </a:prstGeom>
            <a:gradFill flip="none" rotWithShape="1">
              <a:gsLst>
                <a:gs pos="0">
                  <a:srgbClr val="484800"/>
                </a:gs>
                <a:gs pos="100000">
                  <a:srgbClr val="FFFF00"/>
                </a:gs>
              </a:gsLst>
              <a:path path="circle">
                <a:fillToRect l="100000" t="100000"/>
              </a:path>
              <a:tileRect r="-100000" b="-100000"/>
            </a:gradFill>
            <a:ln w="9525" cap="flat" cmpd="sng" algn="ctr">
              <a:solidFill>
                <a:srgbClr val="FFFF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000" dirty="0">
                  <a:solidFill>
                    <a:srgbClr val="000000"/>
                  </a:solidFill>
                  <a:latin typeface="Century Gothic"/>
                  <a:cs typeface="Century Gothic"/>
                </a:rPr>
                <a:t>1.0</a:t>
              </a:r>
            </a:p>
          </p:txBody>
        </p:sp>
        <p:sp>
          <p:nvSpPr>
            <p:cNvPr id="7" name="Donut 6"/>
            <p:cNvSpPr/>
            <p:nvPr/>
          </p:nvSpPr>
          <p:spPr bwMode="auto">
            <a:xfrm>
              <a:off x="3261679" y="2358165"/>
              <a:ext cx="2143429" cy="2143429"/>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rgbClr val="FFFFFF"/>
                </a:solidFill>
              </a:endParaRPr>
            </a:p>
          </p:txBody>
        </p:sp>
        <p:sp>
          <p:nvSpPr>
            <p:cNvPr id="8" name="Donut 7"/>
            <p:cNvSpPr/>
            <p:nvPr/>
          </p:nvSpPr>
          <p:spPr bwMode="auto">
            <a:xfrm>
              <a:off x="3511365" y="2607851"/>
              <a:ext cx="1644058" cy="1644058"/>
            </a:xfrm>
            <a:prstGeom prst="donut">
              <a:avLst>
                <a:gd name="adj" fmla="val 5272"/>
              </a:avLst>
            </a:prstGeom>
            <a:ln/>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rgbClr val="FFFFFF"/>
                </a:solidFill>
              </a:endParaRPr>
            </a:p>
          </p:txBody>
        </p:sp>
        <p:sp>
          <p:nvSpPr>
            <p:cNvPr id="10" name="Donut 9"/>
            <p:cNvSpPr/>
            <p:nvPr/>
          </p:nvSpPr>
          <p:spPr bwMode="auto">
            <a:xfrm>
              <a:off x="3752261" y="2822370"/>
              <a:ext cx="1165786" cy="1165787"/>
            </a:xfrm>
            <a:prstGeom prst="donut">
              <a:avLst>
                <a:gd name="adj" fmla="val 5272"/>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rgbClr val="FFFFFF"/>
                </a:solidFill>
              </a:endParaRPr>
            </a:p>
          </p:txBody>
        </p:sp>
        <p:grpSp>
          <p:nvGrpSpPr>
            <p:cNvPr id="11" name="Group 19"/>
            <p:cNvGrpSpPr/>
            <p:nvPr/>
          </p:nvGrpSpPr>
          <p:grpSpPr bwMode="auto">
            <a:xfrm>
              <a:off x="4274832" y="4544220"/>
              <a:ext cx="111091" cy="654316"/>
              <a:chOff x="2775447" y="3671637"/>
              <a:chExt cx="100288" cy="590714"/>
            </a:xfrm>
            <a:solidFill>
              <a:schemeClr val="tx1"/>
            </a:solidFill>
          </p:grpSpPr>
          <p:sp>
            <p:nvSpPr>
              <p:cNvPr id="37" name="Oval 36"/>
              <p:cNvSpPr/>
              <p:nvPr/>
            </p:nvSpPr>
            <p:spPr>
              <a:xfrm>
                <a:off x="2775447" y="3671637"/>
                <a:ext cx="98700" cy="987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38" name="Oval 37"/>
              <p:cNvSpPr/>
              <p:nvPr/>
            </p:nvSpPr>
            <p:spPr>
              <a:xfrm>
                <a:off x="2775447" y="3999647"/>
                <a:ext cx="98700" cy="987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39" name="Oval 38"/>
              <p:cNvSpPr/>
              <p:nvPr/>
            </p:nvSpPr>
            <p:spPr>
              <a:xfrm>
                <a:off x="2777035" y="4163651"/>
                <a:ext cx="98700" cy="987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40" name="Oval 39"/>
              <p:cNvSpPr/>
              <p:nvPr/>
            </p:nvSpPr>
            <p:spPr>
              <a:xfrm>
                <a:off x="2775447" y="3835642"/>
                <a:ext cx="98700" cy="98700"/>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grpSp>
        <p:sp>
          <p:nvSpPr>
            <p:cNvPr id="12" name="Oval 11"/>
            <p:cNvSpPr/>
            <p:nvPr/>
          </p:nvSpPr>
          <p:spPr bwMode="auto">
            <a:xfrm>
              <a:off x="4731661" y="2854020"/>
              <a:ext cx="2245414" cy="160361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13" name="TextBox 23"/>
            <p:cNvSpPr txBox="1">
              <a:spLocks noChangeArrowheads="1"/>
            </p:cNvSpPr>
            <p:nvPr/>
          </p:nvSpPr>
          <p:spPr bwMode="auto">
            <a:xfrm>
              <a:off x="5832460" y="4214750"/>
              <a:ext cx="401341" cy="272731"/>
            </a:xfrm>
            <a:prstGeom prst="rect">
              <a:avLst/>
            </a:prstGeom>
            <a:noFill/>
            <a:ln w="9525">
              <a:noFill/>
              <a:miter lim="800000"/>
              <a:headEnd/>
              <a:tailEnd/>
            </a:ln>
          </p:spPr>
          <p:txBody>
            <a:bodyPr wrap="none">
              <a:prstTxWarp prst="textNoShape">
                <a:avLst/>
              </a:prstTxWarp>
              <a:spAutoFit/>
            </a:bodyPr>
            <a:lstStyle/>
            <a:p>
              <a:r>
                <a:rPr lang="en-US" sz="1000" dirty="0">
                  <a:solidFill>
                    <a:srgbClr val="000000"/>
                  </a:solidFill>
                  <a:latin typeface="Century Gothic" charset="0"/>
                  <a:ea typeface="Century Gothic" charset="0"/>
                  <a:cs typeface="Century Gothic" charset="0"/>
                </a:rPr>
                <a:t>0.0</a:t>
              </a:r>
            </a:p>
          </p:txBody>
        </p:sp>
        <p:sp>
          <p:nvSpPr>
            <p:cNvPr id="14" name="TextBox 24"/>
            <p:cNvSpPr txBox="1">
              <a:spLocks noChangeArrowheads="1"/>
            </p:cNvSpPr>
            <p:nvPr/>
          </p:nvSpPr>
          <p:spPr bwMode="auto">
            <a:xfrm>
              <a:off x="4659945" y="3597409"/>
              <a:ext cx="401341" cy="272731"/>
            </a:xfrm>
            <a:prstGeom prst="rect">
              <a:avLst/>
            </a:prstGeom>
            <a:noFill/>
            <a:ln w="9525">
              <a:noFill/>
              <a:miter lim="800000"/>
              <a:headEnd/>
              <a:tailEnd/>
            </a:ln>
          </p:spPr>
          <p:txBody>
            <a:bodyPr wrap="none">
              <a:prstTxWarp prst="textNoShape">
                <a:avLst/>
              </a:prstTxWarp>
              <a:spAutoFit/>
            </a:bodyPr>
            <a:lstStyle/>
            <a:p>
              <a:r>
                <a:rPr lang="en-US" sz="1000" dirty="0">
                  <a:solidFill>
                    <a:srgbClr val="000000"/>
                  </a:solidFill>
                  <a:latin typeface="Century Gothic" charset="0"/>
                  <a:ea typeface="Century Gothic" charset="0"/>
                  <a:cs typeface="Century Gothic" charset="0"/>
                </a:rPr>
                <a:t>0.8</a:t>
              </a:r>
            </a:p>
          </p:txBody>
        </p:sp>
        <p:sp>
          <p:nvSpPr>
            <p:cNvPr id="15" name="TextBox 25"/>
            <p:cNvSpPr txBox="1">
              <a:spLocks noChangeArrowheads="1"/>
            </p:cNvSpPr>
            <p:nvPr/>
          </p:nvSpPr>
          <p:spPr bwMode="auto">
            <a:xfrm>
              <a:off x="4760731" y="3822238"/>
              <a:ext cx="480068" cy="272731"/>
            </a:xfrm>
            <a:prstGeom prst="rect">
              <a:avLst/>
            </a:prstGeom>
            <a:noFill/>
            <a:ln w="9525">
              <a:noFill/>
              <a:miter lim="800000"/>
              <a:headEnd/>
              <a:tailEnd/>
            </a:ln>
          </p:spPr>
          <p:txBody>
            <a:bodyPr wrap="none">
              <a:prstTxWarp prst="textNoShape">
                <a:avLst/>
              </a:prstTxWarp>
              <a:spAutoFit/>
            </a:bodyPr>
            <a:lstStyle/>
            <a:p>
              <a:r>
                <a:rPr lang="en-US" sz="1000" dirty="0">
                  <a:solidFill>
                    <a:srgbClr val="000000"/>
                  </a:solidFill>
                  <a:latin typeface="Century Gothic" charset="0"/>
                  <a:ea typeface="Century Gothic" charset="0"/>
                  <a:cs typeface="Century Gothic" charset="0"/>
                </a:rPr>
                <a:t>0.62</a:t>
              </a:r>
            </a:p>
          </p:txBody>
        </p:sp>
        <p:sp>
          <p:nvSpPr>
            <p:cNvPr id="16" name="TextBox 26"/>
            <p:cNvSpPr txBox="1">
              <a:spLocks noChangeArrowheads="1"/>
            </p:cNvSpPr>
            <p:nvPr/>
          </p:nvSpPr>
          <p:spPr bwMode="auto">
            <a:xfrm>
              <a:off x="4917588" y="3987758"/>
              <a:ext cx="480068" cy="272731"/>
            </a:xfrm>
            <a:prstGeom prst="rect">
              <a:avLst/>
            </a:prstGeom>
            <a:noFill/>
            <a:ln w="9525">
              <a:noFill/>
              <a:miter lim="800000"/>
              <a:headEnd/>
              <a:tailEnd/>
            </a:ln>
          </p:spPr>
          <p:txBody>
            <a:bodyPr wrap="none">
              <a:prstTxWarp prst="textNoShape">
                <a:avLst/>
              </a:prstTxWarp>
              <a:spAutoFit/>
            </a:bodyPr>
            <a:lstStyle/>
            <a:p>
              <a:r>
                <a:rPr lang="en-US" sz="1000" dirty="0">
                  <a:solidFill>
                    <a:srgbClr val="000000"/>
                  </a:solidFill>
                  <a:latin typeface="Century Gothic" charset="0"/>
                  <a:ea typeface="Century Gothic" charset="0"/>
                  <a:cs typeface="Century Gothic" charset="0"/>
                </a:rPr>
                <a:t>0.43</a:t>
              </a:r>
            </a:p>
          </p:txBody>
        </p:sp>
        <p:cxnSp>
          <p:nvCxnSpPr>
            <p:cNvPr id="21" name="Straight Arrow Connector 20"/>
            <p:cNvCxnSpPr/>
            <p:nvPr/>
          </p:nvCxnSpPr>
          <p:spPr bwMode="auto">
            <a:xfrm>
              <a:off x="5195865" y="3952989"/>
              <a:ext cx="773841" cy="1758"/>
            </a:xfrm>
            <a:prstGeom prst="straightConnector1">
              <a:avLst/>
            </a:prstGeom>
            <a:ln>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24" name="Oval 23"/>
            <p:cNvSpPr/>
            <p:nvPr/>
          </p:nvSpPr>
          <p:spPr bwMode="auto">
            <a:xfrm>
              <a:off x="3205413" y="3469443"/>
              <a:ext cx="239136" cy="240895"/>
            </a:xfrm>
            <a:prstGeom prst="ellipse">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dirty="0">
                <a:solidFill>
                  <a:srgbClr val="FFFFFF"/>
                </a:solidFill>
              </a:endParaRPr>
            </a:p>
          </p:txBody>
        </p:sp>
        <p:sp>
          <p:nvSpPr>
            <p:cNvPr id="25" name="Oval 24"/>
            <p:cNvSpPr/>
            <p:nvPr/>
          </p:nvSpPr>
          <p:spPr bwMode="auto">
            <a:xfrm>
              <a:off x="3228272" y="3054472"/>
              <a:ext cx="240893" cy="24089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26" name="Oval 25"/>
            <p:cNvSpPr/>
            <p:nvPr/>
          </p:nvSpPr>
          <p:spPr bwMode="auto">
            <a:xfrm>
              <a:off x="3381247" y="3893205"/>
              <a:ext cx="240895" cy="240893"/>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solidFill>
                  <a:srgbClr val="FFFFFF"/>
                </a:solidFill>
              </a:endParaRPr>
            </a:p>
          </p:txBody>
        </p:sp>
        <p:sp>
          <p:nvSpPr>
            <p:cNvPr id="27" name="Oval 26"/>
            <p:cNvSpPr/>
            <p:nvPr/>
          </p:nvSpPr>
          <p:spPr bwMode="auto">
            <a:xfrm>
              <a:off x="3388282" y="2741486"/>
              <a:ext cx="240895" cy="240895"/>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rgbClr val="FFFFFF"/>
                </a:solidFill>
              </a:endParaRPr>
            </a:p>
          </p:txBody>
        </p:sp>
        <p:sp>
          <p:nvSpPr>
            <p:cNvPr id="28" name="Oval 27"/>
            <p:cNvSpPr/>
            <p:nvPr/>
          </p:nvSpPr>
          <p:spPr bwMode="auto">
            <a:xfrm>
              <a:off x="3293331" y="1554600"/>
              <a:ext cx="240895" cy="239136"/>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solidFill>
                  <a:srgbClr val="FFFFFF"/>
                </a:solidFill>
              </a:endParaRPr>
            </a:p>
          </p:txBody>
        </p:sp>
        <p:sp>
          <p:nvSpPr>
            <p:cNvPr id="29" name="Oval 28"/>
            <p:cNvSpPr/>
            <p:nvPr/>
          </p:nvSpPr>
          <p:spPr bwMode="auto">
            <a:xfrm>
              <a:off x="2266454" y="2954247"/>
              <a:ext cx="240895" cy="240893"/>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solidFill>
                  <a:srgbClr val="FFFFFF"/>
                </a:solidFill>
              </a:endParaRPr>
            </a:p>
          </p:txBody>
        </p:sp>
        <p:sp>
          <p:nvSpPr>
            <p:cNvPr id="30" name="Oval 29"/>
            <p:cNvSpPr/>
            <p:nvPr/>
          </p:nvSpPr>
          <p:spPr bwMode="auto">
            <a:xfrm>
              <a:off x="3856002" y="2882154"/>
              <a:ext cx="240895" cy="239136"/>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rgbClr val="FFFFFF"/>
                </a:solidFill>
              </a:endParaRPr>
            </a:p>
          </p:txBody>
        </p:sp>
        <p:sp>
          <p:nvSpPr>
            <p:cNvPr id="31" name="Oval 30"/>
            <p:cNvSpPr/>
            <p:nvPr/>
          </p:nvSpPr>
          <p:spPr bwMode="auto">
            <a:xfrm>
              <a:off x="3739952" y="3559119"/>
              <a:ext cx="239136" cy="240893"/>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32" name="Oval 31"/>
            <p:cNvSpPr/>
            <p:nvPr/>
          </p:nvSpPr>
          <p:spPr bwMode="auto">
            <a:xfrm>
              <a:off x="5846455" y="2182330"/>
              <a:ext cx="240895" cy="240895"/>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rgbClr val="FFFFFF"/>
                </a:solidFill>
              </a:endParaRPr>
            </a:p>
          </p:txBody>
        </p:sp>
        <p:sp>
          <p:nvSpPr>
            <p:cNvPr id="33" name="Oval 32"/>
            <p:cNvSpPr/>
            <p:nvPr/>
          </p:nvSpPr>
          <p:spPr bwMode="auto">
            <a:xfrm>
              <a:off x="4935630" y="1461407"/>
              <a:ext cx="240895" cy="24089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grpSp>
      <p:sp>
        <p:nvSpPr>
          <p:cNvPr id="17" name="TextBox 41"/>
          <p:cNvSpPr txBox="1">
            <a:spLocks noChangeArrowheads="1"/>
          </p:cNvSpPr>
          <p:nvPr/>
        </p:nvSpPr>
        <p:spPr bwMode="auto">
          <a:xfrm>
            <a:off x="5930492" y="3692229"/>
            <a:ext cx="1659874" cy="559680"/>
          </a:xfrm>
          <a:prstGeom prst="rect">
            <a:avLst/>
          </a:prstGeom>
          <a:noFill/>
          <a:ln w="9525">
            <a:noFill/>
            <a:miter lim="800000"/>
            <a:headEnd/>
            <a:tailEnd/>
          </a:ln>
        </p:spPr>
        <p:txBody>
          <a:bodyPr wrap="none">
            <a:prstTxWarp prst="textNoShape">
              <a:avLst/>
            </a:prstTxWarp>
            <a:spAutoFit/>
          </a:bodyPr>
          <a:lstStyle/>
          <a:p>
            <a:r>
              <a:rPr lang="en-US" sz="1200" dirty="0">
                <a:solidFill>
                  <a:srgbClr val="000000"/>
                </a:solidFill>
                <a:latin typeface="Century Gothic" charset="0"/>
                <a:ea typeface="Century Gothic" charset="0"/>
                <a:cs typeface="Century Gothic" charset="0"/>
              </a:rPr>
              <a:t>Minimally </a:t>
            </a:r>
            <a:endParaRPr lang="en-US" sz="1200" dirty="0" smtClean="0">
              <a:solidFill>
                <a:srgbClr val="000000"/>
              </a:solidFill>
              <a:latin typeface="Century Gothic" charset="0"/>
              <a:ea typeface="Century Gothic" charset="0"/>
              <a:cs typeface="Century Gothic" charset="0"/>
            </a:endParaRPr>
          </a:p>
          <a:p>
            <a:r>
              <a:rPr lang="en-US" sz="1200" dirty="0" smtClean="0">
                <a:solidFill>
                  <a:srgbClr val="000000"/>
                </a:solidFill>
                <a:latin typeface="Century Gothic" charset="0"/>
                <a:ea typeface="Century Gothic" charset="0"/>
                <a:cs typeface="Century Gothic" charset="0"/>
              </a:rPr>
              <a:t>trusted </a:t>
            </a:r>
            <a:r>
              <a:rPr lang="en-US" sz="1200" dirty="0">
                <a:solidFill>
                  <a:srgbClr val="000000"/>
                </a:solidFill>
                <a:latin typeface="Century Gothic" charset="0"/>
                <a:ea typeface="Century Gothic" charset="0"/>
                <a:cs typeface="Century Gothic" charset="0"/>
              </a:rPr>
              <a:t>orbit (M)</a:t>
            </a:r>
          </a:p>
        </p:txBody>
      </p:sp>
      <p:sp>
        <p:nvSpPr>
          <p:cNvPr id="34"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Sufficiently Trusted Direct Relations</a:t>
            </a:r>
          </a:p>
        </p:txBody>
      </p:sp>
      <p:sp>
        <p:nvSpPr>
          <p:cNvPr id="35"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91</a:t>
            </a:fld>
            <a:endParaRPr lang="en-US" dirty="0"/>
          </a:p>
        </p:txBody>
      </p:sp>
      <p:sp>
        <p:nvSpPr>
          <p:cNvPr id="2" name="Slide Number Placeholder 1"/>
          <p:cNvSpPr>
            <a:spLocks noGrp="1"/>
          </p:cNvSpPr>
          <p:nvPr>
            <p:ph type="sldNum" sz="quarter" idx="12"/>
          </p:nvPr>
        </p:nvSpPr>
        <p:spPr/>
        <p:txBody>
          <a:bodyPr/>
          <a:lstStyle/>
          <a:p>
            <a:fld id="{A7E347E3-C33F-6F47-AC47-1BCADEE5EFCC}" type="slidenum">
              <a:rPr lang="en-US" smtClean="0"/>
              <a:t>91</a:t>
            </a:fld>
            <a:endParaRPr lang="en-US" dirty="0"/>
          </a:p>
        </p:txBody>
      </p:sp>
    </p:spTree>
    <p:extLst>
      <p:ext uri="{BB962C8B-B14F-4D97-AF65-F5344CB8AC3E}">
        <p14:creationId xmlns:p14="http://schemas.microsoft.com/office/powerpoint/2010/main" val="3779177774"/>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4"/>
          </p:nvPr>
        </p:nvSpPr>
        <p:spPr>
          <a:solidFill>
            <a:schemeClr val="accent1">
              <a:lumMod val="75000"/>
            </a:schemeClr>
          </a:solidFill>
        </p:spPr>
        <p:txBody>
          <a:bodyPr vert="horz" lIns="91440" tIns="45720" rIns="91440" bIns="45720" rtlCol="0">
            <a:spAutoFit/>
          </a:bodyPr>
          <a:lstStyle/>
          <a:p>
            <a:r>
              <a:rPr lang="en-US" dirty="0">
                <a:solidFill>
                  <a:schemeClr val="bg1"/>
                </a:solidFill>
                <a:latin typeface="Century Gothic"/>
                <a:cs typeface="Century Gothic"/>
              </a:rPr>
              <a:t>A path composed entirely of sufficiently trusted direct relations</a:t>
            </a:r>
          </a:p>
        </p:txBody>
      </p:sp>
      <p:grpSp>
        <p:nvGrpSpPr>
          <p:cNvPr id="5" name="Group 4"/>
          <p:cNvGrpSpPr/>
          <p:nvPr/>
        </p:nvGrpSpPr>
        <p:grpSpPr>
          <a:xfrm>
            <a:off x="522977" y="2226397"/>
            <a:ext cx="8098047" cy="2405207"/>
            <a:chOff x="522977" y="1172881"/>
            <a:chExt cx="8098047" cy="2405207"/>
          </a:xfrm>
        </p:grpSpPr>
        <p:grpSp>
          <p:nvGrpSpPr>
            <p:cNvPr id="7" name="Group 6"/>
            <p:cNvGrpSpPr/>
            <p:nvPr/>
          </p:nvGrpSpPr>
          <p:grpSpPr>
            <a:xfrm>
              <a:off x="522977" y="1172881"/>
              <a:ext cx="2476223" cy="2405207"/>
              <a:chOff x="301578" y="1172881"/>
              <a:chExt cx="2476223" cy="2405207"/>
            </a:xfrm>
          </p:grpSpPr>
          <p:sp>
            <p:nvSpPr>
              <p:cNvPr id="22" name="Donut 21"/>
              <p:cNvSpPr/>
              <p:nvPr/>
            </p:nvSpPr>
            <p:spPr bwMode="auto">
              <a:xfrm>
                <a:off x="372594" y="1172881"/>
                <a:ext cx="2405207" cy="2405207"/>
              </a:xfrm>
              <a:prstGeom prst="donut">
                <a:avLst>
                  <a:gd name="adj" fmla="val 5272"/>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23" name="Donut 22"/>
              <p:cNvSpPr/>
              <p:nvPr/>
            </p:nvSpPr>
            <p:spPr bwMode="auto">
              <a:xfrm>
                <a:off x="688263" y="1488550"/>
                <a:ext cx="1773869" cy="1773869"/>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tx1"/>
                  </a:solidFill>
                </a:endParaRPr>
              </a:p>
            </p:txBody>
          </p:sp>
          <p:sp>
            <p:nvSpPr>
              <p:cNvPr id="24" name="Oval 23"/>
              <p:cNvSpPr/>
              <p:nvPr/>
            </p:nvSpPr>
            <p:spPr bwMode="auto">
              <a:xfrm>
                <a:off x="2263362" y="2240328"/>
                <a:ext cx="270315" cy="270314"/>
              </a:xfrm>
              <a:prstGeom prst="ellipse">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en-US" dirty="0">
                  <a:solidFill>
                    <a:srgbClr val="000000"/>
                  </a:solidFill>
                </a:endParaRPr>
              </a:p>
            </p:txBody>
          </p:sp>
          <p:sp>
            <p:nvSpPr>
              <p:cNvPr id="25" name="Oval 24"/>
              <p:cNvSpPr/>
              <p:nvPr/>
            </p:nvSpPr>
            <p:spPr bwMode="auto">
              <a:xfrm>
                <a:off x="301578" y="2191903"/>
                <a:ext cx="270315" cy="270315"/>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26" name="Oval 25"/>
              <p:cNvSpPr/>
              <p:nvPr/>
            </p:nvSpPr>
            <p:spPr bwMode="auto">
              <a:xfrm>
                <a:off x="1196820" y="2032570"/>
                <a:ext cx="685738" cy="685829"/>
              </a:xfrm>
              <a:prstGeom prst="ellipse">
                <a:avLst/>
              </a:prstGeom>
              <a:gradFill flip="none" rotWithShape="1">
                <a:gsLst>
                  <a:gs pos="0">
                    <a:srgbClr val="484800"/>
                  </a:gs>
                  <a:gs pos="100000">
                    <a:srgbClr val="FFFF00"/>
                  </a:gs>
                </a:gsLst>
                <a:path path="circle">
                  <a:fillToRect l="100000" t="100000"/>
                </a:path>
                <a:tileRect r="-100000" b="-100000"/>
              </a:gradFill>
              <a:ln w="9525" cap="flat" cmpd="sng" algn="ctr">
                <a:solidFill>
                  <a:srgbClr val="FFFF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smtClean="0">
                    <a:solidFill>
                      <a:srgbClr val="000000"/>
                    </a:solidFill>
                    <a:latin typeface="Century Gothic"/>
                    <a:cs typeface="Century Gothic"/>
                  </a:rPr>
                  <a:t>A</a:t>
                </a:r>
                <a:endParaRPr lang="en-US" sz="2000" dirty="0">
                  <a:solidFill>
                    <a:srgbClr val="000000"/>
                  </a:solidFill>
                  <a:latin typeface="Century Gothic"/>
                  <a:cs typeface="Century Gothic"/>
                </a:endParaRPr>
              </a:p>
            </p:txBody>
          </p:sp>
        </p:grpSp>
        <p:grpSp>
          <p:nvGrpSpPr>
            <p:cNvPr id="10" name="Group 9"/>
            <p:cNvGrpSpPr/>
            <p:nvPr/>
          </p:nvGrpSpPr>
          <p:grpSpPr>
            <a:xfrm>
              <a:off x="3691771" y="1172881"/>
              <a:ext cx="2468572" cy="2405207"/>
              <a:chOff x="3691771" y="1172881"/>
              <a:chExt cx="2468572" cy="2405207"/>
            </a:xfrm>
          </p:grpSpPr>
          <p:sp>
            <p:nvSpPr>
              <p:cNvPr id="15" name="Donut 14"/>
              <p:cNvSpPr>
                <a:spLocks noChangeAspect="1"/>
              </p:cNvSpPr>
              <p:nvPr/>
            </p:nvSpPr>
            <p:spPr bwMode="auto">
              <a:xfrm>
                <a:off x="4285977" y="1735404"/>
                <a:ext cx="1280160" cy="1280160"/>
              </a:xfrm>
              <a:prstGeom prst="donut">
                <a:avLst>
                  <a:gd name="adj" fmla="val 5272"/>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chemeClr val="tx1"/>
                  </a:solidFill>
                </a:endParaRPr>
              </a:p>
            </p:txBody>
          </p:sp>
          <p:sp>
            <p:nvSpPr>
              <p:cNvPr id="16" name="Oval 15"/>
              <p:cNvSpPr/>
              <p:nvPr/>
            </p:nvSpPr>
            <p:spPr bwMode="auto">
              <a:xfrm>
                <a:off x="4583188" y="2032570"/>
                <a:ext cx="685738" cy="685829"/>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fontAlgn="auto">
                  <a:spcBef>
                    <a:spcPts val="0"/>
                  </a:spcBef>
                  <a:spcAft>
                    <a:spcPts val="0"/>
                  </a:spcAft>
                  <a:defRPr/>
                </a:pPr>
                <a:r>
                  <a:rPr lang="en-US" sz="2000" dirty="0" smtClean="0">
                    <a:solidFill>
                      <a:srgbClr val="000000"/>
                    </a:solidFill>
                    <a:latin typeface="Century Gothic"/>
                    <a:cs typeface="Century Gothic"/>
                  </a:rPr>
                  <a:t>B</a:t>
                </a:r>
                <a:endParaRPr lang="en-US" sz="2000" dirty="0">
                  <a:solidFill>
                    <a:srgbClr val="000000"/>
                  </a:solidFill>
                  <a:latin typeface="Century Gothic"/>
                  <a:cs typeface="Century Gothic"/>
                </a:endParaRPr>
              </a:p>
            </p:txBody>
          </p:sp>
          <p:grpSp>
            <p:nvGrpSpPr>
              <p:cNvPr id="17" name="Group 16"/>
              <p:cNvGrpSpPr/>
              <p:nvPr/>
            </p:nvGrpSpPr>
            <p:grpSpPr>
              <a:xfrm>
                <a:off x="3691771" y="1172881"/>
                <a:ext cx="2468572" cy="2405207"/>
                <a:chOff x="3691771" y="1172881"/>
                <a:chExt cx="2468572" cy="2405207"/>
              </a:xfrm>
            </p:grpSpPr>
            <p:sp>
              <p:nvSpPr>
                <p:cNvPr id="18" name="Donut 17"/>
                <p:cNvSpPr/>
                <p:nvPr/>
              </p:nvSpPr>
              <p:spPr bwMode="auto">
                <a:xfrm>
                  <a:off x="3691771" y="1172881"/>
                  <a:ext cx="2405207" cy="2405207"/>
                </a:xfrm>
                <a:prstGeom prst="donut">
                  <a:avLst>
                    <a:gd name="adj" fmla="val 5272"/>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19" name="Oval 18"/>
                <p:cNvSpPr/>
                <p:nvPr/>
              </p:nvSpPr>
              <p:spPr bwMode="auto">
                <a:xfrm>
                  <a:off x="5890028" y="2087928"/>
                  <a:ext cx="270315" cy="270314"/>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p>
              </p:txBody>
            </p:sp>
            <p:sp>
              <p:nvSpPr>
                <p:cNvPr id="20" name="Oval 19"/>
                <p:cNvSpPr/>
                <p:nvPr/>
              </p:nvSpPr>
              <p:spPr bwMode="auto">
                <a:xfrm>
                  <a:off x="5201735" y="3307773"/>
                  <a:ext cx="270315" cy="270315"/>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21" name="Oval 20"/>
                <p:cNvSpPr/>
                <p:nvPr/>
              </p:nvSpPr>
              <p:spPr bwMode="auto">
                <a:xfrm>
                  <a:off x="4380839" y="3307773"/>
                  <a:ext cx="270315" cy="270315"/>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p>
              </p:txBody>
            </p:sp>
          </p:grpSp>
        </p:grpSp>
        <p:cxnSp>
          <p:nvCxnSpPr>
            <p:cNvPr id="11" name="Straight Arrow Connector 10"/>
            <p:cNvCxnSpPr>
              <a:stCxn id="24" idx="6"/>
              <a:endCxn id="16" idx="2"/>
            </p:cNvCxnSpPr>
            <p:nvPr/>
          </p:nvCxnSpPr>
          <p:spPr bwMode="auto">
            <a:xfrm>
              <a:off x="2755076" y="2375485"/>
              <a:ext cx="1828112" cy="0"/>
            </a:xfrm>
            <a:prstGeom prst="straightConnector1">
              <a:avLst/>
            </a:prstGeom>
            <a:ln w="38100" cmpd="sng">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394100" y="2199244"/>
              <a:ext cx="424588" cy="369332"/>
            </a:xfrm>
            <a:prstGeom prst="rect">
              <a:avLst/>
            </a:prstGeom>
            <a:noFill/>
          </p:spPr>
          <p:txBody>
            <a:bodyPr wrap="square" rtlCol="0">
              <a:spAutoFit/>
            </a:bodyPr>
            <a:lstStyle/>
            <a:p>
              <a:pPr algn="ctr"/>
              <a:r>
                <a:rPr lang="en-US" dirty="0" smtClean="0"/>
                <a:t>B</a:t>
              </a:r>
              <a:endParaRPr lang="en-US" dirty="0"/>
            </a:p>
          </p:txBody>
        </p:sp>
        <p:sp>
          <p:nvSpPr>
            <p:cNvPr id="13" name="Oval 12"/>
            <p:cNvSpPr/>
            <p:nvPr/>
          </p:nvSpPr>
          <p:spPr bwMode="auto">
            <a:xfrm>
              <a:off x="7898719" y="1879175"/>
              <a:ext cx="722305" cy="722305"/>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000" dirty="0" smtClean="0">
                  <a:solidFill>
                    <a:srgbClr val="000000"/>
                  </a:solidFill>
                </a:rPr>
                <a:t>C</a:t>
              </a:r>
              <a:endParaRPr lang="en-US" sz="2000" dirty="0">
                <a:solidFill>
                  <a:srgbClr val="000000"/>
                </a:solidFill>
              </a:endParaRPr>
            </a:p>
          </p:txBody>
        </p:sp>
        <p:cxnSp>
          <p:nvCxnSpPr>
            <p:cNvPr id="14" name="Straight Arrow Connector 13"/>
            <p:cNvCxnSpPr>
              <a:stCxn id="19" idx="6"/>
              <a:endCxn id="13" idx="2"/>
            </p:cNvCxnSpPr>
            <p:nvPr/>
          </p:nvCxnSpPr>
          <p:spPr bwMode="auto">
            <a:xfrm>
              <a:off x="6160343" y="2223085"/>
              <a:ext cx="1738376" cy="17243"/>
            </a:xfrm>
            <a:prstGeom prst="straightConnector1">
              <a:avLst/>
            </a:prstGeom>
            <a:ln w="38100" cmpd="sng">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grpSp>
      <p:sp>
        <p:nvSpPr>
          <p:cNvPr id="27"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Sufficiently Trusted </a:t>
            </a:r>
            <a:r>
              <a:rPr lang="en-US" sz="4000" dirty="0" smtClean="0">
                <a:solidFill>
                  <a:schemeClr val="bg1"/>
                </a:solidFill>
              </a:rPr>
              <a:t>Indirect </a:t>
            </a:r>
            <a:r>
              <a:rPr lang="en-US" sz="4000" dirty="0">
                <a:solidFill>
                  <a:schemeClr val="bg1"/>
                </a:solidFill>
              </a:rPr>
              <a:t>Relations</a:t>
            </a:r>
          </a:p>
        </p:txBody>
      </p:sp>
      <p:sp>
        <p:nvSpPr>
          <p:cNvPr id="28"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92</a:t>
            </a:fld>
            <a:endParaRPr lang="en-US" dirty="0"/>
          </a:p>
        </p:txBody>
      </p:sp>
      <p:sp>
        <p:nvSpPr>
          <p:cNvPr id="2" name="Slide Number Placeholder 1"/>
          <p:cNvSpPr>
            <a:spLocks noGrp="1"/>
          </p:cNvSpPr>
          <p:nvPr>
            <p:ph type="sldNum" sz="quarter" idx="12"/>
          </p:nvPr>
        </p:nvSpPr>
        <p:spPr/>
        <p:txBody>
          <a:bodyPr/>
          <a:lstStyle/>
          <a:p>
            <a:fld id="{A7E347E3-C33F-6F47-AC47-1BCADEE5EFCC}" type="slidenum">
              <a:rPr lang="en-US" smtClean="0"/>
              <a:t>92</a:t>
            </a:fld>
            <a:endParaRPr lang="en-US" dirty="0"/>
          </a:p>
        </p:txBody>
      </p:sp>
    </p:spTree>
    <p:extLst>
      <p:ext uri="{BB962C8B-B14F-4D97-AF65-F5344CB8AC3E}">
        <p14:creationId xmlns:p14="http://schemas.microsoft.com/office/powerpoint/2010/main" val="2579509700"/>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8"/>
          <p:cNvSpPr txBox="1">
            <a:spLocks/>
          </p:cNvSpPr>
          <p:nvPr/>
        </p:nvSpPr>
        <p:spPr>
          <a:xfrm>
            <a:off x="11188" y="5906726"/>
            <a:ext cx="9144000" cy="951274"/>
          </a:xfrm>
          <a:prstGeom prst="rect">
            <a:avLst/>
          </a:prstGeom>
          <a:solidFill>
            <a:schemeClr val="accent1">
              <a:lumMod val="75000"/>
            </a:schemeClr>
          </a:solidFill>
        </p:spPr>
        <p:txBody>
          <a:bodyPr vert="horz" lIns="91440" tIns="45720" rIns="91440" bIns="45720" rtlCol="0">
            <a:spAutoFit/>
          </a:bodyPr>
          <a:lstStyle>
            <a:lvl1pPr indent="0" algn="ctr">
              <a:spcBef>
                <a:spcPct val="20000"/>
              </a:spcBef>
              <a:buFont typeface="Arial"/>
              <a:buNone/>
              <a:defRPr sz="2800">
                <a:solidFill>
                  <a:schemeClr val="bg1"/>
                </a:solidFill>
                <a:latin typeface="Century Gothic"/>
                <a:cs typeface="Century Gothic"/>
              </a:defRPr>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r>
              <a:rPr lang="en-US" dirty="0"/>
              <a:t>A trusts B sufficiently in its current context.  B trusts C sufficiently in its current context </a:t>
            </a:r>
            <a:r>
              <a:rPr lang="en-US" dirty="0" smtClean="0"/>
              <a:t>(ex: medicine)</a:t>
            </a:r>
            <a:endParaRPr lang="en-US" dirty="0"/>
          </a:p>
        </p:txBody>
      </p:sp>
      <p:grpSp>
        <p:nvGrpSpPr>
          <p:cNvPr id="28" name="Group 27"/>
          <p:cNvGrpSpPr/>
          <p:nvPr/>
        </p:nvGrpSpPr>
        <p:grpSpPr>
          <a:xfrm>
            <a:off x="522977" y="2226397"/>
            <a:ext cx="8098047" cy="2405207"/>
            <a:chOff x="522977" y="1172881"/>
            <a:chExt cx="8098047" cy="2405207"/>
          </a:xfrm>
        </p:grpSpPr>
        <p:grpSp>
          <p:nvGrpSpPr>
            <p:cNvPr id="30" name="Group 29"/>
            <p:cNvGrpSpPr/>
            <p:nvPr/>
          </p:nvGrpSpPr>
          <p:grpSpPr>
            <a:xfrm>
              <a:off x="522977" y="1172881"/>
              <a:ext cx="2476223" cy="2405207"/>
              <a:chOff x="301578" y="1172881"/>
              <a:chExt cx="2476223" cy="2405207"/>
            </a:xfrm>
          </p:grpSpPr>
          <p:sp>
            <p:nvSpPr>
              <p:cNvPr id="43" name="Donut 42"/>
              <p:cNvSpPr/>
              <p:nvPr/>
            </p:nvSpPr>
            <p:spPr bwMode="auto">
              <a:xfrm>
                <a:off x="372594" y="1172881"/>
                <a:ext cx="2405207" cy="2405207"/>
              </a:xfrm>
              <a:prstGeom prst="donut">
                <a:avLst>
                  <a:gd name="adj" fmla="val 5272"/>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44" name="Donut 43"/>
              <p:cNvSpPr/>
              <p:nvPr/>
            </p:nvSpPr>
            <p:spPr bwMode="auto">
              <a:xfrm>
                <a:off x="688263" y="1488550"/>
                <a:ext cx="1773869" cy="1773869"/>
              </a:xfrm>
              <a:prstGeom prst="donut">
                <a:avLst>
                  <a:gd name="adj" fmla="val 5272"/>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tx1"/>
                  </a:solidFill>
                </a:endParaRPr>
              </a:p>
            </p:txBody>
          </p:sp>
          <p:sp>
            <p:nvSpPr>
              <p:cNvPr id="45" name="Oval 44"/>
              <p:cNvSpPr/>
              <p:nvPr/>
            </p:nvSpPr>
            <p:spPr bwMode="auto">
              <a:xfrm>
                <a:off x="2263362" y="2240328"/>
                <a:ext cx="270315" cy="270314"/>
              </a:xfrm>
              <a:prstGeom prst="ellipse">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en-US" dirty="0">
                  <a:solidFill>
                    <a:srgbClr val="000000"/>
                  </a:solidFill>
                </a:endParaRPr>
              </a:p>
            </p:txBody>
          </p:sp>
          <p:sp>
            <p:nvSpPr>
              <p:cNvPr id="46" name="Oval 45"/>
              <p:cNvSpPr/>
              <p:nvPr/>
            </p:nvSpPr>
            <p:spPr bwMode="auto">
              <a:xfrm>
                <a:off x="301578" y="2191903"/>
                <a:ext cx="270315" cy="270315"/>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47" name="Oval 46"/>
              <p:cNvSpPr/>
              <p:nvPr/>
            </p:nvSpPr>
            <p:spPr bwMode="auto">
              <a:xfrm>
                <a:off x="1196820" y="2032570"/>
                <a:ext cx="685738" cy="685829"/>
              </a:xfrm>
              <a:prstGeom prst="ellipse">
                <a:avLst/>
              </a:prstGeom>
              <a:gradFill flip="none" rotWithShape="1">
                <a:gsLst>
                  <a:gs pos="0">
                    <a:srgbClr val="484800"/>
                  </a:gs>
                  <a:gs pos="100000">
                    <a:srgbClr val="FFFF00"/>
                  </a:gs>
                </a:gsLst>
                <a:path path="circle">
                  <a:fillToRect l="100000" t="100000"/>
                </a:path>
                <a:tileRect r="-100000" b="-100000"/>
              </a:gradFill>
              <a:ln w="9525" cap="flat" cmpd="sng" algn="ctr">
                <a:solidFill>
                  <a:srgbClr val="FFFF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smtClean="0">
                    <a:solidFill>
                      <a:srgbClr val="000000"/>
                    </a:solidFill>
                    <a:latin typeface="Century Gothic"/>
                    <a:cs typeface="Century Gothic"/>
                  </a:rPr>
                  <a:t>A</a:t>
                </a:r>
                <a:endParaRPr lang="en-US" sz="2000" dirty="0">
                  <a:solidFill>
                    <a:srgbClr val="000000"/>
                  </a:solidFill>
                  <a:latin typeface="Century Gothic"/>
                  <a:cs typeface="Century Gothic"/>
                </a:endParaRPr>
              </a:p>
            </p:txBody>
          </p:sp>
        </p:grpSp>
        <p:grpSp>
          <p:nvGrpSpPr>
            <p:cNvPr id="31" name="Group 30"/>
            <p:cNvGrpSpPr/>
            <p:nvPr/>
          </p:nvGrpSpPr>
          <p:grpSpPr>
            <a:xfrm>
              <a:off x="3691771" y="1172881"/>
              <a:ext cx="2468572" cy="2405207"/>
              <a:chOff x="3691771" y="1172881"/>
              <a:chExt cx="2468572" cy="2405207"/>
            </a:xfrm>
          </p:grpSpPr>
          <p:sp>
            <p:nvSpPr>
              <p:cNvPr id="36" name="Donut 35"/>
              <p:cNvSpPr>
                <a:spLocks noChangeAspect="1"/>
              </p:cNvSpPr>
              <p:nvPr/>
            </p:nvSpPr>
            <p:spPr bwMode="auto">
              <a:xfrm>
                <a:off x="4285977" y="1735404"/>
                <a:ext cx="1280160" cy="1280160"/>
              </a:xfrm>
              <a:prstGeom prst="donut">
                <a:avLst>
                  <a:gd name="adj" fmla="val 5272"/>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solidFill>
                    <a:schemeClr val="tx1"/>
                  </a:solidFill>
                </a:endParaRPr>
              </a:p>
            </p:txBody>
          </p:sp>
          <p:sp>
            <p:nvSpPr>
              <p:cNvPr id="37" name="Oval 36"/>
              <p:cNvSpPr/>
              <p:nvPr/>
            </p:nvSpPr>
            <p:spPr bwMode="auto">
              <a:xfrm>
                <a:off x="4580511" y="2015327"/>
                <a:ext cx="685738" cy="685829"/>
              </a:xfrm>
              <a:prstGeom prst="ellipse">
                <a:avLst/>
              </a:prstGeom>
              <a:gradFill flip="none" rotWithShape="1">
                <a:gsLst>
                  <a:gs pos="0">
                    <a:srgbClr val="484800"/>
                  </a:gs>
                  <a:gs pos="100000">
                    <a:srgbClr val="FFFF00"/>
                  </a:gs>
                </a:gsLst>
                <a:path path="circle">
                  <a:fillToRect l="100000" t="100000"/>
                </a:path>
                <a:tileRect r="-100000" b="-100000"/>
              </a:gradFill>
              <a:ln w="9525" cap="flat" cmpd="sng" algn="ctr">
                <a:solidFill>
                  <a:srgbClr val="FFFF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smtClean="0">
                    <a:solidFill>
                      <a:srgbClr val="000000"/>
                    </a:solidFill>
                    <a:latin typeface="Century Gothic"/>
                    <a:cs typeface="Century Gothic"/>
                  </a:rPr>
                  <a:t>B</a:t>
                </a:r>
                <a:endParaRPr lang="en-US" sz="2000" dirty="0">
                  <a:solidFill>
                    <a:srgbClr val="000000"/>
                  </a:solidFill>
                  <a:latin typeface="Century Gothic"/>
                  <a:cs typeface="Century Gothic"/>
                </a:endParaRPr>
              </a:p>
            </p:txBody>
          </p:sp>
          <p:grpSp>
            <p:nvGrpSpPr>
              <p:cNvPr id="38" name="Group 37"/>
              <p:cNvGrpSpPr/>
              <p:nvPr/>
            </p:nvGrpSpPr>
            <p:grpSpPr>
              <a:xfrm>
                <a:off x="3691771" y="1172881"/>
                <a:ext cx="2468572" cy="2405207"/>
                <a:chOff x="3691771" y="1172881"/>
                <a:chExt cx="2468572" cy="2405207"/>
              </a:xfrm>
            </p:grpSpPr>
            <p:sp>
              <p:nvSpPr>
                <p:cNvPr id="39" name="Donut 38"/>
                <p:cNvSpPr/>
                <p:nvPr/>
              </p:nvSpPr>
              <p:spPr bwMode="auto">
                <a:xfrm>
                  <a:off x="3691771" y="1172881"/>
                  <a:ext cx="2405207" cy="2405207"/>
                </a:xfrm>
                <a:prstGeom prst="donut">
                  <a:avLst>
                    <a:gd name="adj" fmla="val 5272"/>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tx1"/>
                    </a:solidFill>
                  </a:endParaRPr>
                </a:p>
              </p:txBody>
            </p:sp>
            <p:sp>
              <p:nvSpPr>
                <p:cNvPr id="40" name="Oval 39"/>
                <p:cNvSpPr/>
                <p:nvPr/>
              </p:nvSpPr>
              <p:spPr bwMode="auto">
                <a:xfrm>
                  <a:off x="5890028" y="2087928"/>
                  <a:ext cx="270315" cy="270314"/>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p>
              </p:txBody>
            </p:sp>
            <p:sp>
              <p:nvSpPr>
                <p:cNvPr id="41" name="Oval 40"/>
                <p:cNvSpPr/>
                <p:nvPr/>
              </p:nvSpPr>
              <p:spPr bwMode="auto">
                <a:xfrm>
                  <a:off x="5201735" y="3307773"/>
                  <a:ext cx="270315" cy="270315"/>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sp>
              <p:nvSpPr>
                <p:cNvPr id="42" name="Oval 41"/>
                <p:cNvSpPr/>
                <p:nvPr/>
              </p:nvSpPr>
              <p:spPr bwMode="auto">
                <a:xfrm>
                  <a:off x="4380839" y="3307773"/>
                  <a:ext cx="270315" cy="270315"/>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dirty="0"/>
                </a:p>
              </p:txBody>
            </p:sp>
          </p:grpSp>
        </p:grpSp>
        <p:cxnSp>
          <p:nvCxnSpPr>
            <p:cNvPr id="32" name="Straight Arrow Connector 31"/>
            <p:cNvCxnSpPr>
              <a:stCxn id="45" idx="6"/>
              <a:endCxn id="37" idx="2"/>
            </p:cNvCxnSpPr>
            <p:nvPr/>
          </p:nvCxnSpPr>
          <p:spPr bwMode="auto">
            <a:xfrm flipV="1">
              <a:off x="2755076" y="2358242"/>
              <a:ext cx="1825435" cy="17243"/>
            </a:xfrm>
            <a:prstGeom prst="straightConnector1">
              <a:avLst/>
            </a:prstGeom>
            <a:ln w="38100" cmpd="sng">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2394100" y="2199244"/>
              <a:ext cx="424588" cy="369332"/>
            </a:xfrm>
            <a:prstGeom prst="rect">
              <a:avLst/>
            </a:prstGeom>
            <a:noFill/>
          </p:spPr>
          <p:txBody>
            <a:bodyPr wrap="square" rtlCol="0">
              <a:spAutoFit/>
            </a:bodyPr>
            <a:lstStyle/>
            <a:p>
              <a:pPr algn="ctr"/>
              <a:r>
                <a:rPr lang="en-US" dirty="0" smtClean="0"/>
                <a:t>B</a:t>
              </a:r>
              <a:endParaRPr lang="en-US" dirty="0"/>
            </a:p>
          </p:txBody>
        </p:sp>
        <p:sp>
          <p:nvSpPr>
            <p:cNvPr id="34" name="Oval 33"/>
            <p:cNvSpPr/>
            <p:nvPr/>
          </p:nvSpPr>
          <p:spPr bwMode="auto">
            <a:xfrm>
              <a:off x="7898719" y="1879175"/>
              <a:ext cx="722305" cy="722305"/>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000" dirty="0" smtClean="0">
                  <a:solidFill>
                    <a:srgbClr val="000000"/>
                  </a:solidFill>
                </a:rPr>
                <a:t>C</a:t>
              </a:r>
              <a:endParaRPr lang="en-US" sz="2000" dirty="0">
                <a:solidFill>
                  <a:srgbClr val="000000"/>
                </a:solidFill>
              </a:endParaRPr>
            </a:p>
          </p:txBody>
        </p:sp>
        <p:cxnSp>
          <p:nvCxnSpPr>
            <p:cNvPr id="35" name="Straight Arrow Connector 34"/>
            <p:cNvCxnSpPr>
              <a:stCxn id="40" idx="6"/>
              <a:endCxn id="34" idx="2"/>
            </p:cNvCxnSpPr>
            <p:nvPr/>
          </p:nvCxnSpPr>
          <p:spPr bwMode="auto">
            <a:xfrm>
              <a:off x="6160343" y="2223085"/>
              <a:ext cx="1738376" cy="17243"/>
            </a:xfrm>
            <a:prstGeom prst="straightConnector1">
              <a:avLst/>
            </a:prstGeom>
            <a:ln w="38100" cmpd="sng">
              <a:solidFill>
                <a:schemeClr val="tx1">
                  <a:lumMod val="95000"/>
                  <a:lumOff val="5000"/>
                </a:schemeClr>
              </a:solidFill>
              <a:headEnd type="triangle"/>
              <a:tailEnd type="none"/>
            </a:ln>
          </p:spPr>
          <p:style>
            <a:lnRef idx="2">
              <a:schemeClr val="accent1"/>
            </a:lnRef>
            <a:fillRef idx="0">
              <a:schemeClr val="accent1"/>
            </a:fillRef>
            <a:effectRef idx="1">
              <a:schemeClr val="accent1"/>
            </a:effectRef>
            <a:fontRef idx="minor">
              <a:schemeClr val="tx1"/>
            </a:fontRef>
          </p:style>
        </p:cxnSp>
      </p:grpSp>
      <p:sp>
        <p:nvSpPr>
          <p:cNvPr id="25" name="Title 1"/>
          <p:cNvSpPr>
            <a:spLocks noGrp="1"/>
          </p:cNvSpPr>
          <p:nvPr>
            <p:ph type="title"/>
          </p:nvPr>
        </p:nvSpPr>
        <p:spPr>
          <a:xfrm>
            <a:off x="0" y="0"/>
            <a:ext cx="9144000" cy="545353"/>
          </a:xfrm>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Sufficiently Trusted </a:t>
            </a:r>
            <a:r>
              <a:rPr lang="en-US" sz="4000" dirty="0" smtClean="0">
                <a:solidFill>
                  <a:schemeClr val="bg1"/>
                </a:solidFill>
              </a:rPr>
              <a:t>Indirect </a:t>
            </a:r>
            <a:r>
              <a:rPr lang="en-US" sz="4000" dirty="0">
                <a:solidFill>
                  <a:schemeClr val="bg1"/>
                </a:solidFill>
              </a:rPr>
              <a:t>Relations</a:t>
            </a:r>
          </a:p>
        </p:txBody>
      </p:sp>
      <p:sp>
        <p:nvSpPr>
          <p:cNvPr id="48"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93</a:t>
            </a:fld>
            <a:endParaRPr lang="en-US" dirty="0"/>
          </a:p>
        </p:txBody>
      </p:sp>
      <p:pic>
        <p:nvPicPr>
          <p:cNvPr id="26" name="Picture 25"/>
          <p:cNvPicPr>
            <a:picLocks noChangeAspect="1"/>
          </p:cNvPicPr>
          <p:nvPr/>
        </p:nvPicPr>
        <p:blipFill>
          <a:blip r:embed="rId3"/>
          <a:stretch>
            <a:fillRect/>
          </a:stretch>
        </p:blipFill>
        <p:spPr>
          <a:xfrm>
            <a:off x="6726886" y="4048656"/>
            <a:ext cx="1289758" cy="1364167"/>
          </a:xfrm>
          <a:prstGeom prst="rect">
            <a:avLst/>
          </a:prstGeom>
        </p:spPr>
      </p:pic>
      <p:sp>
        <p:nvSpPr>
          <p:cNvPr id="2" name="Slide Number Placeholder 1"/>
          <p:cNvSpPr>
            <a:spLocks noGrp="1"/>
          </p:cNvSpPr>
          <p:nvPr>
            <p:ph type="sldNum" sz="quarter" idx="12"/>
          </p:nvPr>
        </p:nvSpPr>
        <p:spPr/>
        <p:txBody>
          <a:bodyPr/>
          <a:lstStyle/>
          <a:p>
            <a:fld id="{A7E347E3-C33F-6F47-AC47-1BCADEE5EFCC}" type="slidenum">
              <a:rPr lang="en-US" smtClean="0"/>
              <a:t>93</a:t>
            </a:fld>
            <a:endParaRPr lang="en-US" dirty="0"/>
          </a:p>
        </p:txBody>
      </p:sp>
    </p:spTree>
    <p:extLst>
      <p:ext uri="{BB962C8B-B14F-4D97-AF65-F5344CB8AC3E}">
        <p14:creationId xmlns:p14="http://schemas.microsoft.com/office/powerpoint/2010/main" val="4014258936"/>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Sufficiently Trusted Entities</a:t>
            </a:r>
          </a:p>
        </p:txBody>
      </p:sp>
      <p:sp>
        <p:nvSpPr>
          <p:cNvPr id="9" name="Text Placeholder 8"/>
          <p:cNvSpPr>
            <a:spLocks noGrp="1"/>
          </p:cNvSpPr>
          <p:nvPr>
            <p:ph type="body" sz="quarter" idx="14"/>
          </p:nvPr>
        </p:nvSpPr>
        <p:spPr>
          <a:xfrm>
            <a:off x="0" y="6334780"/>
            <a:ext cx="9144000" cy="523220"/>
          </a:xfrm>
          <a:solidFill>
            <a:schemeClr val="accent1">
              <a:lumMod val="75000"/>
            </a:schemeClr>
          </a:solidFill>
        </p:spPr>
        <p:txBody>
          <a:bodyPr vert="horz" lIns="91440" tIns="45720" rIns="91440" bIns="45720" rtlCol="0">
            <a:spAutoFit/>
          </a:bodyPr>
          <a:lstStyle/>
          <a:p>
            <a:r>
              <a:rPr lang="en-US" dirty="0">
                <a:solidFill>
                  <a:schemeClr val="bg1"/>
                </a:solidFill>
                <a:latin typeface="Century Gothic"/>
                <a:cs typeface="Century Gothic"/>
              </a:rPr>
              <a:t>Entities </a:t>
            </a:r>
            <a:r>
              <a:rPr lang="en-US" dirty="0" smtClean="0">
                <a:solidFill>
                  <a:schemeClr val="bg1"/>
                </a:solidFill>
                <a:latin typeface="Century Gothic"/>
                <a:cs typeface="Century Gothic"/>
              </a:rPr>
              <a:t>a given user can reach through a path</a:t>
            </a:r>
            <a:endParaRPr lang="en-US" dirty="0">
              <a:solidFill>
                <a:schemeClr val="bg1"/>
              </a:solidFill>
              <a:latin typeface="Century Gothic"/>
              <a:cs typeface="Century Gothic"/>
            </a:endParaRPr>
          </a:p>
        </p:txBody>
      </p:sp>
      <p:pic>
        <p:nvPicPr>
          <p:cNvPr id="3" name="Picture 2"/>
          <p:cNvPicPr>
            <a:picLocks noChangeAspect="1"/>
          </p:cNvPicPr>
          <p:nvPr/>
        </p:nvPicPr>
        <p:blipFill>
          <a:blip r:embed="rId3"/>
          <a:stretch>
            <a:fillRect/>
          </a:stretch>
        </p:blipFill>
        <p:spPr>
          <a:xfrm>
            <a:off x="3522173" y="2957465"/>
            <a:ext cx="5486400" cy="952185"/>
          </a:xfrm>
          <a:prstGeom prst="rect">
            <a:avLst/>
          </a:prstGeom>
        </p:spPr>
      </p:pic>
      <p:pic>
        <p:nvPicPr>
          <p:cNvPr id="5" name="Picture 4" descr="Relationships being mapped in path discovery algorithm.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206" y="833214"/>
            <a:ext cx="3137967" cy="5200686"/>
          </a:xfrm>
          <a:prstGeom prst="rect">
            <a:avLst/>
          </a:prstGeom>
        </p:spPr>
      </p:pic>
      <p:sp>
        <p:nvSpPr>
          <p:cNvPr id="7"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94</a:t>
            </a:fld>
            <a:endParaRPr lang="en-US" dirty="0"/>
          </a:p>
        </p:txBody>
      </p:sp>
      <p:sp>
        <p:nvSpPr>
          <p:cNvPr id="4" name="Slide Number Placeholder 3"/>
          <p:cNvSpPr>
            <a:spLocks noGrp="1"/>
          </p:cNvSpPr>
          <p:nvPr>
            <p:ph type="sldNum" sz="quarter" idx="12"/>
          </p:nvPr>
        </p:nvSpPr>
        <p:spPr/>
        <p:txBody>
          <a:bodyPr/>
          <a:lstStyle/>
          <a:p>
            <a:fld id="{A7E347E3-C33F-6F47-AC47-1BCADEE5EFCC}" type="slidenum">
              <a:rPr lang="en-US" smtClean="0"/>
              <a:t>94</a:t>
            </a:fld>
            <a:endParaRPr lang="en-US" dirty="0"/>
          </a:p>
        </p:txBody>
      </p:sp>
    </p:spTree>
    <p:extLst>
      <p:ext uri="{BB962C8B-B14F-4D97-AF65-F5344CB8AC3E}">
        <p14:creationId xmlns:p14="http://schemas.microsoft.com/office/powerpoint/2010/main" val="1547467728"/>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Messages</a:t>
            </a:r>
          </a:p>
        </p:txBody>
      </p:sp>
      <p:sp>
        <p:nvSpPr>
          <p:cNvPr id="9" name="Text Placeholder 8"/>
          <p:cNvSpPr>
            <a:spLocks noGrp="1"/>
          </p:cNvSpPr>
          <p:nvPr>
            <p:ph type="body" sz="quarter" idx="14"/>
          </p:nvPr>
        </p:nvSpPr>
        <p:spPr>
          <a:xfrm>
            <a:off x="0" y="6027003"/>
            <a:ext cx="9144000" cy="830997"/>
          </a:xfrm>
          <a:solidFill>
            <a:schemeClr val="accent1">
              <a:lumMod val="75000"/>
            </a:schemeClr>
          </a:solidFill>
        </p:spPr>
        <p:txBody>
          <a:bodyPr vert="horz" lIns="91440" tIns="45720" rIns="91440" bIns="45720" rtlCol="0">
            <a:spAutoFit/>
          </a:bodyPr>
          <a:lstStyle/>
          <a:p>
            <a:r>
              <a:rPr lang="en-US" sz="2400" dirty="0">
                <a:solidFill>
                  <a:schemeClr val="bg1"/>
                </a:solidFill>
                <a:latin typeface="Century Gothic"/>
                <a:cs typeface="Century Gothic"/>
              </a:rPr>
              <a:t>Data sent from a sender to a receiver.  Messages are trusted as much as the most trusted path to the </a:t>
            </a:r>
            <a:r>
              <a:rPr lang="en-US" sz="2400" dirty="0" smtClean="0">
                <a:solidFill>
                  <a:schemeClr val="bg1"/>
                </a:solidFill>
                <a:latin typeface="Century Gothic"/>
                <a:cs typeface="Century Gothic"/>
              </a:rPr>
              <a:t>sender.</a:t>
            </a:r>
            <a:endParaRPr lang="en-US" sz="2400" dirty="0">
              <a:solidFill>
                <a:schemeClr val="bg1"/>
              </a:solidFill>
              <a:latin typeface="Century Gothic"/>
              <a:cs typeface="Century Gothic"/>
            </a:endParaRPr>
          </a:p>
        </p:txBody>
      </p:sp>
      <p:grpSp>
        <p:nvGrpSpPr>
          <p:cNvPr id="21" name="Group 20"/>
          <p:cNvGrpSpPr/>
          <p:nvPr/>
        </p:nvGrpSpPr>
        <p:grpSpPr>
          <a:xfrm>
            <a:off x="1313557" y="2344208"/>
            <a:ext cx="6516887" cy="2169584"/>
            <a:chOff x="1836666" y="1942352"/>
            <a:chExt cx="6516887" cy="2169584"/>
          </a:xfrm>
        </p:grpSpPr>
        <p:grpSp>
          <p:nvGrpSpPr>
            <p:cNvPr id="20" name="Group 19"/>
            <p:cNvGrpSpPr/>
            <p:nvPr/>
          </p:nvGrpSpPr>
          <p:grpSpPr>
            <a:xfrm>
              <a:off x="1836666" y="2746688"/>
              <a:ext cx="6516887" cy="1365248"/>
              <a:chOff x="1836666" y="2746688"/>
              <a:chExt cx="6516887" cy="1365248"/>
            </a:xfrm>
          </p:grpSpPr>
          <p:sp>
            <p:nvSpPr>
              <p:cNvPr id="6" name="Oval 5"/>
              <p:cNvSpPr/>
              <p:nvPr/>
            </p:nvSpPr>
            <p:spPr bwMode="auto">
              <a:xfrm>
                <a:off x="1836666" y="2746688"/>
                <a:ext cx="1364670" cy="1365248"/>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a:solidFill>
                      <a:srgbClr val="FFFFFF"/>
                    </a:solidFill>
                    <a:latin typeface="Century Gothic"/>
                    <a:cs typeface="Century Gothic"/>
                  </a:rPr>
                  <a:t>Alice</a:t>
                </a:r>
              </a:p>
            </p:txBody>
          </p:sp>
          <p:sp>
            <p:nvSpPr>
              <p:cNvPr id="7" name="Oval 6"/>
              <p:cNvSpPr/>
              <p:nvPr/>
            </p:nvSpPr>
            <p:spPr bwMode="auto">
              <a:xfrm>
                <a:off x="6988883" y="2746688"/>
                <a:ext cx="1364670" cy="1365248"/>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2000" dirty="0">
                    <a:solidFill>
                      <a:srgbClr val="FFFFFF"/>
                    </a:solidFill>
                    <a:latin typeface="Century Gothic"/>
                    <a:cs typeface="Century Gothic"/>
                  </a:rPr>
                  <a:t>Bob</a:t>
                </a:r>
              </a:p>
            </p:txBody>
          </p:sp>
          <p:cxnSp>
            <p:nvCxnSpPr>
              <p:cNvPr id="11" name="Straight Arrow Connector 10"/>
              <p:cNvCxnSpPr>
                <a:stCxn id="7" idx="2"/>
                <a:endCxn id="6" idx="6"/>
              </p:cNvCxnSpPr>
              <p:nvPr/>
            </p:nvCxnSpPr>
            <p:spPr bwMode="auto">
              <a:xfrm flipH="1">
                <a:off x="3201336" y="3429312"/>
                <a:ext cx="3787547" cy="0"/>
              </a:xfrm>
              <a:prstGeom prst="straightConnector1">
                <a:avLst/>
              </a:prstGeom>
              <a:ln w="5715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18" name="Oval Callout 17"/>
            <p:cNvSpPr/>
            <p:nvPr/>
          </p:nvSpPr>
          <p:spPr>
            <a:xfrm>
              <a:off x="4224786" y="1942352"/>
              <a:ext cx="1740647" cy="1297394"/>
            </a:xfrm>
            <a:prstGeom prst="wedgeEllipseCallou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srgbClr val="000000"/>
                  </a:solidFill>
                </a:rPr>
                <a:t>“Hello.  I’m Bob”</a:t>
              </a:r>
              <a:endParaRPr lang="en-US" dirty="0">
                <a:solidFill>
                  <a:srgbClr val="000000"/>
                </a:solidFill>
              </a:endParaRPr>
            </a:p>
          </p:txBody>
        </p:sp>
      </p:grpSp>
      <p:sp>
        <p:nvSpPr>
          <p:cNvPr id="12"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95</a:t>
            </a:fld>
            <a:endParaRPr lang="en-US" dirty="0"/>
          </a:p>
        </p:txBody>
      </p:sp>
      <p:sp>
        <p:nvSpPr>
          <p:cNvPr id="3" name="Slide Number Placeholder 2"/>
          <p:cNvSpPr>
            <a:spLocks noGrp="1"/>
          </p:cNvSpPr>
          <p:nvPr>
            <p:ph type="sldNum" sz="quarter" idx="12"/>
          </p:nvPr>
        </p:nvSpPr>
        <p:spPr/>
        <p:txBody>
          <a:bodyPr/>
          <a:lstStyle/>
          <a:p>
            <a:fld id="{A7E347E3-C33F-6F47-AC47-1BCADEE5EFCC}" type="slidenum">
              <a:rPr lang="en-US" smtClean="0"/>
              <a:t>95</a:t>
            </a:fld>
            <a:endParaRPr lang="en-US" dirty="0"/>
          </a:p>
        </p:txBody>
      </p:sp>
    </p:spTree>
    <p:extLst>
      <p:ext uri="{BB962C8B-B14F-4D97-AF65-F5344CB8AC3E}">
        <p14:creationId xmlns:p14="http://schemas.microsoft.com/office/powerpoint/2010/main" val="244049356"/>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The Path Discovery Problem</a:t>
            </a:r>
          </a:p>
        </p:txBody>
      </p:sp>
      <p:sp>
        <p:nvSpPr>
          <p:cNvPr id="9" name="Text Placeholder 8"/>
          <p:cNvSpPr>
            <a:spLocks noGrp="1"/>
          </p:cNvSpPr>
          <p:nvPr>
            <p:ph type="body" sz="quarter" idx="14"/>
          </p:nvPr>
        </p:nvSpPr>
        <p:spPr>
          <a:solidFill>
            <a:schemeClr val="accent1">
              <a:lumMod val="75000"/>
            </a:schemeClr>
          </a:solidFill>
        </p:spPr>
        <p:txBody>
          <a:bodyPr vert="horz" lIns="91440" tIns="45720" rIns="91440" bIns="45720" rtlCol="0">
            <a:spAutoFit/>
          </a:bodyPr>
          <a:lstStyle/>
          <a:p>
            <a:r>
              <a:rPr lang="en-US" dirty="0">
                <a:solidFill>
                  <a:schemeClr val="bg1"/>
                </a:solidFill>
                <a:latin typeface="Century Gothic"/>
                <a:cs typeface="Century Gothic"/>
              </a:rPr>
              <a:t>How can we securely find </a:t>
            </a:r>
            <a:r>
              <a:rPr lang="en-US" dirty="0" smtClean="0">
                <a:solidFill>
                  <a:schemeClr val="bg1"/>
                </a:solidFill>
                <a:latin typeface="Century Gothic"/>
                <a:cs typeface="Century Gothic"/>
              </a:rPr>
              <a:t>the DAG of all </a:t>
            </a:r>
            <a:r>
              <a:rPr lang="en-US" dirty="0">
                <a:solidFill>
                  <a:schemeClr val="bg1"/>
                </a:solidFill>
                <a:latin typeface="Century Gothic"/>
                <a:cs typeface="Century Gothic"/>
              </a:rPr>
              <a:t>paths from a user to its sufficiently trusted entities?</a:t>
            </a:r>
          </a:p>
        </p:txBody>
      </p:sp>
      <p:cxnSp>
        <p:nvCxnSpPr>
          <p:cNvPr id="17" name="Curved Connector 121"/>
          <p:cNvCxnSpPr>
            <a:cxnSpLocks noChangeShapeType="1"/>
          </p:cNvCxnSpPr>
          <p:nvPr/>
        </p:nvCxnSpPr>
        <p:spPr bwMode="auto">
          <a:xfrm>
            <a:off x="2911102" y="5301927"/>
            <a:ext cx="848118" cy="848118"/>
          </a:xfrm>
          <a:prstGeom prst="curvedConnector3">
            <a:avLst>
              <a:gd name="adj1" fmla="val 50000"/>
            </a:avLst>
          </a:prstGeom>
          <a:noFill/>
          <a:ln w="9525">
            <a:noFill/>
            <a:round/>
            <a:headEnd/>
            <a:tailEnd type="arrow" w="med" len="med"/>
          </a:ln>
        </p:spPr>
      </p:cxnSp>
      <p:grpSp>
        <p:nvGrpSpPr>
          <p:cNvPr id="3" name="Group 2"/>
          <p:cNvGrpSpPr/>
          <p:nvPr/>
        </p:nvGrpSpPr>
        <p:grpSpPr>
          <a:xfrm>
            <a:off x="2911102" y="566835"/>
            <a:ext cx="3321796" cy="5318409"/>
            <a:chOff x="2911102" y="707956"/>
            <a:chExt cx="3321796" cy="5318409"/>
          </a:xfrm>
        </p:grpSpPr>
        <p:cxnSp>
          <p:nvCxnSpPr>
            <p:cNvPr id="10" name="Straight Arrow Connector 164"/>
            <p:cNvCxnSpPr>
              <a:cxnSpLocks noChangeShapeType="1"/>
            </p:cNvCxnSpPr>
            <p:nvPr/>
          </p:nvCxnSpPr>
          <p:spPr bwMode="auto">
            <a:xfrm rot="16200000" flipH="1">
              <a:off x="3017088" y="4807162"/>
              <a:ext cx="424059" cy="59"/>
            </a:xfrm>
            <a:prstGeom prst="straightConnector1">
              <a:avLst/>
            </a:prstGeom>
            <a:noFill/>
            <a:ln w="53975">
              <a:solidFill>
                <a:srgbClr val="FF0000"/>
              </a:solidFill>
              <a:round/>
              <a:headEnd/>
              <a:tailEnd type="triangle" w="med" len="med"/>
            </a:ln>
          </p:spPr>
        </p:cxnSp>
        <p:cxnSp>
          <p:nvCxnSpPr>
            <p:cNvPr id="13" name="Straight Arrow Connector 136"/>
            <p:cNvCxnSpPr>
              <a:cxnSpLocks noChangeShapeType="1"/>
            </p:cNvCxnSpPr>
            <p:nvPr/>
          </p:nvCxnSpPr>
          <p:spPr bwMode="auto">
            <a:xfrm rot="5400000">
              <a:off x="2858067" y="3057921"/>
              <a:ext cx="1272175" cy="530132"/>
            </a:xfrm>
            <a:prstGeom prst="straightConnector1">
              <a:avLst/>
            </a:prstGeom>
            <a:noFill/>
            <a:ln w="53975">
              <a:solidFill>
                <a:srgbClr val="FF0000"/>
              </a:solidFill>
              <a:round/>
              <a:headEnd/>
              <a:tailEnd type="triangle" w="med" len="med"/>
            </a:ln>
          </p:spPr>
        </p:cxnSp>
        <p:cxnSp>
          <p:nvCxnSpPr>
            <p:cNvPr id="15" name="Straight Arrow Connector 93"/>
            <p:cNvCxnSpPr>
              <a:cxnSpLocks noChangeShapeType="1"/>
            </p:cNvCxnSpPr>
            <p:nvPr/>
          </p:nvCxnSpPr>
          <p:spPr bwMode="auto">
            <a:xfrm rot="5400000">
              <a:off x="3540586" y="1469526"/>
              <a:ext cx="799920" cy="362650"/>
            </a:xfrm>
            <a:prstGeom prst="straightConnector1">
              <a:avLst/>
            </a:prstGeom>
            <a:noFill/>
            <a:ln w="53975">
              <a:solidFill>
                <a:srgbClr val="FF0000"/>
              </a:solidFill>
              <a:round/>
              <a:headEnd/>
              <a:tailEnd type="triangle" w="med" len="med"/>
            </a:ln>
          </p:spPr>
        </p:cxnSp>
        <p:sp>
          <p:nvSpPr>
            <p:cNvPr id="16" name="Oval 15"/>
            <p:cNvSpPr/>
            <p:nvPr/>
          </p:nvSpPr>
          <p:spPr bwMode="auto">
            <a:xfrm>
              <a:off x="4028734" y="707956"/>
              <a:ext cx="635972" cy="636088"/>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A</a:t>
              </a:r>
            </a:p>
          </p:txBody>
        </p:sp>
        <p:cxnSp>
          <p:nvCxnSpPr>
            <p:cNvPr id="18" name="Straight Arrow Connector 138"/>
            <p:cNvCxnSpPr>
              <a:cxnSpLocks noChangeShapeType="1"/>
            </p:cNvCxnSpPr>
            <p:nvPr/>
          </p:nvCxnSpPr>
          <p:spPr bwMode="auto">
            <a:xfrm rot="16200000" flipH="1">
              <a:off x="3812200" y="2633920"/>
              <a:ext cx="1272176" cy="1378133"/>
            </a:xfrm>
            <a:prstGeom prst="straightConnector1">
              <a:avLst/>
            </a:prstGeom>
            <a:noFill/>
            <a:ln w="53975">
              <a:solidFill>
                <a:srgbClr val="FF0000"/>
              </a:solidFill>
              <a:round/>
              <a:headEnd/>
              <a:tailEnd type="triangle" w="med" len="med"/>
            </a:ln>
          </p:spPr>
        </p:cxnSp>
        <p:sp>
          <p:nvSpPr>
            <p:cNvPr id="19" name="Oval 18"/>
            <p:cNvSpPr/>
            <p:nvPr/>
          </p:nvSpPr>
          <p:spPr bwMode="auto">
            <a:xfrm>
              <a:off x="3441234" y="2050811"/>
              <a:ext cx="635972" cy="636088"/>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B</a:t>
              </a:r>
            </a:p>
          </p:txBody>
        </p:sp>
        <p:cxnSp>
          <p:nvCxnSpPr>
            <p:cNvPr id="20" name="Straight Connector 168"/>
            <p:cNvCxnSpPr>
              <a:cxnSpLocks noChangeShapeType="1"/>
            </p:cNvCxnSpPr>
            <p:nvPr/>
          </p:nvCxnSpPr>
          <p:spPr bwMode="auto">
            <a:xfrm>
              <a:off x="5384780" y="4524486"/>
              <a:ext cx="848118" cy="848118"/>
            </a:xfrm>
            <a:prstGeom prst="line">
              <a:avLst/>
            </a:prstGeom>
            <a:noFill/>
            <a:ln w="9525">
              <a:noFill/>
              <a:round/>
              <a:headEnd/>
              <a:tailEnd/>
            </a:ln>
          </p:spPr>
        </p:cxnSp>
        <p:grpSp>
          <p:nvGrpSpPr>
            <p:cNvPr id="5" name="Group 4"/>
            <p:cNvGrpSpPr/>
            <p:nvPr/>
          </p:nvGrpSpPr>
          <p:grpSpPr>
            <a:xfrm>
              <a:off x="4395308" y="1202690"/>
              <a:ext cx="1625444" cy="4452620"/>
              <a:chOff x="4395308" y="1202690"/>
              <a:chExt cx="1625444" cy="4452620"/>
            </a:xfrm>
          </p:grpSpPr>
          <p:sp>
            <p:nvSpPr>
              <p:cNvPr id="11" name="Line 33"/>
              <p:cNvSpPr>
                <a:spLocks noChangeShapeType="1"/>
              </p:cNvSpPr>
              <p:nvPr/>
            </p:nvSpPr>
            <p:spPr bwMode="auto">
              <a:xfrm>
                <a:off x="4605132" y="1202690"/>
                <a:ext cx="532223" cy="394298"/>
              </a:xfrm>
              <a:prstGeom prst="line">
                <a:avLst/>
              </a:prstGeom>
              <a:noFill/>
              <a:ln w="53975">
                <a:solidFill>
                  <a:srgbClr val="FF0000"/>
                </a:solidFill>
                <a:prstDash val="sysDot"/>
                <a:round/>
                <a:headEnd/>
                <a:tailEnd/>
              </a:ln>
            </p:spPr>
            <p:txBody>
              <a:bodyPr>
                <a:prstTxWarp prst="textNoShape">
                  <a:avLst/>
                </a:prstTxWarp>
              </a:bodyPr>
              <a:lstStyle/>
              <a:p>
                <a:endParaRPr lang="en-US" dirty="0"/>
              </a:p>
            </p:txBody>
          </p:sp>
          <p:sp>
            <p:nvSpPr>
              <p:cNvPr id="12" name="Oval 11"/>
              <p:cNvSpPr/>
              <p:nvPr/>
            </p:nvSpPr>
            <p:spPr bwMode="auto">
              <a:xfrm>
                <a:off x="5029191" y="1408674"/>
                <a:ext cx="635972" cy="636088"/>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ln>
                      <a:solidFill>
                        <a:srgbClr val="000000"/>
                      </a:solidFill>
                    </a:ln>
                    <a:latin typeface="Century Gothic"/>
                    <a:cs typeface="Century Gothic"/>
                  </a:rPr>
                  <a:t>C</a:t>
                </a:r>
              </a:p>
            </p:txBody>
          </p:sp>
          <p:sp>
            <p:nvSpPr>
              <p:cNvPr id="14" name="Oval 13"/>
              <p:cNvSpPr/>
              <p:nvPr/>
            </p:nvSpPr>
            <p:spPr bwMode="auto">
              <a:xfrm>
                <a:off x="4395308" y="5019222"/>
                <a:ext cx="635972" cy="636088"/>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ln>
                      <a:solidFill>
                        <a:srgbClr val="000000"/>
                      </a:solidFill>
                    </a:ln>
                    <a:latin typeface="Century Gothic"/>
                    <a:cs typeface="Century Gothic"/>
                  </a:rPr>
                  <a:t>G</a:t>
                </a:r>
              </a:p>
            </p:txBody>
          </p:sp>
          <p:cxnSp>
            <p:nvCxnSpPr>
              <p:cNvPr id="21" name="Straight Connector 170"/>
              <p:cNvCxnSpPr>
                <a:cxnSpLocks noChangeShapeType="1"/>
                <a:endCxn id="22" idx="0"/>
              </p:cNvCxnSpPr>
              <p:nvPr/>
            </p:nvCxnSpPr>
            <p:spPr bwMode="auto">
              <a:xfrm rot="16200000" flipH="1">
                <a:off x="5274349" y="4590747"/>
                <a:ext cx="516821" cy="340130"/>
              </a:xfrm>
              <a:prstGeom prst="line">
                <a:avLst/>
              </a:prstGeom>
              <a:noFill/>
              <a:ln w="53975">
                <a:solidFill>
                  <a:srgbClr val="FF0000"/>
                </a:solidFill>
                <a:prstDash val="sysDot"/>
                <a:round/>
                <a:headEnd/>
                <a:tailEnd/>
              </a:ln>
            </p:spPr>
          </p:cxnSp>
          <p:sp>
            <p:nvSpPr>
              <p:cNvPr id="22" name="Oval 21"/>
              <p:cNvSpPr/>
              <p:nvPr/>
            </p:nvSpPr>
            <p:spPr bwMode="auto">
              <a:xfrm>
                <a:off x="5384780" y="5019222"/>
                <a:ext cx="635972" cy="636088"/>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ln>
                      <a:solidFill>
                        <a:srgbClr val="000000"/>
                      </a:solidFill>
                    </a:ln>
                    <a:latin typeface="Century Gothic"/>
                    <a:cs typeface="Century Gothic"/>
                  </a:rPr>
                  <a:t>H</a:t>
                </a:r>
              </a:p>
            </p:txBody>
          </p:sp>
          <p:cxnSp>
            <p:nvCxnSpPr>
              <p:cNvPr id="23" name="Straight Connector 171"/>
              <p:cNvCxnSpPr>
                <a:cxnSpLocks noChangeShapeType="1"/>
                <a:endCxn id="14" idx="0"/>
              </p:cNvCxnSpPr>
              <p:nvPr/>
            </p:nvCxnSpPr>
            <p:spPr bwMode="auto">
              <a:xfrm rot="5400000">
                <a:off x="4554332" y="4661422"/>
                <a:ext cx="516821" cy="198778"/>
              </a:xfrm>
              <a:prstGeom prst="line">
                <a:avLst/>
              </a:prstGeom>
              <a:noFill/>
              <a:ln w="53975">
                <a:solidFill>
                  <a:srgbClr val="FF0000"/>
                </a:solidFill>
                <a:prstDash val="sysDot"/>
                <a:round/>
                <a:headEnd/>
                <a:tailEnd/>
              </a:ln>
            </p:spPr>
          </p:cxnSp>
        </p:grpSp>
        <p:sp>
          <p:nvSpPr>
            <p:cNvPr id="24" name="Oval 23"/>
            <p:cNvSpPr/>
            <p:nvPr/>
          </p:nvSpPr>
          <p:spPr bwMode="auto">
            <a:xfrm>
              <a:off x="4819368" y="3959074"/>
              <a:ext cx="636088" cy="636088"/>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100" dirty="0" smtClean="0">
                  <a:solidFill>
                    <a:srgbClr val="000000"/>
                  </a:solidFill>
                  <a:latin typeface="Century Gothic"/>
                  <a:cs typeface="Century Gothic"/>
                </a:rPr>
                <a:t>E</a:t>
              </a:r>
              <a:endParaRPr lang="en-US" sz="1100" dirty="0">
                <a:solidFill>
                  <a:srgbClr val="000000"/>
                </a:solidFill>
                <a:latin typeface="Century Gothic"/>
                <a:cs typeface="Century Gothic"/>
              </a:endParaRPr>
            </a:p>
          </p:txBody>
        </p:sp>
        <p:sp>
          <p:nvSpPr>
            <p:cNvPr id="25" name="Oval 24"/>
            <p:cNvSpPr/>
            <p:nvPr/>
          </p:nvSpPr>
          <p:spPr bwMode="auto">
            <a:xfrm>
              <a:off x="2911102" y="3959074"/>
              <a:ext cx="635972" cy="636088"/>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D</a:t>
              </a:r>
            </a:p>
          </p:txBody>
        </p:sp>
        <p:sp>
          <p:nvSpPr>
            <p:cNvPr id="26" name="Oval 25"/>
            <p:cNvSpPr/>
            <p:nvPr/>
          </p:nvSpPr>
          <p:spPr bwMode="auto">
            <a:xfrm>
              <a:off x="2911103" y="5019221"/>
              <a:ext cx="636088" cy="636088"/>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cs typeface="Century Gothic"/>
                </a:rPr>
                <a:t>F</a:t>
              </a:r>
            </a:p>
          </p:txBody>
        </p:sp>
        <p:cxnSp>
          <p:nvCxnSpPr>
            <p:cNvPr id="27" name="Straight Arrow Connector 164"/>
            <p:cNvCxnSpPr>
              <a:cxnSpLocks noChangeShapeType="1"/>
            </p:cNvCxnSpPr>
            <p:nvPr/>
          </p:nvCxnSpPr>
          <p:spPr bwMode="auto">
            <a:xfrm rot="16200000" flipH="1">
              <a:off x="3043677" y="5840836"/>
              <a:ext cx="371056" cy="1"/>
            </a:xfrm>
            <a:prstGeom prst="straightConnector1">
              <a:avLst/>
            </a:prstGeom>
            <a:noFill/>
            <a:ln w="53975">
              <a:solidFill>
                <a:srgbClr val="FF0000"/>
              </a:solidFill>
              <a:round/>
              <a:headEnd/>
              <a:tailEnd type="triangle" w="med" len="med"/>
            </a:ln>
          </p:spPr>
        </p:cxnSp>
      </p:grpSp>
      <p:sp>
        <p:nvSpPr>
          <p:cNvPr id="28"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96</a:t>
            </a:fld>
            <a:endParaRPr lang="en-US" dirty="0"/>
          </a:p>
        </p:txBody>
      </p:sp>
      <p:sp>
        <p:nvSpPr>
          <p:cNvPr id="4" name="Slide Number Placeholder 3"/>
          <p:cNvSpPr>
            <a:spLocks noGrp="1"/>
          </p:cNvSpPr>
          <p:nvPr>
            <p:ph type="sldNum" sz="quarter" idx="12"/>
          </p:nvPr>
        </p:nvSpPr>
        <p:spPr/>
        <p:txBody>
          <a:bodyPr/>
          <a:lstStyle/>
          <a:p>
            <a:fld id="{A7E347E3-C33F-6F47-AC47-1BCADEE5EFCC}" type="slidenum">
              <a:rPr lang="en-US" smtClean="0"/>
              <a:t>96</a:t>
            </a:fld>
            <a:endParaRPr lang="en-US" dirty="0"/>
          </a:p>
        </p:txBody>
      </p:sp>
    </p:spTree>
    <p:extLst>
      <p:ext uri="{BB962C8B-B14F-4D97-AF65-F5344CB8AC3E}">
        <p14:creationId xmlns:p14="http://schemas.microsoft.com/office/powerpoint/2010/main" val="2855860382"/>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The Path Discovery Algorithm</a:t>
            </a:r>
          </a:p>
        </p:txBody>
      </p:sp>
      <p:sp>
        <p:nvSpPr>
          <p:cNvPr id="9" name="Text Placeholder 8"/>
          <p:cNvSpPr>
            <a:spLocks noGrp="1"/>
          </p:cNvSpPr>
          <p:nvPr>
            <p:ph type="body" sz="quarter" idx="14"/>
          </p:nvPr>
        </p:nvSpPr>
        <p:spPr>
          <a:solidFill>
            <a:schemeClr val="accent1">
              <a:lumMod val="75000"/>
            </a:schemeClr>
          </a:solidFill>
        </p:spPr>
        <p:txBody>
          <a:bodyPr vert="horz" lIns="91440" tIns="45720" rIns="91440" bIns="45720" rtlCol="0">
            <a:spAutoFit/>
          </a:bodyPr>
          <a:lstStyle/>
          <a:p>
            <a:r>
              <a:rPr lang="en-US" dirty="0" smtClean="0">
                <a:solidFill>
                  <a:schemeClr val="bg1"/>
                </a:solidFill>
                <a:latin typeface="Century Gothic"/>
                <a:cs typeface="Century Gothic"/>
              </a:rPr>
              <a:t>A </a:t>
            </a:r>
            <a:r>
              <a:rPr lang="en-US" dirty="0">
                <a:solidFill>
                  <a:schemeClr val="bg1"/>
                </a:solidFill>
                <a:latin typeface="Century Gothic"/>
                <a:cs typeface="Century Gothic"/>
              </a:rPr>
              <a:t>sends a path query message to its only sufficiently trusted direct </a:t>
            </a:r>
            <a:r>
              <a:rPr lang="en-US" dirty="0" smtClean="0">
                <a:solidFill>
                  <a:schemeClr val="bg1"/>
                </a:solidFill>
                <a:latin typeface="Century Gothic"/>
                <a:cs typeface="Century Gothic"/>
              </a:rPr>
              <a:t>relation, B</a:t>
            </a:r>
            <a:endParaRPr lang="en-US" dirty="0">
              <a:solidFill>
                <a:schemeClr val="bg1"/>
              </a:solidFill>
              <a:latin typeface="Century Gothic"/>
              <a:cs typeface="Century Gothic"/>
            </a:endParaRPr>
          </a:p>
        </p:txBody>
      </p:sp>
      <p:cxnSp>
        <p:nvCxnSpPr>
          <p:cNvPr id="17" name="Curved Connector 121"/>
          <p:cNvCxnSpPr>
            <a:cxnSpLocks noChangeShapeType="1"/>
          </p:cNvCxnSpPr>
          <p:nvPr/>
        </p:nvCxnSpPr>
        <p:spPr bwMode="auto">
          <a:xfrm>
            <a:off x="2911102" y="5301927"/>
            <a:ext cx="848118" cy="848118"/>
          </a:xfrm>
          <a:prstGeom prst="curvedConnector3">
            <a:avLst>
              <a:gd name="adj1" fmla="val 50000"/>
            </a:avLst>
          </a:prstGeom>
          <a:noFill/>
          <a:ln w="9525">
            <a:noFill/>
            <a:round/>
            <a:headEnd/>
            <a:tailEnd type="arrow" w="med" len="med"/>
          </a:ln>
        </p:spPr>
      </p:cxnSp>
      <p:sp>
        <p:nvSpPr>
          <p:cNvPr id="13" name="Text Box 4"/>
          <p:cNvSpPr txBox="1">
            <a:spLocks noChangeArrowheads="1"/>
          </p:cNvSpPr>
          <p:nvPr/>
        </p:nvSpPr>
        <p:spPr bwMode="auto">
          <a:xfrm>
            <a:off x="6304209" y="1568388"/>
            <a:ext cx="623886" cy="261610"/>
          </a:xfrm>
          <a:prstGeom prst="rect">
            <a:avLst/>
          </a:prstGeom>
          <a:noFill/>
          <a:ln w="38100">
            <a:noFill/>
            <a:miter lim="800000"/>
            <a:headEnd/>
            <a:tailEnd/>
          </a:ln>
        </p:spPr>
        <p:txBody>
          <a:bodyPr>
            <a:prstTxWarp prst="textNoShape">
              <a:avLst/>
            </a:prstTxWarp>
            <a:spAutoFit/>
          </a:bodyPr>
          <a:lstStyle/>
          <a:p>
            <a:pPr algn="ctr"/>
            <a:r>
              <a:rPr lang="en-US" sz="1100" dirty="0" smtClean="0">
                <a:latin typeface="Century Gothic" charset="0"/>
                <a:ea typeface="Century Gothic" charset="0"/>
                <a:cs typeface="Century Gothic" charset="0"/>
              </a:rPr>
              <a:t>Q1</a:t>
            </a:r>
            <a:endParaRPr lang="en-US" sz="1100" dirty="0">
              <a:latin typeface="Century Gothic" charset="0"/>
              <a:ea typeface="Century Gothic" charset="0"/>
              <a:cs typeface="Century Gothic" charset="0"/>
            </a:endParaRPr>
          </a:p>
        </p:txBody>
      </p:sp>
      <p:cxnSp>
        <p:nvCxnSpPr>
          <p:cNvPr id="18" name="Straight Connector 17"/>
          <p:cNvCxnSpPr/>
          <p:nvPr/>
        </p:nvCxnSpPr>
        <p:spPr>
          <a:xfrm>
            <a:off x="4552785" y="610631"/>
            <a:ext cx="61949" cy="5322398"/>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grpSp>
        <p:nvGrpSpPr>
          <p:cNvPr id="21" name="Group 20"/>
          <p:cNvGrpSpPr>
            <a:grpSpLocks noChangeAspect="1"/>
          </p:cNvGrpSpPr>
          <p:nvPr/>
        </p:nvGrpSpPr>
        <p:grpSpPr>
          <a:xfrm>
            <a:off x="277508" y="914400"/>
            <a:ext cx="2873721" cy="5029200"/>
            <a:chOff x="1066799" y="1066800"/>
            <a:chExt cx="3352675" cy="5867400"/>
          </a:xfrm>
        </p:grpSpPr>
        <p:cxnSp>
          <p:nvCxnSpPr>
            <p:cNvPr id="22" name="Straight Arrow Connector 164"/>
            <p:cNvCxnSpPr>
              <a:cxnSpLocks noChangeShapeType="1"/>
            </p:cNvCxnSpPr>
            <p:nvPr/>
          </p:nvCxnSpPr>
          <p:spPr bwMode="auto">
            <a:xfrm rot="16200000" flipH="1">
              <a:off x="1181068" y="5486368"/>
              <a:ext cx="457200" cy="64"/>
            </a:xfrm>
            <a:prstGeom prst="straightConnector1">
              <a:avLst/>
            </a:prstGeom>
            <a:noFill/>
            <a:ln w="53975">
              <a:solidFill>
                <a:schemeClr val="tx1"/>
              </a:solidFill>
              <a:round/>
              <a:headEnd/>
              <a:tailEnd type="triangle" w="med" len="med"/>
            </a:ln>
          </p:spPr>
        </p:cxnSp>
        <p:sp>
          <p:nvSpPr>
            <p:cNvPr id="23" name="Line 33"/>
            <p:cNvSpPr>
              <a:spLocks noChangeShapeType="1"/>
            </p:cNvSpPr>
            <p:nvPr/>
          </p:nvSpPr>
          <p:spPr bwMode="auto">
            <a:xfrm>
              <a:off x="2893221" y="1600199"/>
              <a:ext cx="573817" cy="425113"/>
            </a:xfrm>
            <a:prstGeom prst="line">
              <a:avLst/>
            </a:prstGeom>
            <a:noFill/>
            <a:ln w="53975">
              <a:solidFill>
                <a:srgbClr val="000000"/>
              </a:solidFill>
              <a:prstDash val="sysDot"/>
              <a:round/>
              <a:headEnd/>
              <a:tailEnd/>
            </a:ln>
          </p:spPr>
          <p:txBody>
            <a:bodyPr>
              <a:prstTxWarp prst="textNoShape">
                <a:avLst/>
              </a:prstTxWarp>
            </a:bodyPr>
            <a:lstStyle/>
            <a:p>
              <a:endParaRPr lang="en-US" dirty="0"/>
            </a:p>
          </p:txBody>
        </p:sp>
        <p:sp>
          <p:nvSpPr>
            <p:cNvPr id="24" name="Oval 23"/>
            <p:cNvSpPr/>
            <p:nvPr/>
          </p:nvSpPr>
          <p:spPr bwMode="auto">
            <a:xfrm>
              <a:off x="3350421" y="1822281"/>
              <a:ext cx="685674" cy="685800"/>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chemeClr val="tx1"/>
                  </a:solidFill>
                  <a:latin typeface="Century Gothic"/>
                  <a:ea typeface="ＭＳ Ｐゴシック" charset="-128"/>
                  <a:cs typeface="Century Gothic"/>
                </a:rPr>
                <a:t>C</a:t>
              </a:r>
            </a:p>
          </p:txBody>
        </p:sp>
        <p:cxnSp>
          <p:nvCxnSpPr>
            <p:cNvPr id="25" name="Straight Arrow Connector 136"/>
            <p:cNvCxnSpPr>
              <a:cxnSpLocks noChangeShapeType="1"/>
            </p:cNvCxnSpPr>
            <p:nvPr/>
          </p:nvCxnSpPr>
          <p:spPr bwMode="auto">
            <a:xfrm rot="5400000">
              <a:off x="1009619" y="3600420"/>
              <a:ext cx="1371598" cy="571563"/>
            </a:xfrm>
            <a:prstGeom prst="straightConnector1">
              <a:avLst/>
            </a:prstGeom>
            <a:noFill/>
            <a:ln w="53975">
              <a:solidFill>
                <a:schemeClr val="tx1"/>
              </a:solidFill>
              <a:round/>
              <a:headEnd/>
              <a:tailEnd type="triangle" w="med" len="med"/>
            </a:ln>
          </p:spPr>
        </p:cxnSp>
        <p:sp>
          <p:nvSpPr>
            <p:cNvPr id="26" name="Oval 25"/>
            <p:cNvSpPr/>
            <p:nvPr/>
          </p:nvSpPr>
          <p:spPr bwMode="auto">
            <a:xfrm>
              <a:off x="2666999" y="5715001"/>
              <a:ext cx="685674" cy="685800"/>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chemeClr val="tx1"/>
                  </a:solidFill>
                  <a:latin typeface="Century Gothic"/>
                  <a:ea typeface="ＭＳ Ｐゴシック" charset="-128"/>
                  <a:cs typeface="Century Gothic"/>
                </a:rPr>
                <a:t>G</a:t>
              </a:r>
            </a:p>
          </p:txBody>
        </p:sp>
        <p:cxnSp>
          <p:nvCxnSpPr>
            <p:cNvPr id="27" name="Straight Arrow Connector 93"/>
            <p:cNvCxnSpPr>
              <a:cxnSpLocks noChangeShapeType="1"/>
            </p:cNvCxnSpPr>
            <p:nvPr/>
          </p:nvCxnSpPr>
          <p:spPr bwMode="auto">
            <a:xfrm rot="5400000">
              <a:off x="1745478" y="1887888"/>
              <a:ext cx="862435" cy="390992"/>
            </a:xfrm>
            <a:prstGeom prst="straightConnector1">
              <a:avLst/>
            </a:prstGeom>
            <a:noFill/>
            <a:ln w="53975">
              <a:solidFill>
                <a:schemeClr val="tx1"/>
              </a:solidFill>
              <a:round/>
              <a:headEnd/>
              <a:tailEnd type="triangle" w="med" len="med"/>
            </a:ln>
          </p:spPr>
        </p:cxnSp>
        <p:sp>
          <p:nvSpPr>
            <p:cNvPr id="28" name="Oval 27"/>
            <p:cNvSpPr/>
            <p:nvPr/>
          </p:nvSpPr>
          <p:spPr bwMode="auto">
            <a:xfrm>
              <a:off x="2271776" y="1066800"/>
              <a:ext cx="685674" cy="685800"/>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A</a:t>
              </a:r>
            </a:p>
          </p:txBody>
        </p:sp>
        <p:cxnSp>
          <p:nvCxnSpPr>
            <p:cNvPr id="29" name="Curved Connector 121"/>
            <p:cNvCxnSpPr>
              <a:cxnSpLocks noChangeShapeType="1"/>
            </p:cNvCxnSpPr>
            <p:nvPr/>
          </p:nvCxnSpPr>
          <p:spPr bwMode="auto">
            <a:xfrm>
              <a:off x="1066799" y="6019800"/>
              <a:ext cx="914400" cy="914400"/>
            </a:xfrm>
            <a:prstGeom prst="curvedConnector3">
              <a:avLst>
                <a:gd name="adj1" fmla="val 50000"/>
              </a:avLst>
            </a:prstGeom>
            <a:noFill/>
            <a:ln w="9525">
              <a:noFill/>
              <a:round/>
              <a:headEnd/>
              <a:tailEnd type="arrow" w="med" len="med"/>
            </a:ln>
          </p:spPr>
        </p:cxnSp>
        <p:cxnSp>
          <p:nvCxnSpPr>
            <p:cNvPr id="30" name="Straight Arrow Connector 138"/>
            <p:cNvCxnSpPr>
              <a:cxnSpLocks noChangeShapeType="1"/>
            </p:cNvCxnSpPr>
            <p:nvPr/>
          </p:nvCxnSpPr>
          <p:spPr bwMode="auto">
            <a:xfrm rot="16200000" flipH="1">
              <a:off x="2038319" y="3143282"/>
              <a:ext cx="1371599" cy="1485837"/>
            </a:xfrm>
            <a:prstGeom prst="straightConnector1">
              <a:avLst/>
            </a:prstGeom>
            <a:noFill/>
            <a:ln w="53975">
              <a:solidFill>
                <a:schemeClr val="tx1"/>
              </a:solidFill>
              <a:round/>
              <a:headEnd/>
              <a:tailEnd type="triangle" w="med" len="med"/>
            </a:ln>
          </p:spPr>
        </p:cxnSp>
        <p:sp>
          <p:nvSpPr>
            <p:cNvPr id="31" name="Oval 30"/>
            <p:cNvSpPr/>
            <p:nvPr/>
          </p:nvSpPr>
          <p:spPr bwMode="auto">
            <a:xfrm>
              <a:off x="1638362" y="2514602"/>
              <a:ext cx="685674" cy="685800"/>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B</a:t>
              </a:r>
            </a:p>
          </p:txBody>
        </p:sp>
        <p:cxnSp>
          <p:nvCxnSpPr>
            <p:cNvPr id="33" name="Straight Connector 170"/>
            <p:cNvCxnSpPr>
              <a:cxnSpLocks noChangeShapeType="1"/>
              <a:endCxn id="34" idx="0"/>
            </p:cNvCxnSpPr>
            <p:nvPr/>
          </p:nvCxnSpPr>
          <p:spPr bwMode="auto">
            <a:xfrm rot="16200000" flipH="1">
              <a:off x="3614738" y="5253039"/>
              <a:ext cx="557212" cy="366712"/>
            </a:xfrm>
            <a:prstGeom prst="line">
              <a:avLst/>
            </a:prstGeom>
            <a:noFill/>
            <a:ln w="53975">
              <a:solidFill>
                <a:schemeClr val="tx1"/>
              </a:solidFill>
              <a:prstDash val="sysDot"/>
              <a:round/>
              <a:headEnd/>
              <a:tailEnd/>
            </a:ln>
          </p:spPr>
        </p:cxnSp>
        <p:sp>
          <p:nvSpPr>
            <p:cNvPr id="34" name="Oval 33"/>
            <p:cNvSpPr/>
            <p:nvPr/>
          </p:nvSpPr>
          <p:spPr bwMode="auto">
            <a:xfrm>
              <a:off x="3733800" y="5715001"/>
              <a:ext cx="685674" cy="685800"/>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chemeClr val="tx1"/>
                  </a:solidFill>
                  <a:latin typeface="Century Gothic"/>
                  <a:ea typeface="ＭＳ Ｐゴシック" charset="-128"/>
                  <a:cs typeface="Century Gothic"/>
                </a:rPr>
                <a:t>H</a:t>
              </a:r>
            </a:p>
          </p:txBody>
        </p:sp>
        <p:cxnSp>
          <p:nvCxnSpPr>
            <p:cNvPr id="35" name="Straight Connector 171"/>
            <p:cNvCxnSpPr>
              <a:cxnSpLocks noChangeShapeType="1"/>
              <a:endCxn id="26" idx="0"/>
            </p:cNvCxnSpPr>
            <p:nvPr/>
          </p:nvCxnSpPr>
          <p:spPr bwMode="auto">
            <a:xfrm rot="5400000">
              <a:off x="2838451" y="5329238"/>
              <a:ext cx="557212" cy="214313"/>
            </a:xfrm>
            <a:prstGeom prst="line">
              <a:avLst/>
            </a:prstGeom>
            <a:noFill/>
            <a:ln w="53975">
              <a:solidFill>
                <a:schemeClr val="tx1"/>
              </a:solidFill>
              <a:prstDash val="sysDot"/>
              <a:round/>
              <a:headEnd/>
              <a:tailEnd/>
            </a:ln>
          </p:spPr>
        </p:cxnSp>
        <p:sp>
          <p:nvSpPr>
            <p:cNvPr id="36" name="Oval 35"/>
            <p:cNvSpPr/>
            <p:nvPr/>
          </p:nvSpPr>
          <p:spPr bwMode="auto">
            <a:xfrm>
              <a:off x="3124200" y="4572000"/>
              <a:ext cx="685800" cy="685800"/>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cs typeface="Century Gothic"/>
                </a:rPr>
                <a:t>E</a:t>
              </a:r>
            </a:p>
          </p:txBody>
        </p:sp>
        <p:sp>
          <p:nvSpPr>
            <p:cNvPr id="37" name="Oval 36"/>
            <p:cNvSpPr/>
            <p:nvPr/>
          </p:nvSpPr>
          <p:spPr bwMode="auto">
            <a:xfrm>
              <a:off x="1066799" y="4572000"/>
              <a:ext cx="685674" cy="685800"/>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D</a:t>
              </a:r>
            </a:p>
          </p:txBody>
        </p:sp>
        <p:sp>
          <p:nvSpPr>
            <p:cNvPr id="38" name="Oval 37"/>
            <p:cNvSpPr/>
            <p:nvPr/>
          </p:nvSpPr>
          <p:spPr bwMode="auto">
            <a:xfrm>
              <a:off x="1066800" y="5715000"/>
              <a:ext cx="685800" cy="685800"/>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cs typeface="Century Gothic"/>
                </a:rPr>
                <a:t>F</a:t>
              </a:r>
            </a:p>
          </p:txBody>
        </p:sp>
        <p:cxnSp>
          <p:nvCxnSpPr>
            <p:cNvPr id="39" name="Straight Arrow Connector 164"/>
            <p:cNvCxnSpPr>
              <a:cxnSpLocks noChangeShapeType="1"/>
            </p:cNvCxnSpPr>
            <p:nvPr/>
          </p:nvCxnSpPr>
          <p:spPr bwMode="auto">
            <a:xfrm rot="16200000" flipH="1">
              <a:off x="1209735" y="6600826"/>
              <a:ext cx="400055" cy="1"/>
            </a:xfrm>
            <a:prstGeom prst="straightConnector1">
              <a:avLst/>
            </a:prstGeom>
            <a:noFill/>
            <a:ln w="53975">
              <a:solidFill>
                <a:schemeClr val="tx1"/>
              </a:solidFill>
              <a:round/>
              <a:headEnd/>
              <a:tailEnd type="triangle" w="med" len="med"/>
            </a:ln>
          </p:spPr>
        </p:cxnSp>
      </p:grpSp>
      <p:cxnSp>
        <p:nvCxnSpPr>
          <p:cNvPr id="41" name="Straight Arrow Connector 164"/>
          <p:cNvCxnSpPr>
            <a:cxnSpLocks noChangeShapeType="1"/>
          </p:cNvCxnSpPr>
          <p:nvPr/>
        </p:nvCxnSpPr>
        <p:spPr bwMode="auto">
          <a:xfrm rot="16200000" flipH="1">
            <a:off x="5907132" y="4702601"/>
            <a:ext cx="391886" cy="55"/>
          </a:xfrm>
          <a:prstGeom prst="straightConnector1">
            <a:avLst/>
          </a:prstGeom>
          <a:noFill/>
          <a:ln w="53975">
            <a:solidFill>
              <a:srgbClr val="000000"/>
            </a:solidFill>
            <a:round/>
            <a:headEnd/>
            <a:tailEnd type="triangle" w="med" len="med"/>
          </a:ln>
        </p:spPr>
      </p:cxnSp>
      <p:cxnSp>
        <p:nvCxnSpPr>
          <p:cNvPr id="44" name="Straight Arrow Connector 136"/>
          <p:cNvCxnSpPr>
            <a:cxnSpLocks noChangeShapeType="1"/>
          </p:cNvCxnSpPr>
          <p:nvPr/>
        </p:nvCxnSpPr>
        <p:spPr bwMode="auto">
          <a:xfrm rot="5400000">
            <a:off x="5760176" y="3086074"/>
            <a:ext cx="1175655" cy="489911"/>
          </a:xfrm>
          <a:prstGeom prst="straightConnector1">
            <a:avLst/>
          </a:prstGeom>
          <a:noFill/>
          <a:ln w="53975">
            <a:solidFill>
              <a:srgbClr val="000000"/>
            </a:solidFill>
            <a:round/>
            <a:headEnd/>
            <a:tailEnd type="triangle" w="med" len="med"/>
          </a:ln>
        </p:spPr>
      </p:cxnSp>
      <p:sp>
        <p:nvSpPr>
          <p:cNvPr id="45" name="Oval 44"/>
          <p:cNvSpPr/>
          <p:nvPr/>
        </p:nvSpPr>
        <p:spPr bwMode="auto">
          <a:xfrm>
            <a:off x="7180787" y="4898572"/>
            <a:ext cx="587721" cy="587829"/>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chemeClr val="tx1"/>
                </a:solidFill>
                <a:latin typeface="Century Gothic"/>
                <a:ea typeface="ＭＳ Ｐゴシック" charset="-128"/>
                <a:cs typeface="Century Gothic"/>
              </a:rPr>
              <a:t>G</a:t>
            </a:r>
          </a:p>
        </p:txBody>
      </p:sp>
      <p:cxnSp>
        <p:nvCxnSpPr>
          <p:cNvPr id="48" name="Curved Connector 121"/>
          <p:cNvCxnSpPr>
            <a:cxnSpLocks noChangeShapeType="1"/>
          </p:cNvCxnSpPr>
          <p:nvPr/>
        </p:nvCxnSpPr>
        <p:spPr bwMode="auto">
          <a:xfrm>
            <a:off x="5809187" y="5159829"/>
            <a:ext cx="783771" cy="783771"/>
          </a:xfrm>
          <a:prstGeom prst="curvedConnector3">
            <a:avLst>
              <a:gd name="adj1" fmla="val 50000"/>
            </a:avLst>
          </a:prstGeom>
          <a:noFill/>
          <a:ln w="9525">
            <a:noFill/>
            <a:round/>
            <a:headEnd/>
            <a:tailEnd type="arrow" w="med" len="med"/>
          </a:ln>
        </p:spPr>
      </p:cxnSp>
      <p:cxnSp>
        <p:nvCxnSpPr>
          <p:cNvPr id="49" name="Straight Arrow Connector 138"/>
          <p:cNvCxnSpPr>
            <a:cxnSpLocks noChangeShapeType="1"/>
          </p:cNvCxnSpPr>
          <p:nvPr/>
        </p:nvCxnSpPr>
        <p:spPr bwMode="auto">
          <a:xfrm rot="16200000" flipH="1">
            <a:off x="6641918" y="2694242"/>
            <a:ext cx="1175656" cy="1273574"/>
          </a:xfrm>
          <a:prstGeom prst="straightConnector1">
            <a:avLst/>
          </a:prstGeom>
          <a:noFill/>
          <a:ln w="53975">
            <a:solidFill>
              <a:srgbClr val="000000"/>
            </a:solidFill>
            <a:round/>
            <a:headEnd/>
            <a:tailEnd type="triangle" w="med" len="med"/>
          </a:ln>
        </p:spPr>
      </p:cxnSp>
      <p:cxnSp>
        <p:nvCxnSpPr>
          <p:cNvPr id="52" name="Straight Connector 170"/>
          <p:cNvCxnSpPr>
            <a:cxnSpLocks noChangeShapeType="1"/>
            <a:endCxn id="53" idx="0"/>
          </p:cNvCxnSpPr>
          <p:nvPr/>
        </p:nvCxnSpPr>
        <p:spPr bwMode="auto">
          <a:xfrm rot="16200000" flipH="1">
            <a:off x="7993134" y="4502605"/>
            <a:ext cx="477610" cy="314325"/>
          </a:xfrm>
          <a:prstGeom prst="line">
            <a:avLst/>
          </a:prstGeom>
          <a:noFill/>
          <a:ln w="53975">
            <a:solidFill>
              <a:srgbClr val="000000"/>
            </a:solidFill>
            <a:prstDash val="sysDot"/>
            <a:round/>
            <a:headEnd/>
            <a:tailEnd/>
          </a:ln>
        </p:spPr>
      </p:cxnSp>
      <p:sp>
        <p:nvSpPr>
          <p:cNvPr id="53" name="Oval 52"/>
          <p:cNvSpPr/>
          <p:nvPr/>
        </p:nvSpPr>
        <p:spPr bwMode="auto">
          <a:xfrm>
            <a:off x="8095188" y="4898572"/>
            <a:ext cx="587721" cy="587829"/>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chemeClr val="tx1"/>
                </a:solidFill>
                <a:latin typeface="Century Gothic"/>
                <a:ea typeface="ＭＳ Ｐゴシック" charset="-128"/>
                <a:cs typeface="Century Gothic"/>
              </a:rPr>
              <a:t>H</a:t>
            </a:r>
          </a:p>
        </p:txBody>
      </p:sp>
      <p:cxnSp>
        <p:nvCxnSpPr>
          <p:cNvPr id="54" name="Straight Connector 171"/>
          <p:cNvCxnSpPr>
            <a:cxnSpLocks noChangeShapeType="1"/>
            <a:endCxn id="45" idx="0"/>
          </p:cNvCxnSpPr>
          <p:nvPr/>
        </p:nvCxnSpPr>
        <p:spPr bwMode="auto">
          <a:xfrm rot="5400000">
            <a:off x="7327746" y="4567918"/>
            <a:ext cx="477610" cy="183697"/>
          </a:xfrm>
          <a:prstGeom prst="line">
            <a:avLst/>
          </a:prstGeom>
          <a:noFill/>
          <a:ln w="53975">
            <a:solidFill>
              <a:srgbClr val="000000"/>
            </a:solidFill>
            <a:prstDash val="sysDot"/>
            <a:round/>
            <a:headEnd/>
            <a:tailEnd/>
          </a:ln>
        </p:spPr>
      </p:cxnSp>
      <p:sp>
        <p:nvSpPr>
          <p:cNvPr id="55" name="Oval 54"/>
          <p:cNvSpPr/>
          <p:nvPr/>
        </p:nvSpPr>
        <p:spPr bwMode="auto">
          <a:xfrm>
            <a:off x="7572673" y="3918857"/>
            <a:ext cx="587829" cy="587829"/>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cs typeface="Century Gothic"/>
              </a:rPr>
              <a:t>E</a:t>
            </a:r>
          </a:p>
        </p:txBody>
      </p:sp>
      <p:sp>
        <p:nvSpPr>
          <p:cNvPr id="56" name="Oval 55"/>
          <p:cNvSpPr/>
          <p:nvPr/>
        </p:nvSpPr>
        <p:spPr bwMode="auto">
          <a:xfrm>
            <a:off x="5809187" y="3918857"/>
            <a:ext cx="587721" cy="587829"/>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D</a:t>
            </a:r>
          </a:p>
        </p:txBody>
      </p:sp>
      <p:sp>
        <p:nvSpPr>
          <p:cNvPr id="57" name="Oval 56"/>
          <p:cNvSpPr/>
          <p:nvPr/>
        </p:nvSpPr>
        <p:spPr bwMode="auto">
          <a:xfrm>
            <a:off x="5809188" y="4898571"/>
            <a:ext cx="587829" cy="587829"/>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cs typeface="Century Gothic"/>
              </a:rPr>
              <a:t>F</a:t>
            </a:r>
          </a:p>
        </p:txBody>
      </p:sp>
      <p:cxnSp>
        <p:nvCxnSpPr>
          <p:cNvPr id="58" name="Straight Arrow Connector 164"/>
          <p:cNvCxnSpPr>
            <a:cxnSpLocks noChangeShapeType="1"/>
          </p:cNvCxnSpPr>
          <p:nvPr/>
        </p:nvCxnSpPr>
        <p:spPr bwMode="auto">
          <a:xfrm rot="16200000" flipH="1">
            <a:off x="5931704" y="5657851"/>
            <a:ext cx="342904" cy="1"/>
          </a:xfrm>
          <a:prstGeom prst="straightConnector1">
            <a:avLst/>
          </a:prstGeom>
          <a:noFill/>
          <a:ln w="53975">
            <a:solidFill>
              <a:srgbClr val="000000"/>
            </a:solidFill>
            <a:round/>
            <a:headEnd/>
            <a:tailEnd type="triangle" w="med" len="med"/>
          </a:ln>
        </p:spPr>
      </p:cxnSp>
      <p:sp>
        <p:nvSpPr>
          <p:cNvPr id="42" name="Line 33"/>
          <p:cNvSpPr>
            <a:spLocks noChangeShapeType="1"/>
          </p:cNvSpPr>
          <p:nvPr/>
        </p:nvSpPr>
        <p:spPr bwMode="auto">
          <a:xfrm>
            <a:off x="7374691" y="1371599"/>
            <a:ext cx="491843" cy="364383"/>
          </a:xfrm>
          <a:prstGeom prst="line">
            <a:avLst/>
          </a:prstGeom>
          <a:noFill/>
          <a:ln w="53975">
            <a:solidFill>
              <a:srgbClr val="000000"/>
            </a:solidFill>
            <a:prstDash val="sysDot"/>
            <a:round/>
            <a:headEnd/>
            <a:tailEnd/>
          </a:ln>
        </p:spPr>
        <p:txBody>
          <a:bodyPr>
            <a:prstTxWarp prst="textNoShape">
              <a:avLst/>
            </a:prstTxWarp>
          </a:bodyPr>
          <a:lstStyle/>
          <a:p>
            <a:endParaRPr lang="en-US" dirty="0"/>
          </a:p>
        </p:txBody>
      </p:sp>
      <p:sp>
        <p:nvSpPr>
          <p:cNvPr id="43" name="Oval 42"/>
          <p:cNvSpPr/>
          <p:nvPr/>
        </p:nvSpPr>
        <p:spPr bwMode="auto">
          <a:xfrm>
            <a:off x="7766577" y="1561955"/>
            <a:ext cx="587721" cy="587829"/>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chemeClr val="tx1"/>
                </a:solidFill>
                <a:latin typeface="Century Gothic"/>
                <a:ea typeface="ＭＳ Ｐゴシック" charset="-128"/>
                <a:cs typeface="Century Gothic"/>
              </a:rPr>
              <a:t>C</a:t>
            </a:r>
          </a:p>
        </p:txBody>
      </p:sp>
      <p:cxnSp>
        <p:nvCxnSpPr>
          <p:cNvPr id="46" name="Straight Arrow Connector 93"/>
          <p:cNvCxnSpPr>
            <a:cxnSpLocks noChangeShapeType="1"/>
          </p:cNvCxnSpPr>
          <p:nvPr/>
        </p:nvCxnSpPr>
        <p:spPr bwMode="auto">
          <a:xfrm rot="5400000">
            <a:off x="6390912" y="1618190"/>
            <a:ext cx="739230" cy="335136"/>
          </a:xfrm>
          <a:prstGeom prst="straightConnector1">
            <a:avLst/>
          </a:prstGeom>
          <a:noFill/>
          <a:ln w="53975">
            <a:solidFill>
              <a:srgbClr val="FF0000"/>
            </a:solidFill>
            <a:round/>
            <a:headEnd/>
            <a:tailEnd type="triangle" w="med" len="med"/>
          </a:ln>
        </p:spPr>
      </p:cxnSp>
      <p:sp>
        <p:nvSpPr>
          <p:cNvPr id="47" name="Oval 46"/>
          <p:cNvSpPr/>
          <p:nvPr/>
        </p:nvSpPr>
        <p:spPr bwMode="auto">
          <a:xfrm>
            <a:off x="6842024" y="914400"/>
            <a:ext cx="587721" cy="587829"/>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A</a:t>
            </a:r>
          </a:p>
        </p:txBody>
      </p:sp>
      <p:sp>
        <p:nvSpPr>
          <p:cNvPr id="59" name="Rectangle 58"/>
          <p:cNvSpPr/>
          <p:nvPr/>
        </p:nvSpPr>
        <p:spPr>
          <a:xfrm>
            <a:off x="5640086" y="2550392"/>
            <a:ext cx="3391733" cy="3278912"/>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Oval 49"/>
          <p:cNvSpPr/>
          <p:nvPr/>
        </p:nvSpPr>
        <p:spPr bwMode="auto">
          <a:xfrm>
            <a:off x="6299098" y="2155373"/>
            <a:ext cx="587721" cy="587829"/>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B</a:t>
            </a:r>
          </a:p>
        </p:txBody>
      </p:sp>
      <p:sp>
        <p:nvSpPr>
          <p:cNvPr id="61"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97</a:t>
            </a:fld>
            <a:endParaRPr lang="en-US" dirty="0"/>
          </a:p>
        </p:txBody>
      </p:sp>
      <p:sp>
        <p:nvSpPr>
          <p:cNvPr id="3" name="Slide Number Placeholder 2"/>
          <p:cNvSpPr>
            <a:spLocks noGrp="1"/>
          </p:cNvSpPr>
          <p:nvPr>
            <p:ph type="sldNum" sz="quarter" idx="12"/>
          </p:nvPr>
        </p:nvSpPr>
        <p:spPr/>
        <p:txBody>
          <a:bodyPr/>
          <a:lstStyle/>
          <a:p>
            <a:fld id="{A7E347E3-C33F-6F47-AC47-1BCADEE5EFCC}" type="slidenum">
              <a:rPr lang="en-US" smtClean="0"/>
              <a:t>97</a:t>
            </a:fld>
            <a:endParaRPr lang="en-US" dirty="0"/>
          </a:p>
        </p:txBody>
      </p:sp>
    </p:spTree>
    <p:extLst>
      <p:ext uri="{BB962C8B-B14F-4D97-AF65-F5344CB8AC3E}">
        <p14:creationId xmlns:p14="http://schemas.microsoft.com/office/powerpoint/2010/main" val="2676732274"/>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The Path Discovery Algorithm</a:t>
            </a:r>
          </a:p>
        </p:txBody>
      </p:sp>
      <p:sp>
        <p:nvSpPr>
          <p:cNvPr id="9" name="Text Placeholder 8"/>
          <p:cNvSpPr>
            <a:spLocks noGrp="1"/>
          </p:cNvSpPr>
          <p:nvPr>
            <p:ph type="body" sz="quarter" idx="14"/>
          </p:nvPr>
        </p:nvSpPr>
        <p:spPr>
          <a:xfrm>
            <a:off x="0" y="6334780"/>
            <a:ext cx="9144000" cy="523220"/>
          </a:xfrm>
          <a:solidFill>
            <a:schemeClr val="accent1">
              <a:lumMod val="75000"/>
            </a:schemeClr>
          </a:solidFill>
        </p:spPr>
        <p:txBody>
          <a:bodyPr vert="horz" lIns="91440" tIns="45720" rIns="91440" bIns="45720" rtlCol="0">
            <a:spAutoFit/>
          </a:bodyPr>
          <a:lstStyle/>
          <a:p>
            <a:r>
              <a:rPr lang="en-US" dirty="0" smtClean="0">
                <a:solidFill>
                  <a:schemeClr val="bg1"/>
                </a:solidFill>
                <a:latin typeface="Century Gothic"/>
                <a:cs typeface="Century Gothic"/>
              </a:rPr>
              <a:t>B </a:t>
            </a:r>
            <a:r>
              <a:rPr lang="en-US" dirty="0">
                <a:solidFill>
                  <a:schemeClr val="bg1"/>
                </a:solidFill>
                <a:latin typeface="Century Gothic"/>
                <a:cs typeface="Century Gothic"/>
              </a:rPr>
              <a:t>replies with its sufficiently trusted direct relations </a:t>
            </a:r>
          </a:p>
        </p:txBody>
      </p:sp>
      <p:cxnSp>
        <p:nvCxnSpPr>
          <p:cNvPr id="17" name="Curved Connector 121"/>
          <p:cNvCxnSpPr>
            <a:cxnSpLocks noChangeShapeType="1"/>
          </p:cNvCxnSpPr>
          <p:nvPr/>
        </p:nvCxnSpPr>
        <p:spPr bwMode="auto">
          <a:xfrm>
            <a:off x="2911102" y="5301927"/>
            <a:ext cx="848118" cy="848118"/>
          </a:xfrm>
          <a:prstGeom prst="curvedConnector3">
            <a:avLst>
              <a:gd name="adj1" fmla="val 50000"/>
            </a:avLst>
          </a:prstGeom>
          <a:noFill/>
          <a:ln w="9525">
            <a:noFill/>
            <a:round/>
            <a:headEnd/>
            <a:tailEnd type="arrow" w="med" len="med"/>
          </a:ln>
        </p:spPr>
      </p:cxnSp>
      <p:cxnSp>
        <p:nvCxnSpPr>
          <p:cNvPr id="14" name="Shape 72"/>
          <p:cNvCxnSpPr>
            <a:cxnSpLocks noChangeShapeType="1"/>
            <a:stCxn id="93" idx="2"/>
            <a:endCxn id="92" idx="2"/>
          </p:cNvCxnSpPr>
          <p:nvPr/>
        </p:nvCxnSpPr>
        <p:spPr bwMode="auto">
          <a:xfrm rot="10800000" flipH="1">
            <a:off x="6299098" y="1208316"/>
            <a:ext cx="542926" cy="1240973"/>
          </a:xfrm>
          <a:prstGeom prst="bentConnector3">
            <a:avLst>
              <a:gd name="adj1" fmla="val -42105"/>
            </a:avLst>
          </a:prstGeom>
          <a:noFill/>
          <a:ln w="57150" cap="sq">
            <a:solidFill>
              <a:srgbClr val="3366FF"/>
            </a:solidFill>
            <a:round/>
            <a:headEnd/>
            <a:tailEnd type="triangle" w="med" len="med"/>
          </a:ln>
        </p:spPr>
      </p:cxnSp>
      <p:sp>
        <p:nvSpPr>
          <p:cNvPr id="56" name="Text Box 4"/>
          <p:cNvSpPr txBox="1">
            <a:spLocks noChangeArrowheads="1"/>
          </p:cNvSpPr>
          <p:nvPr/>
        </p:nvSpPr>
        <p:spPr bwMode="auto">
          <a:xfrm>
            <a:off x="6304209" y="1568388"/>
            <a:ext cx="623886" cy="261610"/>
          </a:xfrm>
          <a:prstGeom prst="rect">
            <a:avLst/>
          </a:prstGeom>
          <a:noFill/>
          <a:ln w="38100">
            <a:noFill/>
            <a:miter lim="800000"/>
            <a:headEnd/>
            <a:tailEnd/>
          </a:ln>
        </p:spPr>
        <p:txBody>
          <a:bodyPr>
            <a:prstTxWarp prst="textNoShape">
              <a:avLst/>
            </a:prstTxWarp>
            <a:spAutoFit/>
          </a:bodyPr>
          <a:lstStyle/>
          <a:p>
            <a:pPr algn="ctr"/>
            <a:r>
              <a:rPr lang="en-US" sz="1100" dirty="0" smtClean="0">
                <a:latin typeface="Century Gothic" charset="0"/>
                <a:ea typeface="Century Gothic" charset="0"/>
                <a:cs typeface="Century Gothic" charset="0"/>
              </a:rPr>
              <a:t>Q1</a:t>
            </a:r>
            <a:endParaRPr lang="en-US" sz="1100" dirty="0">
              <a:latin typeface="Century Gothic" charset="0"/>
              <a:ea typeface="Century Gothic" charset="0"/>
              <a:cs typeface="Century Gothic" charset="0"/>
            </a:endParaRPr>
          </a:p>
        </p:txBody>
      </p:sp>
      <p:cxnSp>
        <p:nvCxnSpPr>
          <p:cNvPr id="57" name="Straight Connector 56"/>
          <p:cNvCxnSpPr/>
          <p:nvPr/>
        </p:nvCxnSpPr>
        <p:spPr>
          <a:xfrm>
            <a:off x="4541026" y="778868"/>
            <a:ext cx="61949" cy="5322398"/>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6" name="Straight Arrow Connector 164"/>
          <p:cNvCxnSpPr>
            <a:cxnSpLocks noChangeShapeType="1"/>
          </p:cNvCxnSpPr>
          <p:nvPr/>
        </p:nvCxnSpPr>
        <p:spPr bwMode="auto">
          <a:xfrm rot="16200000" flipH="1">
            <a:off x="5907132" y="4702601"/>
            <a:ext cx="391886" cy="55"/>
          </a:xfrm>
          <a:prstGeom prst="straightConnector1">
            <a:avLst/>
          </a:prstGeom>
          <a:noFill/>
          <a:ln w="53975">
            <a:solidFill>
              <a:srgbClr val="000000"/>
            </a:solidFill>
            <a:round/>
            <a:headEnd/>
            <a:tailEnd type="triangle" w="med" len="med"/>
          </a:ln>
        </p:spPr>
      </p:cxnSp>
      <p:cxnSp>
        <p:nvCxnSpPr>
          <p:cNvPr id="77" name="Straight Arrow Connector 136"/>
          <p:cNvCxnSpPr>
            <a:cxnSpLocks noChangeShapeType="1"/>
          </p:cNvCxnSpPr>
          <p:nvPr/>
        </p:nvCxnSpPr>
        <p:spPr bwMode="auto">
          <a:xfrm rot="5400000">
            <a:off x="5760176" y="3086074"/>
            <a:ext cx="1175655" cy="489911"/>
          </a:xfrm>
          <a:prstGeom prst="straightConnector1">
            <a:avLst/>
          </a:prstGeom>
          <a:noFill/>
          <a:ln w="53975">
            <a:solidFill>
              <a:srgbClr val="000000"/>
            </a:solidFill>
            <a:round/>
            <a:headEnd/>
            <a:tailEnd type="triangle" w="med" len="med"/>
          </a:ln>
        </p:spPr>
      </p:cxnSp>
      <p:sp>
        <p:nvSpPr>
          <p:cNvPr id="78" name="Oval 77"/>
          <p:cNvSpPr/>
          <p:nvPr/>
        </p:nvSpPr>
        <p:spPr bwMode="auto">
          <a:xfrm>
            <a:off x="7180787" y="4898572"/>
            <a:ext cx="587721" cy="587829"/>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chemeClr val="tx1"/>
                </a:solidFill>
                <a:latin typeface="Century Gothic"/>
                <a:ea typeface="ＭＳ Ｐゴシック" charset="-128"/>
                <a:cs typeface="Century Gothic"/>
              </a:rPr>
              <a:t>G</a:t>
            </a:r>
          </a:p>
        </p:txBody>
      </p:sp>
      <p:cxnSp>
        <p:nvCxnSpPr>
          <p:cNvPr id="79" name="Curved Connector 121"/>
          <p:cNvCxnSpPr>
            <a:cxnSpLocks noChangeShapeType="1"/>
          </p:cNvCxnSpPr>
          <p:nvPr/>
        </p:nvCxnSpPr>
        <p:spPr bwMode="auto">
          <a:xfrm>
            <a:off x="5809187" y="5159829"/>
            <a:ext cx="783771" cy="783771"/>
          </a:xfrm>
          <a:prstGeom prst="curvedConnector3">
            <a:avLst>
              <a:gd name="adj1" fmla="val 50000"/>
            </a:avLst>
          </a:prstGeom>
          <a:noFill/>
          <a:ln w="9525">
            <a:noFill/>
            <a:round/>
            <a:headEnd/>
            <a:tailEnd type="arrow" w="med" len="med"/>
          </a:ln>
        </p:spPr>
      </p:cxnSp>
      <p:cxnSp>
        <p:nvCxnSpPr>
          <p:cNvPr id="80" name="Straight Arrow Connector 138"/>
          <p:cNvCxnSpPr>
            <a:cxnSpLocks noChangeShapeType="1"/>
          </p:cNvCxnSpPr>
          <p:nvPr/>
        </p:nvCxnSpPr>
        <p:spPr bwMode="auto">
          <a:xfrm rot="16200000" flipH="1">
            <a:off x="6641918" y="2694242"/>
            <a:ext cx="1175656" cy="1273574"/>
          </a:xfrm>
          <a:prstGeom prst="straightConnector1">
            <a:avLst/>
          </a:prstGeom>
          <a:noFill/>
          <a:ln w="53975">
            <a:solidFill>
              <a:srgbClr val="000000"/>
            </a:solidFill>
            <a:round/>
            <a:headEnd/>
            <a:tailEnd type="triangle" w="med" len="med"/>
          </a:ln>
        </p:spPr>
      </p:cxnSp>
      <p:cxnSp>
        <p:nvCxnSpPr>
          <p:cNvPr id="81" name="Straight Connector 170"/>
          <p:cNvCxnSpPr>
            <a:cxnSpLocks noChangeShapeType="1"/>
            <a:endCxn id="82" idx="0"/>
          </p:cNvCxnSpPr>
          <p:nvPr/>
        </p:nvCxnSpPr>
        <p:spPr bwMode="auto">
          <a:xfrm rot="16200000" flipH="1">
            <a:off x="7993134" y="4502605"/>
            <a:ext cx="477610" cy="314325"/>
          </a:xfrm>
          <a:prstGeom prst="line">
            <a:avLst/>
          </a:prstGeom>
          <a:noFill/>
          <a:ln w="53975">
            <a:solidFill>
              <a:srgbClr val="000000"/>
            </a:solidFill>
            <a:prstDash val="sysDot"/>
            <a:round/>
            <a:headEnd/>
            <a:tailEnd/>
          </a:ln>
        </p:spPr>
      </p:cxnSp>
      <p:sp>
        <p:nvSpPr>
          <p:cNvPr id="82" name="Oval 81"/>
          <p:cNvSpPr/>
          <p:nvPr/>
        </p:nvSpPr>
        <p:spPr bwMode="auto">
          <a:xfrm>
            <a:off x="8095188" y="4898572"/>
            <a:ext cx="587721" cy="587829"/>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chemeClr val="tx1"/>
                </a:solidFill>
                <a:latin typeface="Century Gothic"/>
                <a:ea typeface="ＭＳ Ｐゴシック" charset="-128"/>
                <a:cs typeface="Century Gothic"/>
              </a:rPr>
              <a:t>H</a:t>
            </a:r>
          </a:p>
        </p:txBody>
      </p:sp>
      <p:cxnSp>
        <p:nvCxnSpPr>
          <p:cNvPr id="83" name="Straight Connector 171"/>
          <p:cNvCxnSpPr>
            <a:cxnSpLocks noChangeShapeType="1"/>
            <a:endCxn id="78" idx="0"/>
          </p:cNvCxnSpPr>
          <p:nvPr/>
        </p:nvCxnSpPr>
        <p:spPr bwMode="auto">
          <a:xfrm rot="5400000">
            <a:off x="7327746" y="4567918"/>
            <a:ext cx="477610" cy="183697"/>
          </a:xfrm>
          <a:prstGeom prst="line">
            <a:avLst/>
          </a:prstGeom>
          <a:noFill/>
          <a:ln w="53975">
            <a:solidFill>
              <a:srgbClr val="000000"/>
            </a:solidFill>
            <a:prstDash val="sysDot"/>
            <a:round/>
            <a:headEnd/>
            <a:tailEnd/>
          </a:ln>
        </p:spPr>
      </p:cxnSp>
      <p:sp>
        <p:nvSpPr>
          <p:cNvPr id="84" name="Oval 83"/>
          <p:cNvSpPr/>
          <p:nvPr/>
        </p:nvSpPr>
        <p:spPr bwMode="auto">
          <a:xfrm>
            <a:off x="7572673" y="3918857"/>
            <a:ext cx="587829" cy="587829"/>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cs typeface="Century Gothic"/>
              </a:rPr>
              <a:t>E</a:t>
            </a:r>
          </a:p>
        </p:txBody>
      </p:sp>
      <p:sp>
        <p:nvSpPr>
          <p:cNvPr id="85" name="Oval 84"/>
          <p:cNvSpPr/>
          <p:nvPr/>
        </p:nvSpPr>
        <p:spPr bwMode="auto">
          <a:xfrm>
            <a:off x="5809187" y="3918857"/>
            <a:ext cx="587721" cy="587829"/>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D</a:t>
            </a:r>
          </a:p>
        </p:txBody>
      </p:sp>
      <p:sp>
        <p:nvSpPr>
          <p:cNvPr id="86" name="Oval 85"/>
          <p:cNvSpPr/>
          <p:nvPr/>
        </p:nvSpPr>
        <p:spPr bwMode="auto">
          <a:xfrm>
            <a:off x="5809188" y="4898571"/>
            <a:ext cx="587829" cy="587829"/>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cs typeface="Century Gothic"/>
              </a:rPr>
              <a:t>F</a:t>
            </a:r>
          </a:p>
        </p:txBody>
      </p:sp>
      <p:cxnSp>
        <p:nvCxnSpPr>
          <p:cNvPr id="87" name="Straight Arrow Connector 164"/>
          <p:cNvCxnSpPr>
            <a:cxnSpLocks noChangeShapeType="1"/>
          </p:cNvCxnSpPr>
          <p:nvPr/>
        </p:nvCxnSpPr>
        <p:spPr bwMode="auto">
          <a:xfrm rot="16200000" flipH="1">
            <a:off x="5931704" y="5657851"/>
            <a:ext cx="342904" cy="1"/>
          </a:xfrm>
          <a:prstGeom prst="straightConnector1">
            <a:avLst/>
          </a:prstGeom>
          <a:noFill/>
          <a:ln w="53975">
            <a:solidFill>
              <a:srgbClr val="000000"/>
            </a:solidFill>
            <a:round/>
            <a:headEnd/>
            <a:tailEnd type="triangle" w="med" len="med"/>
          </a:ln>
        </p:spPr>
      </p:cxnSp>
      <p:sp>
        <p:nvSpPr>
          <p:cNvPr id="89" name="Line 33"/>
          <p:cNvSpPr>
            <a:spLocks noChangeShapeType="1"/>
          </p:cNvSpPr>
          <p:nvPr/>
        </p:nvSpPr>
        <p:spPr bwMode="auto">
          <a:xfrm>
            <a:off x="7374691" y="1371599"/>
            <a:ext cx="491843" cy="364383"/>
          </a:xfrm>
          <a:prstGeom prst="line">
            <a:avLst/>
          </a:prstGeom>
          <a:noFill/>
          <a:ln w="53975">
            <a:solidFill>
              <a:srgbClr val="000000"/>
            </a:solidFill>
            <a:prstDash val="sysDot"/>
            <a:round/>
            <a:headEnd/>
            <a:tailEnd/>
          </a:ln>
        </p:spPr>
        <p:txBody>
          <a:bodyPr>
            <a:prstTxWarp prst="textNoShape">
              <a:avLst/>
            </a:prstTxWarp>
          </a:bodyPr>
          <a:lstStyle/>
          <a:p>
            <a:endParaRPr lang="en-US" dirty="0"/>
          </a:p>
        </p:txBody>
      </p:sp>
      <p:sp>
        <p:nvSpPr>
          <p:cNvPr id="90" name="Oval 89"/>
          <p:cNvSpPr/>
          <p:nvPr/>
        </p:nvSpPr>
        <p:spPr bwMode="auto">
          <a:xfrm>
            <a:off x="7766577" y="1561955"/>
            <a:ext cx="587721" cy="587829"/>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chemeClr val="tx1"/>
                </a:solidFill>
                <a:latin typeface="Century Gothic"/>
                <a:ea typeface="ＭＳ Ｐゴシック" charset="-128"/>
                <a:cs typeface="Century Gothic"/>
              </a:rPr>
              <a:t>C</a:t>
            </a:r>
          </a:p>
        </p:txBody>
      </p:sp>
      <p:cxnSp>
        <p:nvCxnSpPr>
          <p:cNvPr id="91" name="Straight Arrow Connector 93"/>
          <p:cNvCxnSpPr>
            <a:cxnSpLocks noChangeShapeType="1"/>
          </p:cNvCxnSpPr>
          <p:nvPr/>
        </p:nvCxnSpPr>
        <p:spPr bwMode="auto">
          <a:xfrm rot="5400000">
            <a:off x="6390912" y="1618190"/>
            <a:ext cx="739230" cy="335136"/>
          </a:xfrm>
          <a:prstGeom prst="straightConnector1">
            <a:avLst/>
          </a:prstGeom>
          <a:noFill/>
          <a:ln w="53975">
            <a:solidFill>
              <a:srgbClr val="FF0000"/>
            </a:solidFill>
            <a:round/>
            <a:headEnd/>
            <a:tailEnd type="triangle" w="med" len="med"/>
          </a:ln>
        </p:spPr>
      </p:cxnSp>
      <p:sp>
        <p:nvSpPr>
          <p:cNvPr id="92" name="Oval 91"/>
          <p:cNvSpPr/>
          <p:nvPr/>
        </p:nvSpPr>
        <p:spPr bwMode="auto">
          <a:xfrm>
            <a:off x="6842024" y="914400"/>
            <a:ext cx="587721" cy="587829"/>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A</a:t>
            </a:r>
          </a:p>
        </p:txBody>
      </p:sp>
      <p:sp>
        <p:nvSpPr>
          <p:cNvPr id="93" name="Oval 92"/>
          <p:cNvSpPr/>
          <p:nvPr/>
        </p:nvSpPr>
        <p:spPr bwMode="auto">
          <a:xfrm>
            <a:off x="6299098" y="2155373"/>
            <a:ext cx="587721" cy="587829"/>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B</a:t>
            </a:r>
          </a:p>
        </p:txBody>
      </p:sp>
      <p:sp>
        <p:nvSpPr>
          <p:cNvPr id="12" name="Text Box 4"/>
          <p:cNvSpPr txBox="1">
            <a:spLocks noChangeArrowheads="1"/>
          </p:cNvSpPr>
          <p:nvPr/>
        </p:nvSpPr>
        <p:spPr bwMode="auto">
          <a:xfrm>
            <a:off x="5632664" y="1568388"/>
            <a:ext cx="470383" cy="261610"/>
          </a:xfrm>
          <a:prstGeom prst="rect">
            <a:avLst/>
          </a:prstGeom>
          <a:noFill/>
          <a:ln w="38100">
            <a:noFill/>
            <a:miter lim="800000"/>
            <a:headEnd/>
            <a:tailEnd/>
          </a:ln>
        </p:spPr>
        <p:txBody>
          <a:bodyPr wrap="square">
            <a:prstTxWarp prst="textNoShape">
              <a:avLst/>
            </a:prstTxWarp>
            <a:spAutoFit/>
          </a:bodyPr>
          <a:lstStyle/>
          <a:p>
            <a:pPr algn="ctr"/>
            <a:r>
              <a:rPr lang="en-US" sz="1100" dirty="0" smtClean="0">
                <a:latin typeface="Century Gothic" charset="0"/>
                <a:ea typeface="Century Gothic" charset="0"/>
                <a:cs typeface="Century Gothic" charset="0"/>
              </a:rPr>
              <a:t>D,E</a:t>
            </a:r>
          </a:p>
        </p:txBody>
      </p:sp>
      <p:grpSp>
        <p:nvGrpSpPr>
          <p:cNvPr id="95" name="Group 94"/>
          <p:cNvGrpSpPr>
            <a:grpSpLocks noChangeAspect="1"/>
          </p:cNvGrpSpPr>
          <p:nvPr/>
        </p:nvGrpSpPr>
        <p:grpSpPr>
          <a:xfrm>
            <a:off x="277508" y="914400"/>
            <a:ext cx="2873721" cy="5029200"/>
            <a:chOff x="1066799" y="1066800"/>
            <a:chExt cx="3352675" cy="5867400"/>
          </a:xfrm>
        </p:grpSpPr>
        <p:cxnSp>
          <p:nvCxnSpPr>
            <p:cNvPr id="96" name="Straight Arrow Connector 164"/>
            <p:cNvCxnSpPr>
              <a:cxnSpLocks noChangeShapeType="1"/>
            </p:cNvCxnSpPr>
            <p:nvPr/>
          </p:nvCxnSpPr>
          <p:spPr bwMode="auto">
            <a:xfrm rot="16200000" flipH="1">
              <a:off x="1181068" y="5486368"/>
              <a:ext cx="457200" cy="64"/>
            </a:xfrm>
            <a:prstGeom prst="straightConnector1">
              <a:avLst/>
            </a:prstGeom>
            <a:noFill/>
            <a:ln w="53975">
              <a:solidFill>
                <a:schemeClr val="tx1"/>
              </a:solidFill>
              <a:round/>
              <a:headEnd/>
              <a:tailEnd type="triangle" w="med" len="med"/>
            </a:ln>
          </p:spPr>
        </p:cxnSp>
        <p:sp>
          <p:nvSpPr>
            <p:cNvPr id="97" name="Line 33"/>
            <p:cNvSpPr>
              <a:spLocks noChangeShapeType="1"/>
            </p:cNvSpPr>
            <p:nvPr/>
          </p:nvSpPr>
          <p:spPr bwMode="auto">
            <a:xfrm>
              <a:off x="2893221" y="1600199"/>
              <a:ext cx="573817" cy="425113"/>
            </a:xfrm>
            <a:prstGeom prst="line">
              <a:avLst/>
            </a:prstGeom>
            <a:noFill/>
            <a:ln w="53975">
              <a:solidFill>
                <a:srgbClr val="000000"/>
              </a:solidFill>
              <a:prstDash val="sysDot"/>
              <a:round/>
              <a:headEnd/>
              <a:tailEnd/>
            </a:ln>
          </p:spPr>
          <p:txBody>
            <a:bodyPr>
              <a:prstTxWarp prst="textNoShape">
                <a:avLst/>
              </a:prstTxWarp>
            </a:bodyPr>
            <a:lstStyle/>
            <a:p>
              <a:endParaRPr lang="en-US" dirty="0"/>
            </a:p>
          </p:txBody>
        </p:sp>
        <p:sp>
          <p:nvSpPr>
            <p:cNvPr id="98" name="Oval 97"/>
            <p:cNvSpPr/>
            <p:nvPr/>
          </p:nvSpPr>
          <p:spPr bwMode="auto">
            <a:xfrm>
              <a:off x="3350421" y="1822281"/>
              <a:ext cx="685674" cy="685800"/>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chemeClr val="tx1"/>
                  </a:solidFill>
                  <a:latin typeface="Century Gothic"/>
                  <a:ea typeface="ＭＳ Ｐゴシック" charset="-128"/>
                  <a:cs typeface="Century Gothic"/>
                </a:rPr>
                <a:t>C</a:t>
              </a:r>
            </a:p>
          </p:txBody>
        </p:sp>
        <p:cxnSp>
          <p:nvCxnSpPr>
            <p:cNvPr id="99" name="Straight Arrow Connector 136"/>
            <p:cNvCxnSpPr>
              <a:cxnSpLocks noChangeShapeType="1"/>
            </p:cNvCxnSpPr>
            <p:nvPr/>
          </p:nvCxnSpPr>
          <p:spPr bwMode="auto">
            <a:xfrm rot="5400000">
              <a:off x="1009619" y="3600420"/>
              <a:ext cx="1371598" cy="571563"/>
            </a:xfrm>
            <a:prstGeom prst="straightConnector1">
              <a:avLst/>
            </a:prstGeom>
            <a:noFill/>
            <a:ln w="53975">
              <a:solidFill>
                <a:schemeClr val="tx1"/>
              </a:solidFill>
              <a:round/>
              <a:headEnd/>
              <a:tailEnd type="triangle" w="med" len="med"/>
            </a:ln>
          </p:spPr>
        </p:cxnSp>
        <p:sp>
          <p:nvSpPr>
            <p:cNvPr id="100" name="Oval 99"/>
            <p:cNvSpPr/>
            <p:nvPr/>
          </p:nvSpPr>
          <p:spPr bwMode="auto">
            <a:xfrm>
              <a:off x="2666999" y="5715001"/>
              <a:ext cx="685674" cy="685800"/>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chemeClr val="tx1"/>
                  </a:solidFill>
                  <a:latin typeface="Century Gothic"/>
                  <a:ea typeface="ＭＳ Ｐゴシック" charset="-128"/>
                  <a:cs typeface="Century Gothic"/>
                </a:rPr>
                <a:t>G</a:t>
              </a:r>
            </a:p>
          </p:txBody>
        </p:sp>
        <p:cxnSp>
          <p:nvCxnSpPr>
            <p:cNvPr id="101" name="Straight Arrow Connector 93"/>
            <p:cNvCxnSpPr>
              <a:cxnSpLocks noChangeShapeType="1"/>
            </p:cNvCxnSpPr>
            <p:nvPr/>
          </p:nvCxnSpPr>
          <p:spPr bwMode="auto">
            <a:xfrm rot="5400000">
              <a:off x="1745478" y="1887888"/>
              <a:ext cx="862435" cy="390992"/>
            </a:xfrm>
            <a:prstGeom prst="straightConnector1">
              <a:avLst/>
            </a:prstGeom>
            <a:noFill/>
            <a:ln w="53975">
              <a:solidFill>
                <a:schemeClr val="tx1"/>
              </a:solidFill>
              <a:round/>
              <a:headEnd/>
              <a:tailEnd type="triangle" w="med" len="med"/>
            </a:ln>
          </p:spPr>
        </p:cxnSp>
        <p:sp>
          <p:nvSpPr>
            <p:cNvPr id="102" name="Oval 101"/>
            <p:cNvSpPr/>
            <p:nvPr/>
          </p:nvSpPr>
          <p:spPr bwMode="auto">
            <a:xfrm>
              <a:off x="2271776" y="1066800"/>
              <a:ext cx="685674" cy="685800"/>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A</a:t>
              </a:r>
            </a:p>
          </p:txBody>
        </p:sp>
        <p:cxnSp>
          <p:nvCxnSpPr>
            <p:cNvPr id="103" name="Curved Connector 121"/>
            <p:cNvCxnSpPr>
              <a:cxnSpLocks noChangeShapeType="1"/>
            </p:cNvCxnSpPr>
            <p:nvPr/>
          </p:nvCxnSpPr>
          <p:spPr bwMode="auto">
            <a:xfrm>
              <a:off x="1066799" y="6019800"/>
              <a:ext cx="914400" cy="914400"/>
            </a:xfrm>
            <a:prstGeom prst="curvedConnector3">
              <a:avLst>
                <a:gd name="adj1" fmla="val 50000"/>
              </a:avLst>
            </a:prstGeom>
            <a:noFill/>
            <a:ln w="9525">
              <a:noFill/>
              <a:round/>
              <a:headEnd/>
              <a:tailEnd type="arrow" w="med" len="med"/>
            </a:ln>
          </p:spPr>
        </p:cxnSp>
        <p:cxnSp>
          <p:nvCxnSpPr>
            <p:cNvPr id="104" name="Straight Arrow Connector 138"/>
            <p:cNvCxnSpPr>
              <a:cxnSpLocks noChangeShapeType="1"/>
            </p:cNvCxnSpPr>
            <p:nvPr/>
          </p:nvCxnSpPr>
          <p:spPr bwMode="auto">
            <a:xfrm rot="16200000" flipH="1">
              <a:off x="2038319" y="3143282"/>
              <a:ext cx="1371599" cy="1485837"/>
            </a:xfrm>
            <a:prstGeom prst="straightConnector1">
              <a:avLst/>
            </a:prstGeom>
            <a:noFill/>
            <a:ln w="53975">
              <a:solidFill>
                <a:schemeClr val="tx1"/>
              </a:solidFill>
              <a:round/>
              <a:headEnd/>
              <a:tailEnd type="triangle" w="med" len="med"/>
            </a:ln>
          </p:spPr>
        </p:cxnSp>
        <p:sp>
          <p:nvSpPr>
            <p:cNvPr id="105" name="Oval 104"/>
            <p:cNvSpPr/>
            <p:nvPr/>
          </p:nvSpPr>
          <p:spPr bwMode="auto">
            <a:xfrm>
              <a:off x="1638362" y="2514602"/>
              <a:ext cx="685674" cy="685800"/>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B</a:t>
              </a:r>
            </a:p>
          </p:txBody>
        </p:sp>
        <p:cxnSp>
          <p:nvCxnSpPr>
            <p:cNvPr id="106" name="Straight Connector 170"/>
            <p:cNvCxnSpPr>
              <a:cxnSpLocks noChangeShapeType="1"/>
              <a:endCxn id="107" idx="0"/>
            </p:cNvCxnSpPr>
            <p:nvPr/>
          </p:nvCxnSpPr>
          <p:spPr bwMode="auto">
            <a:xfrm rot="16200000" flipH="1">
              <a:off x="3614738" y="5253039"/>
              <a:ext cx="557212" cy="366712"/>
            </a:xfrm>
            <a:prstGeom prst="line">
              <a:avLst/>
            </a:prstGeom>
            <a:noFill/>
            <a:ln w="53975">
              <a:solidFill>
                <a:schemeClr val="tx1"/>
              </a:solidFill>
              <a:prstDash val="sysDot"/>
              <a:round/>
              <a:headEnd/>
              <a:tailEnd/>
            </a:ln>
          </p:spPr>
        </p:cxnSp>
        <p:sp>
          <p:nvSpPr>
            <p:cNvPr id="107" name="Oval 106"/>
            <p:cNvSpPr/>
            <p:nvPr/>
          </p:nvSpPr>
          <p:spPr bwMode="auto">
            <a:xfrm>
              <a:off x="3733800" y="5715001"/>
              <a:ext cx="685674" cy="685800"/>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chemeClr val="tx1"/>
                  </a:solidFill>
                  <a:latin typeface="Century Gothic"/>
                  <a:ea typeface="ＭＳ Ｐゴシック" charset="-128"/>
                  <a:cs typeface="Century Gothic"/>
                </a:rPr>
                <a:t>H</a:t>
              </a:r>
            </a:p>
          </p:txBody>
        </p:sp>
        <p:cxnSp>
          <p:nvCxnSpPr>
            <p:cNvPr id="108" name="Straight Connector 171"/>
            <p:cNvCxnSpPr>
              <a:cxnSpLocks noChangeShapeType="1"/>
              <a:endCxn id="100" idx="0"/>
            </p:cNvCxnSpPr>
            <p:nvPr/>
          </p:nvCxnSpPr>
          <p:spPr bwMode="auto">
            <a:xfrm rot="5400000">
              <a:off x="2838451" y="5329238"/>
              <a:ext cx="557212" cy="214313"/>
            </a:xfrm>
            <a:prstGeom prst="line">
              <a:avLst/>
            </a:prstGeom>
            <a:noFill/>
            <a:ln w="53975">
              <a:solidFill>
                <a:schemeClr val="tx1"/>
              </a:solidFill>
              <a:prstDash val="sysDot"/>
              <a:round/>
              <a:headEnd/>
              <a:tailEnd/>
            </a:ln>
          </p:spPr>
        </p:cxnSp>
        <p:sp>
          <p:nvSpPr>
            <p:cNvPr id="109" name="Oval 108"/>
            <p:cNvSpPr/>
            <p:nvPr/>
          </p:nvSpPr>
          <p:spPr bwMode="auto">
            <a:xfrm>
              <a:off x="3124200" y="4572000"/>
              <a:ext cx="685800" cy="685800"/>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cs typeface="Century Gothic"/>
                </a:rPr>
                <a:t>E</a:t>
              </a:r>
            </a:p>
          </p:txBody>
        </p:sp>
        <p:sp>
          <p:nvSpPr>
            <p:cNvPr id="110" name="Oval 109"/>
            <p:cNvSpPr/>
            <p:nvPr/>
          </p:nvSpPr>
          <p:spPr bwMode="auto">
            <a:xfrm>
              <a:off x="1066799" y="4572000"/>
              <a:ext cx="685674" cy="685800"/>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D</a:t>
              </a:r>
            </a:p>
          </p:txBody>
        </p:sp>
        <p:sp>
          <p:nvSpPr>
            <p:cNvPr id="111" name="Oval 110"/>
            <p:cNvSpPr/>
            <p:nvPr/>
          </p:nvSpPr>
          <p:spPr bwMode="auto">
            <a:xfrm>
              <a:off x="1066800" y="5715000"/>
              <a:ext cx="685800" cy="685800"/>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cs typeface="Century Gothic"/>
                </a:rPr>
                <a:t>F</a:t>
              </a:r>
            </a:p>
          </p:txBody>
        </p:sp>
        <p:cxnSp>
          <p:nvCxnSpPr>
            <p:cNvPr id="112" name="Straight Arrow Connector 164"/>
            <p:cNvCxnSpPr>
              <a:cxnSpLocks noChangeShapeType="1"/>
            </p:cNvCxnSpPr>
            <p:nvPr/>
          </p:nvCxnSpPr>
          <p:spPr bwMode="auto">
            <a:xfrm rot="16200000" flipH="1">
              <a:off x="1209735" y="6600826"/>
              <a:ext cx="400055" cy="1"/>
            </a:xfrm>
            <a:prstGeom prst="straightConnector1">
              <a:avLst/>
            </a:prstGeom>
            <a:noFill/>
            <a:ln w="53975">
              <a:solidFill>
                <a:schemeClr val="tx1"/>
              </a:solidFill>
              <a:round/>
              <a:headEnd/>
              <a:tailEnd type="triangle" w="med" len="med"/>
            </a:ln>
          </p:spPr>
        </p:cxnSp>
      </p:grpSp>
      <p:sp>
        <p:nvSpPr>
          <p:cNvPr id="114" name="Slide Number Placeholder 1"/>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98</a:t>
            </a:fld>
            <a:endParaRPr lang="en-US" dirty="0"/>
          </a:p>
        </p:txBody>
      </p:sp>
      <p:sp>
        <p:nvSpPr>
          <p:cNvPr id="3" name="Slide Number Placeholder 2"/>
          <p:cNvSpPr>
            <a:spLocks noGrp="1"/>
          </p:cNvSpPr>
          <p:nvPr>
            <p:ph type="sldNum" sz="quarter" idx="12"/>
          </p:nvPr>
        </p:nvSpPr>
        <p:spPr/>
        <p:txBody>
          <a:bodyPr/>
          <a:lstStyle/>
          <a:p>
            <a:fld id="{A7E347E3-C33F-6F47-AC47-1BCADEE5EFCC}" type="slidenum">
              <a:rPr lang="en-US" smtClean="0"/>
              <a:t>98</a:t>
            </a:fld>
            <a:endParaRPr lang="en-US" dirty="0"/>
          </a:p>
        </p:txBody>
      </p:sp>
      <p:sp>
        <p:nvSpPr>
          <p:cNvPr id="88" name="Rectangle 87"/>
          <p:cNvSpPr/>
          <p:nvPr/>
        </p:nvSpPr>
        <p:spPr>
          <a:xfrm>
            <a:off x="5484920" y="2743200"/>
            <a:ext cx="3391733" cy="3086104"/>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6567825"/>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Shape 72"/>
          <p:cNvCxnSpPr>
            <a:cxnSpLocks noChangeShapeType="1"/>
          </p:cNvCxnSpPr>
          <p:nvPr/>
        </p:nvCxnSpPr>
        <p:spPr bwMode="auto">
          <a:xfrm flipH="1" flipV="1">
            <a:off x="7429745" y="1208315"/>
            <a:ext cx="730757" cy="3004457"/>
          </a:xfrm>
          <a:prstGeom prst="bentConnector3">
            <a:avLst>
              <a:gd name="adj1" fmla="val -67312"/>
            </a:avLst>
          </a:prstGeom>
          <a:noFill/>
          <a:ln w="53975">
            <a:solidFill>
              <a:srgbClr val="FF0000"/>
            </a:solidFill>
            <a:round/>
            <a:headEnd type="triangle"/>
            <a:tailEnd type="none" w="med" len="med"/>
          </a:ln>
        </p:spPr>
      </p:cxnSp>
      <p:sp>
        <p:nvSpPr>
          <p:cNvPr id="2" name="Title 1"/>
          <p:cNvSpPr>
            <a:spLocks noGrp="1"/>
          </p:cNvSpPr>
          <p:nvPr>
            <p:ph type="title"/>
          </p:nvPr>
        </p:nvSpPr>
        <p:spPr>
          <a:solidFill>
            <a:schemeClr val="tx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0000"/>
          </a:bodyPr>
          <a:lstStyle/>
          <a:p>
            <a:r>
              <a:rPr lang="en-US" sz="4000" dirty="0">
                <a:solidFill>
                  <a:schemeClr val="bg1"/>
                </a:solidFill>
              </a:rPr>
              <a:t>The Path Discovery Algorithm</a:t>
            </a:r>
          </a:p>
        </p:txBody>
      </p:sp>
      <p:sp>
        <p:nvSpPr>
          <p:cNvPr id="9" name="Text Placeholder 8"/>
          <p:cNvSpPr>
            <a:spLocks noGrp="1"/>
          </p:cNvSpPr>
          <p:nvPr>
            <p:ph type="body" sz="quarter" idx="14"/>
          </p:nvPr>
        </p:nvSpPr>
        <p:spPr>
          <a:xfrm>
            <a:off x="0" y="5953137"/>
            <a:ext cx="9144000" cy="904863"/>
          </a:xfrm>
          <a:solidFill>
            <a:schemeClr val="accent1">
              <a:lumMod val="75000"/>
            </a:schemeClr>
          </a:solidFill>
        </p:spPr>
        <p:txBody>
          <a:bodyPr vert="horz" lIns="91440" tIns="45720" rIns="91440" bIns="45720" rtlCol="0">
            <a:spAutoFit/>
          </a:bodyPr>
          <a:lstStyle/>
          <a:p>
            <a:r>
              <a:rPr lang="en-US" sz="2400" dirty="0">
                <a:solidFill>
                  <a:schemeClr val="bg1"/>
                </a:solidFill>
                <a:latin typeface="Century Gothic"/>
                <a:cs typeface="Century Gothic"/>
              </a:rPr>
              <a:t>Repeat for D and E.  E returns ∅ because it has no </a:t>
            </a:r>
          </a:p>
          <a:p>
            <a:r>
              <a:rPr lang="en-US" sz="2400" dirty="0">
                <a:solidFill>
                  <a:schemeClr val="bg1"/>
                </a:solidFill>
                <a:latin typeface="Century Gothic"/>
                <a:cs typeface="Century Gothic"/>
              </a:rPr>
              <a:t>sufficiently trusted direct relations</a:t>
            </a:r>
          </a:p>
        </p:txBody>
      </p:sp>
      <p:cxnSp>
        <p:nvCxnSpPr>
          <p:cNvPr id="17" name="Curved Connector 121"/>
          <p:cNvCxnSpPr>
            <a:cxnSpLocks noChangeShapeType="1"/>
          </p:cNvCxnSpPr>
          <p:nvPr/>
        </p:nvCxnSpPr>
        <p:spPr bwMode="auto">
          <a:xfrm>
            <a:off x="2911102" y="5301927"/>
            <a:ext cx="848118" cy="848118"/>
          </a:xfrm>
          <a:prstGeom prst="curvedConnector3">
            <a:avLst>
              <a:gd name="adj1" fmla="val 50000"/>
            </a:avLst>
          </a:prstGeom>
          <a:noFill/>
          <a:ln w="9525">
            <a:noFill/>
            <a:round/>
            <a:headEnd/>
            <a:tailEnd type="arrow" w="med" len="med"/>
          </a:ln>
        </p:spPr>
      </p:cxnSp>
      <p:sp>
        <p:nvSpPr>
          <p:cNvPr id="71" name="Text Box 4"/>
          <p:cNvSpPr txBox="1">
            <a:spLocks noChangeArrowheads="1"/>
          </p:cNvSpPr>
          <p:nvPr/>
        </p:nvSpPr>
        <p:spPr bwMode="auto">
          <a:xfrm>
            <a:off x="5100634" y="2579737"/>
            <a:ext cx="623886" cy="261610"/>
          </a:xfrm>
          <a:prstGeom prst="rect">
            <a:avLst/>
          </a:prstGeom>
          <a:noFill/>
          <a:ln w="38100">
            <a:noFill/>
            <a:miter lim="800000"/>
            <a:headEnd/>
            <a:tailEnd/>
          </a:ln>
        </p:spPr>
        <p:txBody>
          <a:bodyPr>
            <a:prstTxWarp prst="textNoShape">
              <a:avLst/>
            </a:prstTxWarp>
            <a:spAutoFit/>
          </a:bodyPr>
          <a:lstStyle/>
          <a:p>
            <a:pPr algn="ctr"/>
            <a:r>
              <a:rPr lang="en-US" sz="1100" dirty="0" smtClean="0">
                <a:latin typeface="Century Gothic" charset="0"/>
                <a:ea typeface="Century Gothic" charset="0"/>
                <a:cs typeface="Century Gothic" charset="0"/>
              </a:rPr>
              <a:t>Q2</a:t>
            </a:r>
            <a:endParaRPr lang="en-US" sz="1100" dirty="0">
              <a:latin typeface="Century Gothic" charset="0"/>
              <a:ea typeface="Century Gothic" charset="0"/>
              <a:cs typeface="Century Gothic" charset="0"/>
            </a:endParaRPr>
          </a:p>
        </p:txBody>
      </p:sp>
      <p:cxnSp>
        <p:nvCxnSpPr>
          <p:cNvPr id="90" name="Straight Arrow Connector 164"/>
          <p:cNvCxnSpPr>
            <a:cxnSpLocks noChangeShapeType="1"/>
          </p:cNvCxnSpPr>
          <p:nvPr/>
        </p:nvCxnSpPr>
        <p:spPr bwMode="auto">
          <a:xfrm rot="16200000" flipH="1">
            <a:off x="5907132" y="4702601"/>
            <a:ext cx="391886" cy="55"/>
          </a:xfrm>
          <a:prstGeom prst="straightConnector1">
            <a:avLst/>
          </a:prstGeom>
          <a:noFill/>
          <a:ln w="53975">
            <a:solidFill>
              <a:srgbClr val="000000"/>
            </a:solidFill>
            <a:round/>
            <a:headEnd/>
            <a:tailEnd type="triangle" w="med" len="med"/>
          </a:ln>
        </p:spPr>
      </p:cxnSp>
      <p:sp>
        <p:nvSpPr>
          <p:cNvPr id="92" name="Oval 91"/>
          <p:cNvSpPr/>
          <p:nvPr/>
        </p:nvSpPr>
        <p:spPr bwMode="auto">
          <a:xfrm>
            <a:off x="7180787" y="4898572"/>
            <a:ext cx="587721" cy="587829"/>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chemeClr val="tx1"/>
                </a:solidFill>
                <a:latin typeface="Century Gothic"/>
                <a:ea typeface="ＭＳ Ｐゴシック" charset="-128"/>
                <a:cs typeface="Century Gothic"/>
              </a:rPr>
              <a:t>G</a:t>
            </a:r>
          </a:p>
        </p:txBody>
      </p:sp>
      <p:cxnSp>
        <p:nvCxnSpPr>
          <p:cNvPr id="93" name="Curved Connector 121"/>
          <p:cNvCxnSpPr>
            <a:cxnSpLocks noChangeShapeType="1"/>
          </p:cNvCxnSpPr>
          <p:nvPr/>
        </p:nvCxnSpPr>
        <p:spPr bwMode="auto">
          <a:xfrm>
            <a:off x="5809187" y="5159829"/>
            <a:ext cx="783771" cy="783771"/>
          </a:xfrm>
          <a:prstGeom prst="curvedConnector3">
            <a:avLst>
              <a:gd name="adj1" fmla="val 50000"/>
            </a:avLst>
          </a:prstGeom>
          <a:noFill/>
          <a:ln w="9525">
            <a:noFill/>
            <a:round/>
            <a:headEnd/>
            <a:tailEnd type="arrow" w="med" len="med"/>
          </a:ln>
        </p:spPr>
      </p:cxnSp>
      <p:cxnSp>
        <p:nvCxnSpPr>
          <p:cNvPr id="95" name="Straight Connector 170"/>
          <p:cNvCxnSpPr>
            <a:cxnSpLocks noChangeShapeType="1"/>
            <a:endCxn id="96" idx="0"/>
          </p:cNvCxnSpPr>
          <p:nvPr/>
        </p:nvCxnSpPr>
        <p:spPr bwMode="auto">
          <a:xfrm rot="16200000" flipH="1">
            <a:off x="7993134" y="4502605"/>
            <a:ext cx="477610" cy="314325"/>
          </a:xfrm>
          <a:prstGeom prst="line">
            <a:avLst/>
          </a:prstGeom>
          <a:noFill/>
          <a:ln w="53975">
            <a:solidFill>
              <a:srgbClr val="000000"/>
            </a:solidFill>
            <a:prstDash val="sysDot"/>
            <a:round/>
            <a:headEnd/>
            <a:tailEnd/>
          </a:ln>
        </p:spPr>
      </p:cxnSp>
      <p:sp>
        <p:nvSpPr>
          <p:cNvPr id="96" name="Oval 95"/>
          <p:cNvSpPr/>
          <p:nvPr/>
        </p:nvSpPr>
        <p:spPr bwMode="auto">
          <a:xfrm>
            <a:off x="8095188" y="4898572"/>
            <a:ext cx="587721" cy="587829"/>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chemeClr val="tx1"/>
                </a:solidFill>
                <a:latin typeface="Century Gothic"/>
                <a:ea typeface="ＭＳ Ｐゴシック" charset="-128"/>
                <a:cs typeface="Century Gothic"/>
              </a:rPr>
              <a:t>H</a:t>
            </a:r>
          </a:p>
        </p:txBody>
      </p:sp>
      <p:cxnSp>
        <p:nvCxnSpPr>
          <p:cNvPr id="97" name="Straight Connector 171"/>
          <p:cNvCxnSpPr>
            <a:cxnSpLocks noChangeShapeType="1"/>
            <a:endCxn id="92" idx="0"/>
          </p:cNvCxnSpPr>
          <p:nvPr/>
        </p:nvCxnSpPr>
        <p:spPr bwMode="auto">
          <a:xfrm rot="5400000">
            <a:off x="7327746" y="4567918"/>
            <a:ext cx="477610" cy="183697"/>
          </a:xfrm>
          <a:prstGeom prst="line">
            <a:avLst/>
          </a:prstGeom>
          <a:noFill/>
          <a:ln w="53975">
            <a:solidFill>
              <a:srgbClr val="000000"/>
            </a:solidFill>
            <a:prstDash val="sysDot"/>
            <a:round/>
            <a:headEnd/>
            <a:tailEnd/>
          </a:ln>
        </p:spPr>
      </p:cxnSp>
      <p:sp>
        <p:nvSpPr>
          <p:cNvPr id="100" name="Oval 99"/>
          <p:cNvSpPr/>
          <p:nvPr/>
        </p:nvSpPr>
        <p:spPr bwMode="auto">
          <a:xfrm>
            <a:off x="5809188" y="4898571"/>
            <a:ext cx="587829" cy="587829"/>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cs typeface="Century Gothic"/>
              </a:rPr>
              <a:t>F</a:t>
            </a:r>
          </a:p>
        </p:txBody>
      </p:sp>
      <p:cxnSp>
        <p:nvCxnSpPr>
          <p:cNvPr id="101" name="Straight Arrow Connector 164"/>
          <p:cNvCxnSpPr>
            <a:cxnSpLocks noChangeShapeType="1"/>
          </p:cNvCxnSpPr>
          <p:nvPr/>
        </p:nvCxnSpPr>
        <p:spPr bwMode="auto">
          <a:xfrm rot="16200000" flipH="1">
            <a:off x="5931704" y="5657851"/>
            <a:ext cx="342904" cy="1"/>
          </a:xfrm>
          <a:prstGeom prst="straightConnector1">
            <a:avLst/>
          </a:prstGeom>
          <a:noFill/>
          <a:ln w="53975">
            <a:solidFill>
              <a:srgbClr val="000000"/>
            </a:solidFill>
            <a:round/>
            <a:headEnd/>
            <a:tailEnd type="triangle" w="med" len="med"/>
          </a:ln>
        </p:spPr>
      </p:cxnSp>
      <p:sp>
        <p:nvSpPr>
          <p:cNvPr id="102" name="Rectangle 101"/>
          <p:cNvSpPr/>
          <p:nvPr/>
        </p:nvSpPr>
        <p:spPr>
          <a:xfrm>
            <a:off x="5569839" y="4362860"/>
            <a:ext cx="3391733" cy="1466444"/>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3" name="Line 33"/>
          <p:cNvSpPr>
            <a:spLocks noChangeShapeType="1"/>
          </p:cNvSpPr>
          <p:nvPr/>
        </p:nvSpPr>
        <p:spPr bwMode="auto">
          <a:xfrm>
            <a:off x="7374691" y="1371599"/>
            <a:ext cx="491843" cy="364383"/>
          </a:xfrm>
          <a:prstGeom prst="line">
            <a:avLst/>
          </a:prstGeom>
          <a:noFill/>
          <a:ln w="53975">
            <a:solidFill>
              <a:schemeClr val="tx1"/>
            </a:solidFill>
            <a:prstDash val="sysDot"/>
            <a:round/>
            <a:headEnd/>
            <a:tailEnd/>
          </a:ln>
        </p:spPr>
        <p:txBody>
          <a:bodyPr>
            <a:prstTxWarp prst="textNoShape">
              <a:avLst/>
            </a:prstTxWarp>
          </a:bodyPr>
          <a:lstStyle/>
          <a:p>
            <a:endParaRPr lang="en-US" dirty="0"/>
          </a:p>
        </p:txBody>
      </p:sp>
      <p:sp>
        <p:nvSpPr>
          <p:cNvPr id="104" name="Oval 103"/>
          <p:cNvSpPr/>
          <p:nvPr/>
        </p:nvSpPr>
        <p:spPr bwMode="auto">
          <a:xfrm>
            <a:off x="7766577" y="1561955"/>
            <a:ext cx="587721" cy="587829"/>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chemeClr val="tx1"/>
                </a:solidFill>
                <a:latin typeface="Century Gothic"/>
                <a:ea typeface="ＭＳ Ｐゴシック" charset="-128"/>
                <a:cs typeface="Century Gothic"/>
              </a:rPr>
              <a:t>C</a:t>
            </a:r>
          </a:p>
        </p:txBody>
      </p:sp>
      <p:cxnSp>
        <p:nvCxnSpPr>
          <p:cNvPr id="105" name="Straight Arrow Connector 93"/>
          <p:cNvCxnSpPr>
            <a:cxnSpLocks noChangeShapeType="1"/>
          </p:cNvCxnSpPr>
          <p:nvPr/>
        </p:nvCxnSpPr>
        <p:spPr bwMode="auto">
          <a:xfrm rot="5400000">
            <a:off x="6390912" y="1618190"/>
            <a:ext cx="739230" cy="335136"/>
          </a:xfrm>
          <a:prstGeom prst="straightConnector1">
            <a:avLst/>
          </a:prstGeom>
          <a:noFill/>
          <a:ln w="53975">
            <a:solidFill>
              <a:schemeClr val="tx1"/>
            </a:solidFill>
            <a:round/>
            <a:headEnd/>
            <a:tailEnd type="triangle" w="med" len="med"/>
          </a:ln>
        </p:spPr>
      </p:cxnSp>
      <p:sp>
        <p:nvSpPr>
          <p:cNvPr id="106" name="Oval 105"/>
          <p:cNvSpPr/>
          <p:nvPr/>
        </p:nvSpPr>
        <p:spPr bwMode="auto">
          <a:xfrm>
            <a:off x="6842024" y="914400"/>
            <a:ext cx="587721" cy="587829"/>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A</a:t>
            </a:r>
          </a:p>
        </p:txBody>
      </p:sp>
      <p:sp>
        <p:nvSpPr>
          <p:cNvPr id="107" name="Oval 106"/>
          <p:cNvSpPr/>
          <p:nvPr/>
        </p:nvSpPr>
        <p:spPr bwMode="auto">
          <a:xfrm>
            <a:off x="6299098" y="2155373"/>
            <a:ext cx="587721" cy="587829"/>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B</a:t>
            </a:r>
          </a:p>
        </p:txBody>
      </p:sp>
      <p:sp>
        <p:nvSpPr>
          <p:cNvPr id="109" name="Text Box 4"/>
          <p:cNvSpPr txBox="1">
            <a:spLocks noChangeArrowheads="1"/>
          </p:cNvSpPr>
          <p:nvPr/>
        </p:nvSpPr>
        <p:spPr bwMode="auto">
          <a:xfrm>
            <a:off x="8520114" y="2579738"/>
            <a:ext cx="623886" cy="261610"/>
          </a:xfrm>
          <a:prstGeom prst="rect">
            <a:avLst/>
          </a:prstGeom>
          <a:noFill/>
          <a:ln w="38100">
            <a:noFill/>
            <a:miter lim="800000"/>
            <a:headEnd/>
            <a:tailEnd/>
          </a:ln>
        </p:spPr>
        <p:txBody>
          <a:bodyPr>
            <a:prstTxWarp prst="textNoShape">
              <a:avLst/>
            </a:prstTxWarp>
            <a:spAutoFit/>
          </a:bodyPr>
          <a:lstStyle/>
          <a:p>
            <a:pPr algn="ctr"/>
            <a:r>
              <a:rPr lang="en-US" sz="1100" dirty="0" smtClean="0">
                <a:latin typeface="Century Gothic" charset="0"/>
                <a:ea typeface="Century Gothic" charset="0"/>
                <a:cs typeface="Century Gothic" charset="0"/>
              </a:rPr>
              <a:t>Q3</a:t>
            </a:r>
            <a:endParaRPr lang="en-US" sz="1100" dirty="0">
              <a:latin typeface="Century Gothic" charset="0"/>
              <a:ea typeface="Century Gothic" charset="0"/>
              <a:cs typeface="Century Gothic" charset="0"/>
            </a:endParaRPr>
          </a:p>
        </p:txBody>
      </p:sp>
      <p:sp>
        <p:nvSpPr>
          <p:cNvPr id="98" name="Oval 97"/>
          <p:cNvSpPr/>
          <p:nvPr/>
        </p:nvSpPr>
        <p:spPr bwMode="auto">
          <a:xfrm>
            <a:off x="7572673" y="3918857"/>
            <a:ext cx="587829" cy="587829"/>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cs typeface="Century Gothic"/>
              </a:rPr>
              <a:t>E</a:t>
            </a:r>
          </a:p>
        </p:txBody>
      </p:sp>
      <p:sp>
        <p:nvSpPr>
          <p:cNvPr id="99" name="Oval 98"/>
          <p:cNvSpPr/>
          <p:nvPr/>
        </p:nvSpPr>
        <p:spPr bwMode="auto">
          <a:xfrm>
            <a:off x="5809187" y="3918857"/>
            <a:ext cx="587721" cy="587829"/>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D</a:t>
            </a:r>
          </a:p>
        </p:txBody>
      </p:sp>
      <p:grpSp>
        <p:nvGrpSpPr>
          <p:cNvPr id="112" name="Group 111"/>
          <p:cNvGrpSpPr>
            <a:grpSpLocks noChangeAspect="1"/>
          </p:cNvGrpSpPr>
          <p:nvPr/>
        </p:nvGrpSpPr>
        <p:grpSpPr>
          <a:xfrm>
            <a:off x="277508" y="914400"/>
            <a:ext cx="2873721" cy="5029200"/>
            <a:chOff x="1066799" y="1066800"/>
            <a:chExt cx="3352675" cy="5867400"/>
          </a:xfrm>
        </p:grpSpPr>
        <p:cxnSp>
          <p:nvCxnSpPr>
            <p:cNvPr id="113" name="Straight Arrow Connector 164"/>
            <p:cNvCxnSpPr>
              <a:cxnSpLocks noChangeShapeType="1"/>
            </p:cNvCxnSpPr>
            <p:nvPr/>
          </p:nvCxnSpPr>
          <p:spPr bwMode="auto">
            <a:xfrm rot="16200000" flipH="1">
              <a:off x="1181068" y="5486368"/>
              <a:ext cx="457200" cy="64"/>
            </a:xfrm>
            <a:prstGeom prst="straightConnector1">
              <a:avLst/>
            </a:prstGeom>
            <a:noFill/>
            <a:ln w="53975">
              <a:solidFill>
                <a:schemeClr val="tx1"/>
              </a:solidFill>
              <a:round/>
              <a:headEnd/>
              <a:tailEnd type="triangle" w="med" len="med"/>
            </a:ln>
          </p:spPr>
        </p:cxnSp>
        <p:sp>
          <p:nvSpPr>
            <p:cNvPr id="114" name="Line 33"/>
            <p:cNvSpPr>
              <a:spLocks noChangeShapeType="1"/>
            </p:cNvSpPr>
            <p:nvPr/>
          </p:nvSpPr>
          <p:spPr bwMode="auto">
            <a:xfrm>
              <a:off x="2893221" y="1600199"/>
              <a:ext cx="573817" cy="425113"/>
            </a:xfrm>
            <a:prstGeom prst="line">
              <a:avLst/>
            </a:prstGeom>
            <a:noFill/>
            <a:ln w="53975">
              <a:solidFill>
                <a:srgbClr val="000000"/>
              </a:solidFill>
              <a:prstDash val="sysDot"/>
              <a:round/>
              <a:headEnd/>
              <a:tailEnd/>
            </a:ln>
          </p:spPr>
          <p:txBody>
            <a:bodyPr>
              <a:prstTxWarp prst="textNoShape">
                <a:avLst/>
              </a:prstTxWarp>
            </a:bodyPr>
            <a:lstStyle/>
            <a:p>
              <a:endParaRPr lang="en-US" dirty="0"/>
            </a:p>
          </p:txBody>
        </p:sp>
        <p:sp>
          <p:nvSpPr>
            <p:cNvPr id="115" name="Oval 114"/>
            <p:cNvSpPr/>
            <p:nvPr/>
          </p:nvSpPr>
          <p:spPr bwMode="auto">
            <a:xfrm>
              <a:off x="3350421" y="1822281"/>
              <a:ext cx="685674" cy="685800"/>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chemeClr val="tx1"/>
                  </a:solidFill>
                  <a:latin typeface="Century Gothic"/>
                  <a:ea typeface="ＭＳ Ｐゴシック" charset="-128"/>
                  <a:cs typeface="Century Gothic"/>
                </a:rPr>
                <a:t>C</a:t>
              </a:r>
            </a:p>
          </p:txBody>
        </p:sp>
        <p:cxnSp>
          <p:nvCxnSpPr>
            <p:cNvPr id="116" name="Straight Arrow Connector 136"/>
            <p:cNvCxnSpPr>
              <a:cxnSpLocks noChangeShapeType="1"/>
            </p:cNvCxnSpPr>
            <p:nvPr/>
          </p:nvCxnSpPr>
          <p:spPr bwMode="auto">
            <a:xfrm rot="5400000">
              <a:off x="1009619" y="3600420"/>
              <a:ext cx="1371598" cy="571563"/>
            </a:xfrm>
            <a:prstGeom prst="straightConnector1">
              <a:avLst/>
            </a:prstGeom>
            <a:noFill/>
            <a:ln w="53975">
              <a:solidFill>
                <a:schemeClr val="tx1"/>
              </a:solidFill>
              <a:round/>
              <a:headEnd/>
              <a:tailEnd type="triangle" w="med" len="med"/>
            </a:ln>
          </p:spPr>
        </p:cxnSp>
        <p:sp>
          <p:nvSpPr>
            <p:cNvPr id="117" name="Oval 116"/>
            <p:cNvSpPr/>
            <p:nvPr/>
          </p:nvSpPr>
          <p:spPr bwMode="auto">
            <a:xfrm>
              <a:off x="2666999" y="5715001"/>
              <a:ext cx="685674" cy="685800"/>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chemeClr val="tx1"/>
                  </a:solidFill>
                  <a:latin typeface="Century Gothic"/>
                  <a:ea typeface="ＭＳ Ｐゴシック" charset="-128"/>
                  <a:cs typeface="Century Gothic"/>
                </a:rPr>
                <a:t>G</a:t>
              </a:r>
            </a:p>
          </p:txBody>
        </p:sp>
        <p:cxnSp>
          <p:nvCxnSpPr>
            <p:cNvPr id="118" name="Straight Arrow Connector 93"/>
            <p:cNvCxnSpPr>
              <a:cxnSpLocks noChangeShapeType="1"/>
            </p:cNvCxnSpPr>
            <p:nvPr/>
          </p:nvCxnSpPr>
          <p:spPr bwMode="auto">
            <a:xfrm rot="5400000">
              <a:off x="1745478" y="1887888"/>
              <a:ext cx="862435" cy="390992"/>
            </a:xfrm>
            <a:prstGeom prst="straightConnector1">
              <a:avLst/>
            </a:prstGeom>
            <a:noFill/>
            <a:ln w="53975">
              <a:solidFill>
                <a:schemeClr val="tx1"/>
              </a:solidFill>
              <a:round/>
              <a:headEnd/>
              <a:tailEnd type="triangle" w="med" len="med"/>
            </a:ln>
          </p:spPr>
        </p:cxnSp>
        <p:sp>
          <p:nvSpPr>
            <p:cNvPr id="119" name="Oval 118"/>
            <p:cNvSpPr/>
            <p:nvPr/>
          </p:nvSpPr>
          <p:spPr bwMode="auto">
            <a:xfrm>
              <a:off x="2271776" y="1066800"/>
              <a:ext cx="685674" cy="685800"/>
            </a:xfrm>
            <a:prstGeom prst="ellipse">
              <a:avLst/>
            </a:prstGeom>
            <a:gradFill flip="none" rotWithShape="1">
              <a:gsLst>
                <a:gs pos="0">
                  <a:srgbClr val="1F497D">
                    <a:lumMod val="50000"/>
                  </a:srgbClr>
                </a:gs>
                <a:gs pos="100000">
                  <a:srgbClr val="4F81BD">
                    <a:tint val="50000"/>
                    <a:shade val="100000"/>
                    <a:satMod val="350000"/>
                  </a:srgbClr>
                </a:gs>
              </a:gsLst>
              <a:path path="circle">
                <a:fillToRect l="100000" t="100000"/>
              </a:path>
              <a:tileRect r="-100000" b="-10000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A</a:t>
              </a:r>
            </a:p>
          </p:txBody>
        </p:sp>
        <p:cxnSp>
          <p:nvCxnSpPr>
            <p:cNvPr id="120" name="Curved Connector 121"/>
            <p:cNvCxnSpPr>
              <a:cxnSpLocks noChangeShapeType="1"/>
            </p:cNvCxnSpPr>
            <p:nvPr/>
          </p:nvCxnSpPr>
          <p:spPr bwMode="auto">
            <a:xfrm>
              <a:off x="1066799" y="6019800"/>
              <a:ext cx="914400" cy="914400"/>
            </a:xfrm>
            <a:prstGeom prst="curvedConnector3">
              <a:avLst>
                <a:gd name="adj1" fmla="val 50000"/>
              </a:avLst>
            </a:prstGeom>
            <a:noFill/>
            <a:ln w="9525">
              <a:noFill/>
              <a:round/>
              <a:headEnd/>
              <a:tailEnd type="arrow" w="med" len="med"/>
            </a:ln>
          </p:spPr>
        </p:cxnSp>
        <p:cxnSp>
          <p:nvCxnSpPr>
            <p:cNvPr id="121" name="Straight Arrow Connector 138"/>
            <p:cNvCxnSpPr>
              <a:cxnSpLocks noChangeShapeType="1"/>
            </p:cNvCxnSpPr>
            <p:nvPr/>
          </p:nvCxnSpPr>
          <p:spPr bwMode="auto">
            <a:xfrm rot="16200000" flipH="1">
              <a:off x="2038319" y="3143282"/>
              <a:ext cx="1371599" cy="1485837"/>
            </a:xfrm>
            <a:prstGeom prst="straightConnector1">
              <a:avLst/>
            </a:prstGeom>
            <a:noFill/>
            <a:ln w="53975">
              <a:solidFill>
                <a:schemeClr val="tx1"/>
              </a:solidFill>
              <a:round/>
              <a:headEnd/>
              <a:tailEnd type="triangle" w="med" len="med"/>
            </a:ln>
          </p:spPr>
        </p:cxnSp>
        <p:sp>
          <p:nvSpPr>
            <p:cNvPr id="122" name="Oval 121"/>
            <p:cNvSpPr/>
            <p:nvPr/>
          </p:nvSpPr>
          <p:spPr bwMode="auto">
            <a:xfrm>
              <a:off x="1638362" y="2514602"/>
              <a:ext cx="685674" cy="685800"/>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B</a:t>
              </a:r>
            </a:p>
          </p:txBody>
        </p:sp>
        <p:cxnSp>
          <p:nvCxnSpPr>
            <p:cNvPr id="123" name="Straight Connector 170"/>
            <p:cNvCxnSpPr>
              <a:cxnSpLocks noChangeShapeType="1"/>
              <a:endCxn id="124" idx="0"/>
            </p:cNvCxnSpPr>
            <p:nvPr/>
          </p:nvCxnSpPr>
          <p:spPr bwMode="auto">
            <a:xfrm rot="16200000" flipH="1">
              <a:off x="3614738" y="5253039"/>
              <a:ext cx="557212" cy="366712"/>
            </a:xfrm>
            <a:prstGeom prst="line">
              <a:avLst/>
            </a:prstGeom>
            <a:noFill/>
            <a:ln w="53975">
              <a:solidFill>
                <a:schemeClr val="tx1"/>
              </a:solidFill>
              <a:prstDash val="sysDot"/>
              <a:round/>
              <a:headEnd/>
              <a:tailEnd/>
            </a:ln>
          </p:spPr>
        </p:cxnSp>
        <p:sp>
          <p:nvSpPr>
            <p:cNvPr id="124" name="Oval 123"/>
            <p:cNvSpPr/>
            <p:nvPr/>
          </p:nvSpPr>
          <p:spPr bwMode="auto">
            <a:xfrm>
              <a:off x="3733800" y="5715001"/>
              <a:ext cx="685674" cy="685800"/>
            </a:xfrm>
            <a:prstGeom prst="ellipse">
              <a:avLst/>
            </a:prstGeom>
            <a:ln/>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r>
                <a:rPr lang="en-US" sz="1100" dirty="0">
                  <a:solidFill>
                    <a:schemeClr val="tx1"/>
                  </a:solidFill>
                  <a:latin typeface="Century Gothic"/>
                  <a:ea typeface="ＭＳ Ｐゴシック" charset="-128"/>
                  <a:cs typeface="Century Gothic"/>
                </a:rPr>
                <a:t>H</a:t>
              </a:r>
            </a:p>
          </p:txBody>
        </p:sp>
        <p:cxnSp>
          <p:nvCxnSpPr>
            <p:cNvPr id="125" name="Straight Connector 171"/>
            <p:cNvCxnSpPr>
              <a:cxnSpLocks noChangeShapeType="1"/>
              <a:endCxn id="117" idx="0"/>
            </p:cNvCxnSpPr>
            <p:nvPr/>
          </p:nvCxnSpPr>
          <p:spPr bwMode="auto">
            <a:xfrm rot="5400000">
              <a:off x="2838451" y="5329238"/>
              <a:ext cx="557212" cy="214313"/>
            </a:xfrm>
            <a:prstGeom prst="line">
              <a:avLst/>
            </a:prstGeom>
            <a:noFill/>
            <a:ln w="53975">
              <a:solidFill>
                <a:schemeClr val="tx1"/>
              </a:solidFill>
              <a:prstDash val="sysDot"/>
              <a:round/>
              <a:headEnd/>
              <a:tailEnd/>
            </a:ln>
          </p:spPr>
        </p:cxnSp>
        <p:sp>
          <p:nvSpPr>
            <p:cNvPr id="126" name="Oval 125"/>
            <p:cNvSpPr/>
            <p:nvPr/>
          </p:nvSpPr>
          <p:spPr bwMode="auto">
            <a:xfrm>
              <a:off x="3124200" y="4572000"/>
              <a:ext cx="685800" cy="685800"/>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cs typeface="Century Gothic"/>
                </a:rPr>
                <a:t>E</a:t>
              </a:r>
            </a:p>
          </p:txBody>
        </p:sp>
        <p:sp>
          <p:nvSpPr>
            <p:cNvPr id="127" name="Oval 126"/>
            <p:cNvSpPr/>
            <p:nvPr/>
          </p:nvSpPr>
          <p:spPr bwMode="auto">
            <a:xfrm>
              <a:off x="1066799" y="4572000"/>
              <a:ext cx="685674" cy="685800"/>
            </a:xfrm>
            <a:prstGeom prst="ellipse">
              <a:avLst/>
            </a:prstGeom>
            <a:gradFill flip="none" rotWithShape="1">
              <a:gsLst>
                <a:gs pos="0">
                  <a:srgbClr val="0E3C0D"/>
                </a:gs>
                <a:gs pos="100000">
                  <a:srgbClr val="66FF33"/>
                </a:gs>
              </a:gsLst>
              <a:path path="circle">
                <a:fillToRect l="100000" t="100000"/>
              </a:path>
              <a:tileRect r="-100000" b="-100000"/>
            </a:gradFill>
            <a:ln w="9525" cap="flat" cmpd="sng" algn="ctr">
              <a:solidFill>
                <a:srgbClr val="66FF33"/>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r>
                <a:rPr lang="en-US" sz="1100" dirty="0">
                  <a:latin typeface="Century Gothic"/>
                  <a:cs typeface="Century Gothic"/>
                </a:rPr>
                <a:t>D</a:t>
              </a:r>
            </a:p>
          </p:txBody>
        </p:sp>
        <p:sp>
          <p:nvSpPr>
            <p:cNvPr id="128" name="Oval 127"/>
            <p:cNvSpPr/>
            <p:nvPr/>
          </p:nvSpPr>
          <p:spPr bwMode="auto">
            <a:xfrm>
              <a:off x="1066800" y="5715000"/>
              <a:ext cx="685800" cy="685800"/>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100" dirty="0">
                  <a:solidFill>
                    <a:srgbClr val="000000"/>
                  </a:solidFill>
                  <a:latin typeface="Century Gothic"/>
                  <a:cs typeface="Century Gothic"/>
                </a:rPr>
                <a:t>F</a:t>
              </a:r>
            </a:p>
          </p:txBody>
        </p:sp>
        <p:cxnSp>
          <p:nvCxnSpPr>
            <p:cNvPr id="129" name="Straight Arrow Connector 164"/>
            <p:cNvCxnSpPr>
              <a:cxnSpLocks noChangeShapeType="1"/>
            </p:cNvCxnSpPr>
            <p:nvPr/>
          </p:nvCxnSpPr>
          <p:spPr bwMode="auto">
            <a:xfrm rot="16200000" flipH="1">
              <a:off x="1209735" y="6600826"/>
              <a:ext cx="400055" cy="1"/>
            </a:xfrm>
            <a:prstGeom prst="straightConnector1">
              <a:avLst/>
            </a:prstGeom>
            <a:noFill/>
            <a:ln w="53975">
              <a:solidFill>
                <a:schemeClr val="tx1"/>
              </a:solidFill>
              <a:round/>
              <a:headEnd/>
              <a:tailEnd type="triangle" w="med" len="med"/>
            </a:ln>
          </p:spPr>
        </p:cxnSp>
      </p:grpSp>
      <p:cxnSp>
        <p:nvCxnSpPr>
          <p:cNvPr id="130" name="Straight Connector 129"/>
          <p:cNvCxnSpPr/>
          <p:nvPr/>
        </p:nvCxnSpPr>
        <p:spPr>
          <a:xfrm>
            <a:off x="4541026" y="685739"/>
            <a:ext cx="61949" cy="5127013"/>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49" name="Slide Number Placeholder 1"/>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7E347E3-C33F-6F47-AC47-1BCADEE5EFCC}" type="slidenum">
              <a:rPr lang="en-US" smtClean="0"/>
              <a:pPr/>
              <a:t>99</a:t>
            </a:fld>
            <a:endParaRPr lang="en-US" dirty="0"/>
          </a:p>
        </p:txBody>
      </p:sp>
      <p:cxnSp>
        <p:nvCxnSpPr>
          <p:cNvPr id="50" name="Straight Arrow Connector 136"/>
          <p:cNvCxnSpPr>
            <a:cxnSpLocks noChangeShapeType="1"/>
          </p:cNvCxnSpPr>
          <p:nvPr/>
        </p:nvCxnSpPr>
        <p:spPr bwMode="auto">
          <a:xfrm rot="5400000">
            <a:off x="5760176" y="3086074"/>
            <a:ext cx="1175655" cy="489911"/>
          </a:xfrm>
          <a:prstGeom prst="straightConnector1">
            <a:avLst/>
          </a:prstGeom>
          <a:noFill/>
          <a:ln w="53975">
            <a:solidFill>
              <a:srgbClr val="000000"/>
            </a:solidFill>
            <a:round/>
            <a:headEnd/>
            <a:tailEnd type="triangle" w="med" len="med"/>
          </a:ln>
        </p:spPr>
      </p:cxnSp>
      <p:cxnSp>
        <p:nvCxnSpPr>
          <p:cNvPr id="51" name="Straight Arrow Connector 138"/>
          <p:cNvCxnSpPr>
            <a:cxnSpLocks noChangeShapeType="1"/>
          </p:cNvCxnSpPr>
          <p:nvPr/>
        </p:nvCxnSpPr>
        <p:spPr bwMode="auto">
          <a:xfrm rot="16200000" flipH="1">
            <a:off x="6641918" y="2694242"/>
            <a:ext cx="1175656" cy="1273574"/>
          </a:xfrm>
          <a:prstGeom prst="straightConnector1">
            <a:avLst/>
          </a:prstGeom>
          <a:noFill/>
          <a:ln w="53975">
            <a:solidFill>
              <a:schemeClr val="tx1"/>
            </a:solidFill>
            <a:round/>
            <a:headEnd/>
            <a:tailEnd type="triangle" w="med" len="med"/>
          </a:ln>
        </p:spPr>
      </p:cxnSp>
      <p:cxnSp>
        <p:nvCxnSpPr>
          <p:cNvPr id="60" name="Elbow Connector 59"/>
          <p:cNvCxnSpPr/>
          <p:nvPr/>
        </p:nvCxnSpPr>
        <p:spPr>
          <a:xfrm rot="10800000" flipV="1">
            <a:off x="5809188" y="1208314"/>
            <a:ext cx="1032837" cy="3004457"/>
          </a:xfrm>
          <a:prstGeom prst="bentConnector3">
            <a:avLst>
              <a:gd name="adj1" fmla="val 122133"/>
            </a:avLst>
          </a:prstGeom>
          <a:noFill/>
          <a:ln w="53975">
            <a:solidFill>
              <a:srgbClr val="FF0000"/>
            </a:solidFill>
            <a:round/>
            <a:headEnd/>
            <a:tailEnd type="triangle" w="med" len="med"/>
          </a:ln>
        </p:spPr>
      </p:cxnSp>
      <p:sp>
        <p:nvSpPr>
          <p:cNvPr id="3" name="Slide Number Placeholder 2"/>
          <p:cNvSpPr>
            <a:spLocks noGrp="1"/>
          </p:cNvSpPr>
          <p:nvPr>
            <p:ph type="sldNum" sz="quarter" idx="12"/>
          </p:nvPr>
        </p:nvSpPr>
        <p:spPr/>
        <p:txBody>
          <a:bodyPr/>
          <a:lstStyle/>
          <a:p>
            <a:fld id="{A7E347E3-C33F-6F47-AC47-1BCADEE5EFCC}" type="slidenum">
              <a:rPr lang="en-US" smtClean="0"/>
              <a:t>99</a:t>
            </a:fld>
            <a:endParaRPr lang="en-US" dirty="0"/>
          </a:p>
        </p:txBody>
      </p:sp>
    </p:spTree>
    <p:extLst>
      <p:ext uri="{BB962C8B-B14F-4D97-AF65-F5344CB8AC3E}">
        <p14:creationId xmlns:p14="http://schemas.microsoft.com/office/powerpoint/2010/main" val="281482182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22706</TotalTime>
  <Words>10595</Words>
  <Application>Microsoft Macintosh PowerPoint</Application>
  <PresentationFormat>On-screen Show (4:3)</PresentationFormat>
  <Paragraphs>2317</Paragraphs>
  <Slides>184</Slides>
  <Notes>93</Notes>
  <HiddenSlides>0</HiddenSlides>
  <MMClips>0</MMClips>
  <ScaleCrop>false</ScaleCrop>
  <HeadingPairs>
    <vt:vector size="4" baseType="variant">
      <vt:variant>
        <vt:lpstr>Theme</vt:lpstr>
      </vt:variant>
      <vt:variant>
        <vt:i4>1</vt:i4>
      </vt:variant>
      <vt:variant>
        <vt:lpstr>Slide Titles</vt:lpstr>
      </vt:variant>
      <vt:variant>
        <vt:i4>184</vt:i4>
      </vt:variant>
    </vt:vector>
  </HeadingPairs>
  <TitlesOfParts>
    <vt:vector size="185" baseType="lpstr">
      <vt:lpstr>Office Theme</vt:lpstr>
      <vt:lpstr>PowerPoint Presentation</vt:lpstr>
      <vt:lpstr>About This Talk</vt:lpstr>
      <vt:lpstr>Dissertation Research Plan</vt:lpstr>
      <vt:lpstr>Presentation Outline</vt:lpstr>
      <vt:lpstr>Presentation Outline</vt:lpstr>
      <vt:lpstr>Definitions</vt:lpstr>
      <vt:lpstr>Problems</vt:lpstr>
      <vt:lpstr>A Real World Trust Problem</vt:lpstr>
      <vt:lpstr>A Real World Identity Problem</vt:lpstr>
      <vt:lpstr>A Real World Anonymity Problem</vt:lpstr>
      <vt:lpstr>Problems with Identity Models</vt:lpstr>
      <vt:lpstr>Presentation Outline</vt:lpstr>
      <vt:lpstr>My Approach</vt:lpstr>
      <vt:lpstr>Describing Properties</vt:lpstr>
      <vt:lpstr>Defining Identities</vt:lpstr>
      <vt:lpstr>Characteristics Required for Properties</vt:lpstr>
      <vt:lpstr>Mutual Exclusivity</vt:lpstr>
      <vt:lpstr>Readability</vt:lpstr>
      <vt:lpstr>Association</vt:lpstr>
      <vt:lpstr>Identifying Properties</vt:lpstr>
      <vt:lpstr>Entity E’s Claimed Identity</vt:lpstr>
      <vt:lpstr>Entity E’s Perceived Identity</vt:lpstr>
      <vt:lpstr>Identities are Subjective</vt:lpstr>
      <vt:lpstr>Identities are Dynamic</vt:lpstr>
      <vt:lpstr>Presentation Outline</vt:lpstr>
      <vt:lpstr>Equivalence Theorem</vt:lpstr>
      <vt:lpstr>Observability Theorem</vt:lpstr>
      <vt:lpstr>Uniqueness Theorem</vt:lpstr>
      <vt:lpstr>Presentation Outline</vt:lpstr>
      <vt:lpstr>Problems with Anonymity Models</vt:lpstr>
      <vt:lpstr>Properties</vt:lpstr>
      <vt:lpstr>Observer</vt:lpstr>
      <vt:lpstr>Constant Property</vt:lpstr>
      <vt:lpstr>Attacker</vt:lpstr>
      <vt:lpstr>Relative Anonymity</vt:lpstr>
      <vt:lpstr>Presentation Outline</vt:lpstr>
      <vt:lpstr>Participants in Property-Based Attacks</vt:lpstr>
      <vt:lpstr>Property Exposure Attack Example</vt:lpstr>
      <vt:lpstr>Property Exposure Attack on Anonymity </vt:lpstr>
      <vt:lpstr>Property Exposure Attack on Anonymity </vt:lpstr>
      <vt:lpstr>Property Exposure Attack on Anonymity </vt:lpstr>
      <vt:lpstr>Property Exposure Attack on Anonymity </vt:lpstr>
      <vt:lpstr>Preventing the Attack</vt:lpstr>
      <vt:lpstr>False Property Attack Example</vt:lpstr>
      <vt:lpstr>False Property Attack on Identity</vt:lpstr>
      <vt:lpstr>False Property Attack on Identity</vt:lpstr>
      <vt:lpstr>False Property Attack on Identity</vt:lpstr>
      <vt:lpstr>False Property Attack on Identity</vt:lpstr>
      <vt:lpstr>Preventing the Attack</vt:lpstr>
      <vt:lpstr>Suspicious Group Attack Example</vt:lpstr>
      <vt:lpstr>Suspicious Group Attack</vt:lpstr>
      <vt:lpstr>Suspicious Group Attack</vt:lpstr>
      <vt:lpstr>Suspicious Group Attack</vt:lpstr>
      <vt:lpstr>Suspicious Group Attack</vt:lpstr>
      <vt:lpstr>Preventing the Attack</vt:lpstr>
      <vt:lpstr>Property Based Attack Summary</vt:lpstr>
      <vt:lpstr>Presentation Outline</vt:lpstr>
      <vt:lpstr>Can We Trust Property Assertions?</vt:lpstr>
      <vt:lpstr>Choosing Between Assertions</vt:lpstr>
      <vt:lpstr>Equivalence</vt:lpstr>
      <vt:lpstr>Trust is Context Dependent</vt:lpstr>
      <vt:lpstr>Trust Decisions are Subjective </vt:lpstr>
      <vt:lpstr>How Does Provenance Affect Trust?</vt:lpstr>
      <vt:lpstr>Example</vt:lpstr>
      <vt:lpstr>Example</vt:lpstr>
      <vt:lpstr>Example</vt:lpstr>
      <vt:lpstr>Example</vt:lpstr>
      <vt:lpstr>Example</vt:lpstr>
      <vt:lpstr>Example</vt:lpstr>
      <vt:lpstr>Example</vt:lpstr>
      <vt:lpstr>Entities</vt:lpstr>
      <vt:lpstr>Trust</vt:lpstr>
      <vt:lpstr>Context</vt:lpstr>
      <vt:lpstr>Solar Trust Server (STS)</vt:lpstr>
      <vt:lpstr>Trust Levels</vt:lpstr>
      <vt:lpstr>Dense Trust Levels</vt:lpstr>
      <vt:lpstr>Labels of Trust Levels are NOT Values</vt:lpstr>
      <vt:lpstr>Orbit</vt:lpstr>
      <vt:lpstr>Orbits</vt:lpstr>
      <vt:lpstr>Solar Systems</vt:lpstr>
      <vt:lpstr>Solar Systems</vt:lpstr>
      <vt:lpstr>Minimally Trusted Orbit</vt:lpstr>
      <vt:lpstr>Policies</vt:lpstr>
      <vt:lpstr>Policies</vt:lpstr>
      <vt:lpstr>Relations</vt:lpstr>
      <vt:lpstr>Direct Relations</vt:lpstr>
      <vt:lpstr>Indirect Relations</vt:lpstr>
      <vt:lpstr>Paths</vt:lpstr>
      <vt:lpstr>Paths</vt:lpstr>
      <vt:lpstr>Maximum Path Node Count</vt:lpstr>
      <vt:lpstr>Sufficiently Trusted Direct Relations</vt:lpstr>
      <vt:lpstr>Sufficiently Trusted Indirect Relations</vt:lpstr>
      <vt:lpstr>Sufficiently Trusted Indirect Relations</vt:lpstr>
      <vt:lpstr>Sufficiently Trusted Entities</vt:lpstr>
      <vt:lpstr>Messages</vt:lpstr>
      <vt:lpstr>The Path Discovery Problem</vt:lpstr>
      <vt:lpstr>The Path Discovery Algorithm</vt:lpstr>
      <vt:lpstr>The Path Discovery Algorithm</vt:lpstr>
      <vt:lpstr>The Path Discovery Algorithm</vt:lpstr>
      <vt:lpstr>The Path Discovery Algorithm</vt:lpstr>
      <vt:lpstr>The Path Discovery Algorithm</vt:lpstr>
      <vt:lpstr>The Path Discovery Algorithm</vt:lpstr>
      <vt:lpstr>Paths From Different Entities Overlap</vt:lpstr>
      <vt:lpstr>Path Evaluation</vt:lpstr>
      <vt:lpstr>Path Updates</vt:lpstr>
      <vt:lpstr>Path Aging</vt:lpstr>
      <vt:lpstr>Evaluating Context</vt:lpstr>
      <vt:lpstr>Authentication</vt:lpstr>
      <vt:lpstr>Certificate and Key Distribution and Revocation </vt:lpstr>
      <vt:lpstr>Computational Scalability</vt:lpstr>
      <vt:lpstr>Solar Trust Model Summary</vt:lpstr>
      <vt:lpstr>Presentation Outline</vt:lpstr>
      <vt:lpstr>Future Anonymity and Identity Work</vt:lpstr>
      <vt:lpstr>Future Trust Modeling Work</vt:lpstr>
      <vt:lpstr>Presentation Outline</vt:lpstr>
      <vt:lpstr>Trust Contributions</vt:lpstr>
      <vt:lpstr>Identity Contributions</vt:lpstr>
      <vt:lpstr>Anonymity Contributions</vt:lpstr>
      <vt:lpstr>PowerPoint Presentation</vt:lpstr>
      <vt:lpstr>PowerPoint Presentation</vt:lpstr>
      <vt:lpstr>Summary of Equations</vt:lpstr>
      <vt:lpstr>Anonymity Related Work</vt:lpstr>
      <vt:lpstr>Group Anonymity</vt:lpstr>
      <vt:lpstr>Group Signatures</vt:lpstr>
      <vt:lpstr>Sender Anonymity</vt:lpstr>
      <vt:lpstr>Recipient Anonymity</vt:lpstr>
      <vt:lpstr>Untraceability</vt:lpstr>
      <vt:lpstr>Unlinkability</vt:lpstr>
      <vt:lpstr>The Dining Cryptographers Problem</vt:lpstr>
      <vt:lpstr>k-Anonymity</vt:lpstr>
      <vt:lpstr>Probabilistic Anonymity</vt:lpstr>
      <vt:lpstr>Anonymity Set</vt:lpstr>
      <vt:lpstr>Solar Trust Model Related Work</vt:lpstr>
      <vt:lpstr>A Trust Example</vt:lpstr>
      <vt:lpstr>Interoperability</vt:lpstr>
      <vt:lpstr>The Interoperability Problem</vt:lpstr>
      <vt:lpstr>Biba’s Scalability Across Organizations</vt:lpstr>
      <vt:lpstr>The Scalability Problem</vt:lpstr>
      <vt:lpstr>Context</vt:lpstr>
      <vt:lpstr>Context</vt:lpstr>
      <vt:lpstr>Context</vt:lpstr>
      <vt:lpstr>The Context Problem</vt:lpstr>
      <vt:lpstr>The Relativity Problem</vt:lpstr>
      <vt:lpstr>The Relativity Problem</vt:lpstr>
      <vt:lpstr>Transitivity</vt:lpstr>
      <vt:lpstr>The Transitivity Problem</vt:lpstr>
      <vt:lpstr>Centralized Trust</vt:lpstr>
      <vt:lpstr>Centralized Trust</vt:lpstr>
      <vt:lpstr>Centralized Trust</vt:lpstr>
      <vt:lpstr>Centralized Trust</vt:lpstr>
      <vt:lpstr>Centralized Trust</vt:lpstr>
      <vt:lpstr>Centralized Trust</vt:lpstr>
      <vt:lpstr>The Centralized Trust Problem</vt:lpstr>
      <vt:lpstr>How The Solar Trust Model Solves Certain Problems</vt:lpstr>
      <vt:lpstr>How the Solar Trust Model Achieves Inter-organizational Scalability</vt:lpstr>
      <vt:lpstr>How the Solar Trust Model Achieves Context Sensitivity</vt:lpstr>
      <vt:lpstr>How the Solar Trust Model Provides Relative Trust</vt:lpstr>
      <vt:lpstr>How the Solar Trust Model Provides Non-Transitive Trust</vt:lpstr>
      <vt:lpstr>How the Solar Trust Model Provides Decentralized Trust</vt:lpstr>
      <vt:lpstr>How the Solar Trust Model Achieves Interoperability</vt:lpstr>
      <vt:lpstr>Interoperability Example</vt:lpstr>
      <vt:lpstr>Interoperability Example</vt:lpstr>
      <vt:lpstr>Interoperability Example</vt:lpstr>
      <vt:lpstr>Benefits of the Solar Trust Model</vt:lpstr>
      <vt:lpstr>Benefits of the Solar Trust Model</vt:lpstr>
      <vt:lpstr>Presentation Outline</vt:lpstr>
      <vt:lpstr>Current Work</vt:lpstr>
      <vt:lpstr>Problem</vt:lpstr>
      <vt:lpstr>What Is An Organization?</vt:lpstr>
      <vt:lpstr>Approach</vt:lpstr>
      <vt:lpstr>The UC Davis IPv6 Anonymized Data Set</vt:lpstr>
      <vt:lpstr>Data Set Limitations</vt:lpstr>
      <vt:lpstr>Data Fields</vt:lpstr>
      <vt:lpstr>Fields Likely To Yield Structural Information</vt:lpstr>
      <vt:lpstr>100 Most Accessed Destination Ports</vt:lpstr>
      <vt:lpstr>Apple Filing Protocol (AFP) over TCP (TCP Port 548)</vt:lpstr>
      <vt:lpstr>Edges Grouped By Destination MAC For Port 548: Apple Filing Protocol (AFP) over TCP</vt:lpstr>
      <vt:lpstr>Microsoft Endpoint Mapper  (TCP/UDP Port 135)</vt:lpstr>
      <vt:lpstr>Edges Grouped By Destination MAC For Port 135: Microsoft Endpoint Mapper</vt:lpstr>
      <vt:lpstr>Microsoft Server Message Block Protocol (SMB) (TCP Port 445)</vt:lpstr>
      <vt:lpstr>Edges Grouped By Destination MAC For Port 445: SMB</vt:lpstr>
      <vt:lpstr>Observations So Far…</vt:lpstr>
      <vt:lpstr>Observations So Far…</vt:lpstr>
      <vt:lpstr>Next Steps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Security</dc:title>
  <dc:creator>Michael Clifford</dc:creator>
  <cp:lastModifiedBy>Michael Clifford</cp:lastModifiedBy>
  <cp:revision>314</cp:revision>
  <dcterms:created xsi:type="dcterms:W3CDTF">2013-01-16T01:08:41Z</dcterms:created>
  <dcterms:modified xsi:type="dcterms:W3CDTF">2017-03-05T00:56:25Z</dcterms:modified>
</cp:coreProperties>
</file>